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935" r:id="rId4"/>
  </p:sldMasterIdLst>
  <p:notesMasterIdLst>
    <p:notesMasterId r:id="rId108"/>
  </p:notesMasterIdLst>
  <p:sldIdLst>
    <p:sldId id="257" r:id="rId5"/>
    <p:sldId id="286" r:id="rId6"/>
    <p:sldId id="283" r:id="rId7"/>
    <p:sldId id="404" r:id="rId8"/>
    <p:sldId id="285" r:id="rId9"/>
    <p:sldId id="290" r:id="rId10"/>
    <p:sldId id="423" r:id="rId11"/>
    <p:sldId id="281" r:id="rId12"/>
    <p:sldId id="405" r:id="rId13"/>
    <p:sldId id="280" r:id="rId14"/>
    <p:sldId id="288" r:id="rId15"/>
    <p:sldId id="289" r:id="rId16"/>
    <p:sldId id="319" r:id="rId17"/>
    <p:sldId id="411" r:id="rId18"/>
    <p:sldId id="397" r:id="rId19"/>
    <p:sldId id="282" r:id="rId20"/>
    <p:sldId id="414" r:id="rId21"/>
    <p:sldId id="398" r:id="rId22"/>
    <p:sldId id="415" r:id="rId23"/>
    <p:sldId id="400" r:id="rId24"/>
    <p:sldId id="417" r:id="rId25"/>
    <p:sldId id="419" r:id="rId26"/>
    <p:sldId id="421" r:id="rId27"/>
    <p:sldId id="422" r:id="rId28"/>
    <p:sldId id="320" r:id="rId29"/>
    <p:sldId id="332" r:id="rId30"/>
    <p:sldId id="334" r:id="rId31"/>
    <p:sldId id="303" r:id="rId32"/>
    <p:sldId id="304" r:id="rId33"/>
    <p:sldId id="321" r:id="rId34"/>
    <p:sldId id="308" r:id="rId35"/>
    <p:sldId id="340" r:id="rId36"/>
    <p:sldId id="305" r:id="rId37"/>
    <p:sldId id="341" r:id="rId38"/>
    <p:sldId id="306" r:id="rId39"/>
    <p:sldId id="342" r:id="rId40"/>
    <p:sldId id="307" r:id="rId41"/>
    <p:sldId id="343" r:id="rId42"/>
    <p:sldId id="338" r:id="rId43"/>
    <p:sldId id="339" r:id="rId44"/>
    <p:sldId id="344" r:id="rId45"/>
    <p:sldId id="345" r:id="rId46"/>
    <p:sldId id="350" r:id="rId47"/>
    <p:sldId id="351" r:id="rId48"/>
    <p:sldId id="352" r:id="rId49"/>
    <p:sldId id="353" r:id="rId50"/>
    <p:sldId id="323" r:id="rId51"/>
    <p:sldId id="335" r:id="rId52"/>
    <p:sldId id="473" r:id="rId53"/>
    <p:sldId id="336" r:id="rId54"/>
    <p:sldId id="438" r:id="rId55"/>
    <p:sldId id="441" r:id="rId56"/>
    <p:sldId id="355" r:id="rId57"/>
    <p:sldId id="443" r:id="rId58"/>
    <p:sldId id="444" r:id="rId59"/>
    <p:sldId id="445" r:id="rId60"/>
    <p:sldId id="446" r:id="rId61"/>
    <p:sldId id="384" r:id="rId62"/>
    <p:sldId id="460" r:id="rId63"/>
    <p:sldId id="461" r:id="rId64"/>
    <p:sldId id="462" r:id="rId65"/>
    <p:sldId id="463" r:id="rId66"/>
    <p:sldId id="358" r:id="rId67"/>
    <p:sldId id="311" r:id="rId68"/>
    <p:sldId id="309" r:id="rId69"/>
    <p:sldId id="310" r:id="rId70"/>
    <p:sldId id="312" r:id="rId71"/>
    <p:sldId id="322" r:id="rId72"/>
    <p:sldId id="327" r:id="rId73"/>
    <p:sldId id="328" r:id="rId74"/>
    <p:sldId id="329" r:id="rId75"/>
    <p:sldId id="330" r:id="rId76"/>
    <p:sldId id="325" r:id="rId77"/>
    <p:sldId id="390" r:id="rId78"/>
    <p:sldId id="392" r:id="rId79"/>
    <p:sldId id="394" r:id="rId80"/>
    <p:sldId id="464" r:id="rId81"/>
    <p:sldId id="425" r:id="rId82"/>
    <p:sldId id="427" r:id="rId83"/>
    <p:sldId id="465" r:id="rId84"/>
    <p:sldId id="472" r:id="rId85"/>
    <p:sldId id="471" r:id="rId86"/>
    <p:sldId id="429" r:id="rId87"/>
    <p:sldId id="431" r:id="rId88"/>
    <p:sldId id="433" r:id="rId89"/>
    <p:sldId id="434" r:id="rId90"/>
    <p:sldId id="466" r:id="rId91"/>
    <p:sldId id="468" r:id="rId92"/>
    <p:sldId id="470" r:id="rId93"/>
    <p:sldId id="474" r:id="rId94"/>
    <p:sldId id="475" r:id="rId95"/>
    <p:sldId id="428" r:id="rId96"/>
    <p:sldId id="436" r:id="rId97"/>
    <p:sldId id="437" r:id="rId98"/>
    <p:sldId id="324" r:id="rId99"/>
    <p:sldId id="258" r:id="rId100"/>
    <p:sldId id="259" r:id="rId101"/>
    <p:sldId id="260" r:id="rId102"/>
    <p:sldId id="262" r:id="rId103"/>
    <p:sldId id="263" r:id="rId104"/>
    <p:sldId id="266" r:id="rId105"/>
    <p:sldId id="264" r:id="rId106"/>
    <p:sldId id="476" r:id="rId107"/>
  </p:sldIdLst>
  <p:sldSz cx="12192000" cy="6858000"/>
  <p:notesSz cx="7010400" cy="92964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4319" userDrawn="1">
          <p15:clr>
            <a:srgbClr val="A4A3A4"/>
          </p15:clr>
        </p15:guide>
        <p15:guide id="2" pos="3949"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60FFF"/>
    <a:srgbClr val="0096FF"/>
    <a:srgbClr val="FFFFFF"/>
    <a:srgbClr val="008F00"/>
    <a:srgbClr val="00FB92"/>
    <a:srgbClr val="00FA00"/>
    <a:srgbClr val="7DCCFF"/>
    <a:srgbClr val="DA1F28"/>
    <a:srgbClr val="CFE4F5"/>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851" autoAdjust="0"/>
    <p:restoredTop sz="91207" autoAdjust="0"/>
  </p:normalViewPr>
  <p:slideViewPr>
    <p:cSldViewPr snapToGrid="0" showGuides="1">
      <p:cViewPr varScale="1">
        <p:scale>
          <a:sx n="84" d="100"/>
          <a:sy n="84" d="100"/>
        </p:scale>
        <p:origin x="192" y="312"/>
      </p:cViewPr>
      <p:guideLst>
        <p:guide orient="horz" pos="4319"/>
        <p:guide pos="3949"/>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256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tableStyles" Target="tableStyles.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notesMaster" Target="notesMasters/notesMaster1.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slide" Target="slides/slide102.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presProps" Target="presProps.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viewProps" Target="viewProps.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5138"/>
          </a:xfrm>
          <a:prstGeom prst="rect">
            <a:avLst/>
          </a:prstGeom>
        </p:spPr>
        <p:txBody>
          <a:bodyPr vert="horz" lIns="91440" tIns="45720" rIns="91440" bIns="45720" rtlCol="0"/>
          <a:lstStyle>
            <a:lvl1pPr algn="r">
              <a:defRPr sz="1200"/>
            </a:lvl1pPr>
          </a:lstStyle>
          <a:p>
            <a:fld id="{73D80A37-0133-4055-BAE5-E0728F86BE03}" type="datetimeFigureOut">
              <a:rPr lang="en-US" smtClean="0"/>
              <a:t>2/1/18</a:t>
            </a:fld>
            <a:endParaRPr lang="en-US"/>
          </a:p>
        </p:txBody>
      </p:sp>
      <p:sp>
        <p:nvSpPr>
          <p:cNvPr id="4" name="Slide Image Placeholder 3"/>
          <p:cNvSpPr>
            <a:spLocks noGrp="1" noRot="1" noChangeAspect="1"/>
          </p:cNvSpPr>
          <p:nvPr>
            <p:ph type="sldImg" idx="2"/>
          </p:nvPr>
        </p:nvSpPr>
        <p:spPr>
          <a:xfrm>
            <a:off x="406400" y="696913"/>
            <a:ext cx="6197600" cy="34861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16425"/>
            <a:ext cx="5607050" cy="4183063"/>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5138"/>
          </a:xfrm>
          <a:prstGeom prst="rect">
            <a:avLst/>
          </a:prstGeom>
        </p:spPr>
        <p:txBody>
          <a:bodyPr vert="horz" lIns="91440" tIns="45720" rIns="91440" bIns="45720" rtlCol="0" anchor="b"/>
          <a:lstStyle>
            <a:lvl1pPr algn="r">
              <a:defRPr sz="1200"/>
            </a:lvl1pPr>
          </a:lstStyle>
          <a:p>
            <a:fld id="{B739B3C9-E79C-4854-8A0D-8919514962BE}" type="slidenum">
              <a:rPr lang="en-US" smtClean="0"/>
              <a:t>‹#›</a:t>
            </a:fld>
            <a:endParaRPr lang="en-US"/>
          </a:p>
        </p:txBody>
      </p:sp>
    </p:spTree>
    <p:extLst>
      <p:ext uri="{BB962C8B-B14F-4D97-AF65-F5344CB8AC3E}">
        <p14:creationId xmlns:p14="http://schemas.microsoft.com/office/powerpoint/2010/main" val="21378495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a:p>
        </p:txBody>
      </p:sp>
      <p:sp>
        <p:nvSpPr>
          <p:cNvPr id="4" name="Slide Number Placeholder 3"/>
          <p:cNvSpPr>
            <a:spLocks noGrp="1"/>
          </p:cNvSpPr>
          <p:nvPr>
            <p:ph type="sldNum" sz="quarter" idx="10"/>
          </p:nvPr>
        </p:nvSpPr>
        <p:spPr/>
        <p:txBody>
          <a:bodyPr/>
          <a:lstStyle/>
          <a:p>
            <a:fld id="{4CFDF800-FE0E-A944-8AC1-D57C07B352FC}" type="slidenum">
              <a:rPr lang="en-US" smtClean="0"/>
              <a:pPr/>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NERSC Presentation</a:t>
            </a:r>
          </a:p>
        </p:txBody>
      </p:sp>
      <p:sp>
        <p:nvSpPr>
          <p:cNvPr id="5" name="Date Placeholder 4"/>
          <p:cNvSpPr>
            <a:spLocks noGrp="1"/>
          </p:cNvSpPr>
          <p:nvPr>
            <p:ph type="dt" idx="11"/>
          </p:nvPr>
        </p:nvSpPr>
        <p:spPr/>
        <p:txBody>
          <a:bodyPr/>
          <a:lstStyle/>
          <a:p>
            <a:fld id="{39FEAFF0-7375-1D4A-A389-D6238357B121}" type="datetime1">
              <a:rPr lang="en-US" smtClean="0"/>
              <a:pPr/>
              <a:t>2/3/18</a:t>
            </a:fld>
            <a:endParaRPr lang="en-US"/>
          </a:p>
        </p:txBody>
      </p:sp>
      <p:sp>
        <p:nvSpPr>
          <p:cNvPr id="6" name="Slide Number Placeholder 5"/>
          <p:cNvSpPr>
            <a:spLocks noGrp="1"/>
          </p:cNvSpPr>
          <p:nvPr>
            <p:ph type="sldNum" sz="quarter" idx="12"/>
          </p:nvPr>
        </p:nvSpPr>
        <p:spPr/>
        <p:txBody>
          <a:bodyPr/>
          <a:lstStyle/>
          <a:p>
            <a:fld id="{38B511CB-48C6-1D49-AC56-5A39CE8EA9E7}" type="slidenum">
              <a:rPr lang="en-US" smtClean="0"/>
              <a:pPr/>
              <a:t>15</a:t>
            </a:fld>
            <a:endParaRPr lang="en-US"/>
          </a:p>
        </p:txBody>
      </p:sp>
    </p:spTree>
    <p:extLst>
      <p:ext uri="{BB962C8B-B14F-4D97-AF65-F5344CB8AC3E}">
        <p14:creationId xmlns:p14="http://schemas.microsoft.com/office/powerpoint/2010/main" val="33496911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a:spLocks noGrp="1" noChangeArrowheads="1"/>
          </p:cNvSpPr>
          <p:nvPr>
            <p:ph type="sldNum" sz="quarter" idx="5"/>
          </p:nvPr>
        </p:nvSpPr>
        <p:spPr>
          <a:noFill/>
        </p:spPr>
        <p:txBody>
          <a:bodyPr/>
          <a:lstStyle/>
          <a:p>
            <a:fld id="{BFD34DA1-1F4F-4142-9E86-58F86094CB2B}" type="slidenum">
              <a:rPr lang="en-US">
                <a:latin typeface="Arial" charset="0"/>
                <a:ea typeface="ＭＳ Ｐゴシック" charset="-128"/>
                <a:cs typeface="ＭＳ Ｐゴシック" charset="-128"/>
              </a:rPr>
              <a:pPr/>
              <a:t>17</a:t>
            </a:fld>
            <a:endParaRPr lang="en-US">
              <a:latin typeface="Arial" charset="0"/>
              <a:ea typeface="ＭＳ Ｐゴシック" charset="-128"/>
              <a:cs typeface="ＭＳ Ｐゴシック" charset="-128"/>
            </a:endParaRPr>
          </a:p>
        </p:txBody>
      </p:sp>
      <p:sp>
        <p:nvSpPr>
          <p:cNvPr id="64515" name="Rectangle 2"/>
          <p:cNvSpPr>
            <a:spLocks noGrp="1" noRot="1" noChangeAspect="1" noChangeArrowheads="1" noTextEdit="1"/>
          </p:cNvSpPr>
          <p:nvPr>
            <p:ph type="sldImg"/>
          </p:nvPr>
        </p:nvSpPr>
        <p:spPr>
          <a:xfrm>
            <a:off x="382588" y="685800"/>
            <a:ext cx="6096000" cy="3429000"/>
          </a:xfrm>
          <a:solidFill>
            <a:srgbClr val="FFFFFF"/>
          </a:solidFill>
          <a:ln/>
        </p:spPr>
      </p:sp>
      <p:sp>
        <p:nvSpPr>
          <p:cNvPr id="64516" name="Rectangle 3"/>
          <p:cNvSpPr>
            <a:spLocks noGrp="1" noChangeArrowheads="1"/>
          </p:cNvSpPr>
          <p:nvPr>
            <p:ph type="body" idx="1"/>
          </p:nvPr>
        </p:nvSpPr>
        <p:spPr>
          <a:xfrm>
            <a:off x="915988" y="4343400"/>
            <a:ext cx="5026025" cy="4114800"/>
          </a:xfrm>
          <a:solidFill>
            <a:srgbClr val="FFFFFF"/>
          </a:solidFill>
          <a:ln>
            <a:solidFill>
              <a:srgbClr val="000000"/>
            </a:solidFill>
          </a:ln>
        </p:spPr>
        <p:txBody>
          <a:bodyPr lIns="89929" tIns="44965" rIns="89929" bIns="44965"/>
          <a:lstStyle/>
          <a:p>
            <a:pPr eaLnBrk="1" hangingPunct="1"/>
            <a:r>
              <a:rPr lang="en-US" dirty="0">
                <a:latin typeface="Arial" charset="0"/>
                <a:ea typeface="ＭＳ Ｐゴシック" charset="-128"/>
                <a:cs typeface="ＭＳ Ｐゴシック" charset="-128"/>
              </a:rPr>
              <a:t>There are no threads in the system</a:t>
            </a:r>
          </a:p>
          <a:p>
            <a:pPr eaLnBrk="1" hangingPunct="1"/>
            <a:r>
              <a:rPr lang="en-US" dirty="0">
                <a:latin typeface="Arial" charset="0"/>
                <a:ea typeface="ＭＳ Ｐゴシック" charset="-128"/>
                <a:cs typeface="ＭＳ Ｐゴシック" charset="-128"/>
              </a:rPr>
              <a:t>♦ E.g., there are no </a:t>
            </a:r>
            <a:r>
              <a:rPr lang="en-US" dirty="0" err="1">
                <a:latin typeface="Arial" charset="0"/>
                <a:ea typeface="ＭＳ Ｐゴシック" charset="-128"/>
                <a:cs typeface="ＭＳ Ｐゴシック" charset="-128"/>
              </a:rPr>
              <a:t>OpenMP</a:t>
            </a:r>
            <a:r>
              <a:rPr lang="en-US" dirty="0">
                <a:latin typeface="Arial" charset="0"/>
                <a:ea typeface="ＭＳ Ｐゴシック" charset="-128"/>
                <a:cs typeface="ＭＳ Ｐゴシック" charset="-128"/>
              </a:rPr>
              <a:t> parallel regions </a:t>
            </a:r>
          </a:p>
        </p:txBody>
      </p:sp>
    </p:spTree>
    <p:extLst>
      <p:ext uri="{BB962C8B-B14F-4D97-AF65-F5344CB8AC3E}">
        <p14:creationId xmlns:p14="http://schemas.microsoft.com/office/powerpoint/2010/main" val="6588010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NERSC Presentation</a:t>
            </a:r>
          </a:p>
        </p:txBody>
      </p:sp>
      <p:sp>
        <p:nvSpPr>
          <p:cNvPr id="5" name="Date Placeholder 4"/>
          <p:cNvSpPr>
            <a:spLocks noGrp="1"/>
          </p:cNvSpPr>
          <p:nvPr>
            <p:ph type="dt" idx="11"/>
          </p:nvPr>
        </p:nvSpPr>
        <p:spPr/>
        <p:txBody>
          <a:bodyPr/>
          <a:lstStyle/>
          <a:p>
            <a:fld id="{39FEAFF0-7375-1D4A-A389-D6238357B121}" type="datetime1">
              <a:rPr lang="en-US" smtClean="0"/>
              <a:pPr/>
              <a:t>2/3/18</a:t>
            </a:fld>
            <a:endParaRPr lang="en-US"/>
          </a:p>
        </p:txBody>
      </p:sp>
      <p:sp>
        <p:nvSpPr>
          <p:cNvPr id="6" name="Slide Number Placeholder 5"/>
          <p:cNvSpPr>
            <a:spLocks noGrp="1"/>
          </p:cNvSpPr>
          <p:nvPr>
            <p:ph type="sldNum" sz="quarter" idx="12"/>
          </p:nvPr>
        </p:nvSpPr>
        <p:spPr/>
        <p:txBody>
          <a:bodyPr/>
          <a:lstStyle/>
          <a:p>
            <a:fld id="{38B511CB-48C6-1D49-AC56-5A39CE8EA9E7}" type="slidenum">
              <a:rPr lang="en-US" smtClean="0"/>
              <a:pPr/>
              <a:t>18</a:t>
            </a:fld>
            <a:endParaRPr lang="en-US"/>
          </a:p>
        </p:txBody>
      </p:sp>
    </p:spTree>
    <p:extLst>
      <p:ext uri="{BB962C8B-B14F-4D97-AF65-F5344CB8AC3E}">
        <p14:creationId xmlns:p14="http://schemas.microsoft.com/office/powerpoint/2010/main" val="35594874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NERSC Presentation</a:t>
            </a:r>
          </a:p>
        </p:txBody>
      </p:sp>
      <p:sp>
        <p:nvSpPr>
          <p:cNvPr id="5" name="Date Placeholder 4"/>
          <p:cNvSpPr>
            <a:spLocks noGrp="1"/>
          </p:cNvSpPr>
          <p:nvPr>
            <p:ph type="dt" idx="11"/>
          </p:nvPr>
        </p:nvSpPr>
        <p:spPr/>
        <p:txBody>
          <a:bodyPr/>
          <a:lstStyle/>
          <a:p>
            <a:fld id="{39FEAFF0-7375-1D4A-A389-D6238357B121}" type="datetime1">
              <a:rPr lang="en-US" smtClean="0"/>
              <a:pPr/>
              <a:t>2/3/18</a:t>
            </a:fld>
            <a:endParaRPr lang="en-US"/>
          </a:p>
        </p:txBody>
      </p:sp>
      <p:sp>
        <p:nvSpPr>
          <p:cNvPr id="6" name="Slide Number Placeholder 5"/>
          <p:cNvSpPr>
            <a:spLocks noGrp="1"/>
          </p:cNvSpPr>
          <p:nvPr>
            <p:ph type="sldNum" sz="quarter" idx="12"/>
          </p:nvPr>
        </p:nvSpPr>
        <p:spPr/>
        <p:txBody>
          <a:bodyPr/>
          <a:lstStyle/>
          <a:p>
            <a:fld id="{38B511CB-48C6-1D49-AC56-5A39CE8EA9E7}" type="slidenum">
              <a:rPr lang="en-US" smtClean="0"/>
              <a:pPr/>
              <a:t>19</a:t>
            </a:fld>
            <a:endParaRPr lang="en-US"/>
          </a:p>
        </p:txBody>
      </p:sp>
    </p:spTree>
    <p:extLst>
      <p:ext uri="{BB962C8B-B14F-4D97-AF65-F5344CB8AC3E}">
        <p14:creationId xmlns:p14="http://schemas.microsoft.com/office/powerpoint/2010/main" val="1982141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NERSC Presentation</a:t>
            </a:r>
          </a:p>
        </p:txBody>
      </p:sp>
      <p:sp>
        <p:nvSpPr>
          <p:cNvPr id="5" name="Date Placeholder 4"/>
          <p:cNvSpPr>
            <a:spLocks noGrp="1"/>
          </p:cNvSpPr>
          <p:nvPr>
            <p:ph type="dt" idx="11"/>
          </p:nvPr>
        </p:nvSpPr>
        <p:spPr/>
        <p:txBody>
          <a:bodyPr/>
          <a:lstStyle/>
          <a:p>
            <a:fld id="{39FEAFF0-7375-1D4A-A389-D6238357B121}" type="datetime1">
              <a:rPr lang="en-US" smtClean="0"/>
              <a:pPr/>
              <a:t>2/3/18</a:t>
            </a:fld>
            <a:endParaRPr lang="en-US"/>
          </a:p>
        </p:txBody>
      </p:sp>
      <p:sp>
        <p:nvSpPr>
          <p:cNvPr id="6" name="Slide Number Placeholder 5"/>
          <p:cNvSpPr>
            <a:spLocks noGrp="1"/>
          </p:cNvSpPr>
          <p:nvPr>
            <p:ph type="sldNum" sz="quarter" idx="12"/>
          </p:nvPr>
        </p:nvSpPr>
        <p:spPr/>
        <p:txBody>
          <a:bodyPr/>
          <a:lstStyle/>
          <a:p>
            <a:fld id="{38B511CB-48C6-1D49-AC56-5A39CE8EA9E7}" type="slidenum">
              <a:rPr lang="en-US" smtClean="0"/>
              <a:pPr/>
              <a:t>20</a:t>
            </a:fld>
            <a:endParaRPr lang="en-US"/>
          </a:p>
        </p:txBody>
      </p:sp>
    </p:spTree>
    <p:extLst>
      <p:ext uri="{BB962C8B-B14F-4D97-AF65-F5344CB8AC3E}">
        <p14:creationId xmlns:p14="http://schemas.microsoft.com/office/powerpoint/2010/main" val="28033529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NERSC Presentation</a:t>
            </a:r>
          </a:p>
        </p:txBody>
      </p:sp>
      <p:sp>
        <p:nvSpPr>
          <p:cNvPr id="5" name="Date Placeholder 4"/>
          <p:cNvSpPr>
            <a:spLocks noGrp="1"/>
          </p:cNvSpPr>
          <p:nvPr>
            <p:ph type="dt" idx="11"/>
          </p:nvPr>
        </p:nvSpPr>
        <p:spPr/>
        <p:txBody>
          <a:bodyPr/>
          <a:lstStyle/>
          <a:p>
            <a:fld id="{39FEAFF0-7375-1D4A-A389-D6238357B121}" type="datetime1">
              <a:rPr lang="en-US" smtClean="0"/>
              <a:pPr/>
              <a:t>2/4/18</a:t>
            </a:fld>
            <a:endParaRPr lang="en-US"/>
          </a:p>
        </p:txBody>
      </p:sp>
      <p:sp>
        <p:nvSpPr>
          <p:cNvPr id="6" name="Slide Number Placeholder 5"/>
          <p:cNvSpPr>
            <a:spLocks noGrp="1"/>
          </p:cNvSpPr>
          <p:nvPr>
            <p:ph type="sldNum" sz="quarter" idx="12"/>
          </p:nvPr>
        </p:nvSpPr>
        <p:spPr/>
        <p:txBody>
          <a:bodyPr/>
          <a:lstStyle/>
          <a:p>
            <a:fld id="{38B511CB-48C6-1D49-AC56-5A39CE8EA9E7}" type="slidenum">
              <a:rPr lang="en-US" smtClean="0"/>
              <a:pPr/>
              <a:t>21</a:t>
            </a:fld>
            <a:endParaRPr lang="en-US"/>
          </a:p>
        </p:txBody>
      </p:sp>
    </p:spTree>
    <p:extLst>
      <p:ext uri="{BB962C8B-B14F-4D97-AF65-F5344CB8AC3E}">
        <p14:creationId xmlns:p14="http://schemas.microsoft.com/office/powerpoint/2010/main" val="21829156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Shape 37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a:solidFill>
              <a:srgbClr val="000000"/>
            </a:solidFill>
            <a:prstDash val="solid"/>
            <a:round/>
            <a:headEnd type="none" w="med" len="med"/>
            <a:tailEnd type="none" w="med" len="med"/>
          </a:ln>
        </p:spPr>
      </p:sp>
      <p:sp>
        <p:nvSpPr>
          <p:cNvPr id="377" name="Shape 377"/>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endParaRPr dirty="0"/>
          </a:p>
        </p:txBody>
      </p:sp>
      <p:sp>
        <p:nvSpPr>
          <p:cNvPr id="378" name="Shape 378"/>
          <p:cNvSpPr txBox="1">
            <a:spLocks noGrp="1"/>
          </p:cNvSpPr>
          <p:nvPr>
            <p:ph type="hdr" idx="3"/>
          </p:nvPr>
        </p:nvSpPr>
        <p:spPr>
          <a:xfrm>
            <a:off x="0" y="0"/>
            <a:ext cx="2971799" cy="457200"/>
          </a:xfrm>
          <a:prstGeom prst="rect">
            <a:avLst/>
          </a:prstGeom>
          <a:noFill/>
          <a:ln>
            <a:noFill/>
          </a:ln>
        </p:spPr>
        <p:txBody>
          <a:bodyPr lIns="91425" tIns="45700" rIns="91425" bIns="45700" anchor="t" anchorCtr="0">
            <a:noAutofit/>
          </a:bodyPr>
          <a:lstStyle/>
          <a:p>
            <a:pPr marL="0" marR="0" lvl="0" indent="0" algn="l" rtl="0">
              <a:spcBef>
                <a:spcPts val="0"/>
              </a:spcBef>
              <a:buSzPct val="25000"/>
              <a:buFont typeface="Arial"/>
              <a:buNone/>
            </a:pPr>
            <a:r>
              <a:rPr lang="en" sz="1200" b="0" i="0" u="none" strike="noStrike" cap="none" baseline="0"/>
              <a:t>NERSC Presentation</a:t>
            </a:r>
          </a:p>
        </p:txBody>
      </p:sp>
      <p:sp>
        <p:nvSpPr>
          <p:cNvPr id="379" name="Shape 379"/>
          <p:cNvSpPr txBox="1">
            <a:spLocks noGrp="1"/>
          </p:cNvSpPr>
          <p:nvPr>
            <p:ph type="dt" idx="10"/>
          </p:nvPr>
        </p:nvSpPr>
        <p:spPr>
          <a:xfrm>
            <a:off x="3884612" y="0"/>
            <a:ext cx="2971799" cy="457200"/>
          </a:xfrm>
          <a:prstGeom prst="rect">
            <a:avLst/>
          </a:prstGeom>
          <a:noFill/>
          <a:ln>
            <a:noFill/>
          </a:ln>
        </p:spPr>
        <p:txBody>
          <a:bodyPr lIns="91425" tIns="45700" rIns="91425" bIns="45700" anchor="t" anchorCtr="0">
            <a:noAutofit/>
          </a:bodyPr>
          <a:lstStyle/>
          <a:p>
            <a:pPr marL="0" marR="0" lvl="0" indent="0" algn="r" rtl="0">
              <a:spcBef>
                <a:spcPts val="0"/>
              </a:spcBef>
              <a:buSzPct val="25000"/>
              <a:buFont typeface="Arial"/>
              <a:buNone/>
            </a:pPr>
            <a:r>
              <a:rPr lang="en" sz="1800" b="0" i="0" u="none" strike="noStrike" cap="none" baseline="0"/>
              <a:t> </a:t>
            </a:r>
          </a:p>
        </p:txBody>
      </p:sp>
      <p:sp>
        <p:nvSpPr>
          <p:cNvPr id="380" name="Shape 380"/>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Font typeface="Arial"/>
              <a:buNone/>
            </a:pPr>
            <a:r>
              <a:rPr lang="en" sz="1800" b="0" i="0" u="none" strike="noStrike" cap="none" baseline="0"/>
              <a:t> </a:t>
            </a:r>
          </a:p>
        </p:txBody>
      </p:sp>
    </p:spTree>
    <p:extLst>
      <p:ext uri="{BB962C8B-B14F-4D97-AF65-F5344CB8AC3E}">
        <p14:creationId xmlns:p14="http://schemas.microsoft.com/office/powerpoint/2010/main" val="14627293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739B3C9-E79C-4854-8A0D-8919514962BE}" type="slidenum">
              <a:rPr lang="en-US" smtClean="0"/>
              <a:t>29</a:t>
            </a:fld>
            <a:endParaRPr lang="en-US"/>
          </a:p>
        </p:txBody>
      </p:sp>
    </p:spTree>
    <p:extLst>
      <p:ext uri="{BB962C8B-B14F-4D97-AF65-F5344CB8AC3E}">
        <p14:creationId xmlns:p14="http://schemas.microsoft.com/office/powerpoint/2010/main" val="7612933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07C3B6-920A-40C7-8F23-5F4F141CE80D}" type="slidenum">
              <a:rPr lang="en-US" smtClean="0"/>
              <a:t>39</a:t>
            </a:fld>
            <a:endParaRPr lang="en-US" dirty="0"/>
          </a:p>
        </p:txBody>
      </p:sp>
    </p:spTree>
    <p:extLst>
      <p:ext uri="{BB962C8B-B14F-4D97-AF65-F5344CB8AC3E}">
        <p14:creationId xmlns:p14="http://schemas.microsoft.com/office/powerpoint/2010/main" val="35527904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07C3B6-920A-40C7-8F23-5F4F141CE80D}" type="slidenum">
              <a:rPr lang="en-US" smtClean="0"/>
              <a:t>41</a:t>
            </a:fld>
            <a:endParaRPr lang="en-US" dirty="0"/>
          </a:p>
        </p:txBody>
      </p:sp>
    </p:spTree>
    <p:extLst>
      <p:ext uri="{BB962C8B-B14F-4D97-AF65-F5344CB8AC3E}">
        <p14:creationId xmlns:p14="http://schemas.microsoft.com/office/powerpoint/2010/main" val="3072914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DOE is leader in HPC</a:t>
            </a:r>
          </a:p>
          <a:p>
            <a:r>
              <a:rPr lang="en-US" dirty="0"/>
              <a:t>8</a:t>
            </a:r>
            <a:r>
              <a:rPr lang="en-US" baseline="0" dirty="0"/>
              <a:t> of 14 fastest computers in the world</a:t>
            </a:r>
          </a:p>
          <a:p>
            <a:r>
              <a:rPr lang="en-US" baseline="0" dirty="0"/>
              <a:t>EVERY US #1 computer has been at a DOE laboratory</a:t>
            </a:r>
            <a:endParaRPr lang="en-US" dirty="0"/>
          </a:p>
        </p:txBody>
      </p:sp>
      <p:sp>
        <p:nvSpPr>
          <p:cNvPr id="4" name="Slide Number Placeholder 3"/>
          <p:cNvSpPr>
            <a:spLocks noGrp="1"/>
          </p:cNvSpPr>
          <p:nvPr>
            <p:ph type="sldNum" sz="quarter" idx="10"/>
          </p:nvPr>
        </p:nvSpPr>
        <p:spPr/>
        <p:txBody>
          <a:bodyPr/>
          <a:lstStyle/>
          <a:p>
            <a:fld id="{959EA8CD-043C-4404-B208-F2C3D1E27C97}" type="slidenum">
              <a:rPr lang="en-US" smtClean="0">
                <a:solidFill>
                  <a:prstClr val="black"/>
                </a:solidFill>
              </a:rPr>
              <a:pPr/>
              <a:t>2</a:t>
            </a:fld>
            <a:endParaRPr lang="en-US">
              <a:solidFill>
                <a:prstClr val="black"/>
              </a:solidFil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07C3B6-920A-40C7-8F23-5F4F141CE80D}" type="slidenum">
              <a:rPr lang="en-US" smtClean="0"/>
              <a:t>42</a:t>
            </a:fld>
            <a:endParaRPr lang="en-US" dirty="0"/>
          </a:p>
        </p:txBody>
      </p:sp>
    </p:spTree>
    <p:extLst>
      <p:ext uri="{BB962C8B-B14F-4D97-AF65-F5344CB8AC3E}">
        <p14:creationId xmlns:p14="http://schemas.microsoft.com/office/powerpoint/2010/main" val="178939236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NERSC Presentation</a:t>
            </a:r>
          </a:p>
        </p:txBody>
      </p:sp>
      <p:sp>
        <p:nvSpPr>
          <p:cNvPr id="5" name="Date Placeholder 4"/>
          <p:cNvSpPr>
            <a:spLocks noGrp="1"/>
          </p:cNvSpPr>
          <p:nvPr>
            <p:ph type="dt" idx="11"/>
          </p:nvPr>
        </p:nvSpPr>
        <p:spPr/>
        <p:txBody>
          <a:bodyPr/>
          <a:lstStyle/>
          <a:p>
            <a:fld id="{39FEAFF0-7375-1D4A-A389-D6238357B121}" type="datetime1">
              <a:rPr lang="en-US" smtClean="0"/>
              <a:pPr/>
              <a:t>2/3/18</a:t>
            </a:fld>
            <a:endParaRPr lang="en-US"/>
          </a:p>
        </p:txBody>
      </p:sp>
      <p:sp>
        <p:nvSpPr>
          <p:cNvPr id="6" name="Slide Number Placeholder 5"/>
          <p:cNvSpPr>
            <a:spLocks noGrp="1"/>
          </p:cNvSpPr>
          <p:nvPr>
            <p:ph type="sldNum" sz="quarter" idx="12"/>
          </p:nvPr>
        </p:nvSpPr>
        <p:spPr/>
        <p:txBody>
          <a:bodyPr/>
          <a:lstStyle/>
          <a:p>
            <a:fld id="{38B511CB-48C6-1D49-AC56-5A39CE8EA9E7}" type="slidenum">
              <a:rPr lang="en-US" smtClean="0"/>
              <a:pPr/>
              <a:t>43</a:t>
            </a:fld>
            <a:endParaRPr lang="en-US"/>
          </a:p>
        </p:txBody>
      </p:sp>
    </p:spTree>
    <p:extLst>
      <p:ext uri="{BB962C8B-B14F-4D97-AF65-F5344CB8AC3E}">
        <p14:creationId xmlns:p14="http://schemas.microsoft.com/office/powerpoint/2010/main" val="25970571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07C3B6-920A-40C7-8F23-5F4F141CE80D}" type="slidenum">
              <a:rPr lang="en-US" smtClean="0"/>
              <a:t>44</a:t>
            </a:fld>
            <a:endParaRPr lang="en-US" dirty="0"/>
          </a:p>
        </p:txBody>
      </p:sp>
    </p:spTree>
    <p:extLst>
      <p:ext uri="{BB962C8B-B14F-4D97-AF65-F5344CB8AC3E}">
        <p14:creationId xmlns:p14="http://schemas.microsoft.com/office/powerpoint/2010/main" val="2847699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07C3B6-920A-40C7-8F23-5F4F141CE80D}" type="slidenum">
              <a:rPr lang="en-US" smtClean="0"/>
              <a:t>46</a:t>
            </a:fld>
            <a:endParaRPr lang="en-US" dirty="0"/>
          </a:p>
        </p:txBody>
      </p:sp>
    </p:spTree>
    <p:extLst>
      <p:ext uri="{BB962C8B-B14F-4D97-AF65-F5344CB8AC3E}">
        <p14:creationId xmlns:p14="http://schemas.microsoft.com/office/powerpoint/2010/main" val="215985799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There</a:t>
            </a:r>
            <a:r>
              <a:rPr lang="en-US" baseline="0" dirty="0"/>
              <a:t> are multiple different ways to achieve the process/thread affinity. </a:t>
            </a:r>
            <a:r>
              <a:rPr lang="en-US" baseline="0" dirty="0" err="1"/>
              <a:t>Eg</a:t>
            </a:r>
            <a:r>
              <a:rPr lang="en-US" baseline="0" dirty="0"/>
              <a:t>., </a:t>
            </a:r>
            <a:r>
              <a:rPr lang="en-US" baseline="0" dirty="0" err="1"/>
              <a:t>numactl</a:t>
            </a:r>
            <a:r>
              <a:rPr lang="en-US" baseline="0" dirty="0"/>
              <a:t> –</a:t>
            </a:r>
            <a:r>
              <a:rPr lang="en-US" baseline="0" dirty="0" err="1"/>
              <a:t>physcpubind</a:t>
            </a:r>
            <a:r>
              <a:rPr lang="en-US" baseline="0" dirty="0"/>
              <a:t>=</a:t>
            </a:r>
            <a:r>
              <a:rPr lang="en-US" baseline="0" dirty="0" err="1"/>
              <a:t>cpus</a:t>
            </a:r>
            <a:r>
              <a:rPr lang="en-US" baseline="0" dirty="0"/>
              <a:t>. Compilers have thread affinity feature as well.</a:t>
            </a: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r>
              <a:rPr lang="en-US" dirty="0"/>
              <a:t>OMP_PORC_BIND –</a:t>
            </a:r>
            <a:r>
              <a:rPr lang="en-US" baseline="0" dirty="0"/>
              <a:t> specifies whether threads may be moved between CPUs.</a:t>
            </a: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r>
              <a:rPr lang="en-US" dirty="0"/>
              <a:t>OMP_PLACES – Specifies on which CPUs the threads should be placed</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r>
              <a:rPr lang="en-US" dirty="0"/>
              <a:t>OMP_DISPLAY_ENV: If set to TRUE, the </a:t>
            </a:r>
            <a:r>
              <a:rPr lang="en-US" dirty="0" err="1"/>
              <a:t>OpenMP</a:t>
            </a:r>
            <a:r>
              <a:rPr lang="en-US" dirty="0"/>
              <a:t> version number and the values associated with the </a:t>
            </a:r>
            <a:r>
              <a:rPr lang="en-US" dirty="0" err="1"/>
              <a:t>OpenMP</a:t>
            </a:r>
            <a:r>
              <a:rPr lang="en-US" dirty="0"/>
              <a:t> environment variables are printed to </a:t>
            </a:r>
            <a:r>
              <a:rPr lang="en-US" dirty="0" err="1"/>
              <a:t>stderr</a:t>
            </a:r>
            <a:r>
              <a:rPr lang="en-US" dirty="0"/>
              <a:t>. </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r>
              <a:rPr lang="en-US" dirty="0"/>
              <a:t>Intel compiler sets</a:t>
            </a:r>
            <a:r>
              <a:rPr lang="en-US" baseline="0" dirty="0"/>
              <a:t> </a:t>
            </a:r>
            <a:r>
              <a:rPr lang="en-US" dirty="0"/>
              <a:t>OMP_PROC_BIND=</a:t>
            </a:r>
            <a:r>
              <a:rPr lang="en-US" dirty="0" err="1"/>
              <a:t>intel</a:t>
            </a:r>
            <a:r>
              <a:rPr lang="en-US" dirty="0"/>
              <a:t> by default for KNL (not for </a:t>
            </a:r>
            <a:r>
              <a:rPr lang="en-US" dirty="0" err="1"/>
              <a:t>Haswell</a:t>
            </a:r>
            <a:r>
              <a:rPr lang="en-US" dirty="0"/>
              <a:t>),</a:t>
            </a:r>
            <a:r>
              <a:rPr lang="en-US" baseline="0" dirty="0"/>
              <a:t> which then “promotes” it to </a:t>
            </a:r>
            <a:r>
              <a:rPr lang="en-US" dirty="0"/>
              <a:t>OMP_PROC_BIND=spread at</a:t>
            </a:r>
            <a:r>
              <a:rPr lang="en-US" baseline="0" dirty="0"/>
              <a:t> execution time; </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GNU and Cray compilers does not enable OMP_PROC_BIND by default. </a:t>
            </a:r>
            <a:endParaRPr lang="en-US" dirty="0"/>
          </a:p>
        </p:txBody>
      </p:sp>
      <p:sp>
        <p:nvSpPr>
          <p:cNvPr id="4" name="Header Placeholder 3"/>
          <p:cNvSpPr>
            <a:spLocks noGrp="1"/>
          </p:cNvSpPr>
          <p:nvPr>
            <p:ph type="hdr" sz="quarter" idx="10"/>
          </p:nvPr>
        </p:nvSpPr>
        <p:spPr/>
        <p:txBody>
          <a:bodyPr/>
          <a:lstStyle/>
          <a:p>
            <a:r>
              <a:rPr lang="en-US"/>
              <a:t>NERSC Presentation</a:t>
            </a:r>
          </a:p>
        </p:txBody>
      </p:sp>
      <p:sp>
        <p:nvSpPr>
          <p:cNvPr id="5" name="Date Placeholder 4"/>
          <p:cNvSpPr>
            <a:spLocks noGrp="1"/>
          </p:cNvSpPr>
          <p:nvPr>
            <p:ph type="dt" idx="11"/>
          </p:nvPr>
        </p:nvSpPr>
        <p:spPr/>
        <p:txBody>
          <a:bodyPr/>
          <a:lstStyle/>
          <a:p>
            <a:fld id="{39FEAFF0-7375-1D4A-A389-D6238357B121}" type="datetime1">
              <a:rPr lang="en-US" smtClean="0"/>
              <a:pPr/>
              <a:t>2/4/18</a:t>
            </a:fld>
            <a:endParaRPr lang="en-US"/>
          </a:p>
        </p:txBody>
      </p:sp>
      <p:sp>
        <p:nvSpPr>
          <p:cNvPr id="6" name="Slide Number Placeholder 5"/>
          <p:cNvSpPr>
            <a:spLocks noGrp="1"/>
          </p:cNvSpPr>
          <p:nvPr>
            <p:ph type="sldNum" sz="quarter" idx="12"/>
          </p:nvPr>
        </p:nvSpPr>
        <p:spPr/>
        <p:txBody>
          <a:bodyPr/>
          <a:lstStyle/>
          <a:p>
            <a:fld id="{38B511CB-48C6-1D49-AC56-5A39CE8EA9E7}" type="slidenum">
              <a:rPr lang="en-US" smtClean="0"/>
              <a:pPr/>
              <a:t>57</a:t>
            </a:fld>
            <a:endParaRPr lang="en-US"/>
          </a:p>
        </p:txBody>
      </p:sp>
    </p:spTree>
    <p:extLst>
      <p:ext uri="{BB962C8B-B14F-4D97-AF65-F5344CB8AC3E}">
        <p14:creationId xmlns:p14="http://schemas.microsoft.com/office/powerpoint/2010/main" val="195291099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Header Placeholder 3"/>
          <p:cNvSpPr>
            <a:spLocks noGrp="1"/>
          </p:cNvSpPr>
          <p:nvPr>
            <p:ph type="hdr" sz="quarter" idx="10"/>
          </p:nvPr>
        </p:nvSpPr>
        <p:spPr/>
        <p:txBody>
          <a:bodyPr/>
          <a:lstStyle/>
          <a:p>
            <a:r>
              <a:rPr lang="en-US"/>
              <a:t>NERSC Presentation</a:t>
            </a:r>
          </a:p>
        </p:txBody>
      </p:sp>
      <p:sp>
        <p:nvSpPr>
          <p:cNvPr id="5" name="Date Placeholder 4"/>
          <p:cNvSpPr>
            <a:spLocks noGrp="1"/>
          </p:cNvSpPr>
          <p:nvPr>
            <p:ph type="dt" idx="11"/>
          </p:nvPr>
        </p:nvSpPr>
        <p:spPr/>
        <p:txBody>
          <a:bodyPr/>
          <a:lstStyle/>
          <a:p>
            <a:fld id="{39FEAFF0-7375-1D4A-A389-D6238357B121}" type="datetime1">
              <a:rPr lang="en-US" smtClean="0"/>
              <a:pPr/>
              <a:t>2/4/18</a:t>
            </a:fld>
            <a:endParaRPr lang="en-US"/>
          </a:p>
        </p:txBody>
      </p:sp>
      <p:sp>
        <p:nvSpPr>
          <p:cNvPr id="6" name="Slide Number Placeholder 5"/>
          <p:cNvSpPr>
            <a:spLocks noGrp="1"/>
          </p:cNvSpPr>
          <p:nvPr>
            <p:ph type="sldNum" sz="quarter" idx="12"/>
          </p:nvPr>
        </p:nvSpPr>
        <p:spPr/>
        <p:txBody>
          <a:bodyPr/>
          <a:lstStyle/>
          <a:p>
            <a:fld id="{38B511CB-48C6-1D49-AC56-5A39CE8EA9E7}" type="slidenum">
              <a:rPr lang="en-US" smtClean="0"/>
              <a:pPr/>
              <a:t>58</a:t>
            </a:fld>
            <a:endParaRPr lang="en-US"/>
          </a:p>
        </p:txBody>
      </p:sp>
    </p:spTree>
    <p:extLst>
      <p:ext uri="{BB962C8B-B14F-4D97-AF65-F5344CB8AC3E}">
        <p14:creationId xmlns:p14="http://schemas.microsoft.com/office/powerpoint/2010/main" val="355488828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There</a:t>
            </a:r>
            <a:r>
              <a:rPr lang="en-US" baseline="0" dirty="0"/>
              <a:t> are multiple different ways to achieve the process/thread affinity. </a:t>
            </a:r>
            <a:r>
              <a:rPr lang="en-US" baseline="0" dirty="0" err="1"/>
              <a:t>Eg</a:t>
            </a:r>
            <a:r>
              <a:rPr lang="en-US" baseline="0" dirty="0"/>
              <a:t>., </a:t>
            </a:r>
            <a:r>
              <a:rPr lang="en-US" baseline="0" dirty="0" err="1"/>
              <a:t>numactl</a:t>
            </a:r>
            <a:r>
              <a:rPr lang="en-US" baseline="0" dirty="0"/>
              <a:t> –</a:t>
            </a:r>
            <a:r>
              <a:rPr lang="en-US" baseline="0" dirty="0" err="1"/>
              <a:t>physcpubind</a:t>
            </a:r>
            <a:r>
              <a:rPr lang="en-US" baseline="0" dirty="0"/>
              <a:t>=</a:t>
            </a:r>
            <a:r>
              <a:rPr lang="en-US" baseline="0" dirty="0" err="1"/>
              <a:t>cpus</a:t>
            </a:r>
            <a:r>
              <a:rPr lang="en-US" baseline="0" dirty="0"/>
              <a:t>. Compilers have thread affinity feature as well.</a:t>
            </a: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r>
              <a:rPr lang="en-US" dirty="0"/>
              <a:t>OMP_PORC_BIND –</a:t>
            </a:r>
            <a:r>
              <a:rPr lang="en-US" baseline="0" dirty="0"/>
              <a:t> specifies whether threads may be moved between CPUs.</a:t>
            </a: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r>
              <a:rPr lang="en-US" dirty="0"/>
              <a:t>OMP_PLACES – Specifies on which CPUs the threads should be placed</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r>
              <a:rPr lang="en-US" dirty="0"/>
              <a:t>OMP_DISPLAY_ENV: If set to TRUE, the </a:t>
            </a:r>
            <a:r>
              <a:rPr lang="en-US" dirty="0" err="1"/>
              <a:t>OpenMP</a:t>
            </a:r>
            <a:r>
              <a:rPr lang="en-US" dirty="0"/>
              <a:t> version number and the values associated with the </a:t>
            </a:r>
            <a:r>
              <a:rPr lang="en-US" dirty="0" err="1"/>
              <a:t>OpenMP</a:t>
            </a:r>
            <a:r>
              <a:rPr lang="en-US" dirty="0"/>
              <a:t> environment variables are printed to </a:t>
            </a:r>
            <a:r>
              <a:rPr lang="en-US" dirty="0" err="1"/>
              <a:t>stderr</a:t>
            </a:r>
            <a:r>
              <a:rPr lang="en-US" dirty="0"/>
              <a:t>. </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r>
              <a:rPr lang="en-US" dirty="0"/>
              <a:t>Intel compiler sets</a:t>
            </a:r>
            <a:r>
              <a:rPr lang="en-US" baseline="0" dirty="0"/>
              <a:t> </a:t>
            </a:r>
            <a:r>
              <a:rPr lang="en-US" dirty="0"/>
              <a:t>OMP_PROC_BIND=intel by default for KNL (not for Haswell),</a:t>
            </a:r>
            <a:r>
              <a:rPr lang="en-US" baseline="0" dirty="0"/>
              <a:t> which then “promotes” it to </a:t>
            </a:r>
            <a:r>
              <a:rPr lang="en-US" dirty="0"/>
              <a:t>OMP_PROC_BIND=spread at</a:t>
            </a:r>
            <a:r>
              <a:rPr lang="en-US" baseline="0" dirty="0"/>
              <a:t> execution time; </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GNU and Cray compilers does not enable OMP_PROC_BIND by default. </a:t>
            </a:r>
            <a:endParaRPr lang="en-US" dirty="0"/>
          </a:p>
          <a:p>
            <a:endParaRPr lang="en-US" dirty="0"/>
          </a:p>
        </p:txBody>
      </p:sp>
      <p:sp>
        <p:nvSpPr>
          <p:cNvPr id="4" name="Slide Number Placeholder 3"/>
          <p:cNvSpPr>
            <a:spLocks noGrp="1"/>
          </p:cNvSpPr>
          <p:nvPr>
            <p:ph type="sldNum" sz="quarter" idx="10"/>
          </p:nvPr>
        </p:nvSpPr>
        <p:spPr/>
        <p:txBody>
          <a:bodyPr/>
          <a:lstStyle/>
          <a:p>
            <a:fld id="{B739B3C9-E79C-4854-8A0D-8919514962BE}" type="slidenum">
              <a:rPr lang="en-US" smtClean="0"/>
              <a:t>60</a:t>
            </a:fld>
            <a:endParaRPr lang="en-US"/>
          </a:p>
        </p:txBody>
      </p:sp>
    </p:spTree>
    <p:extLst>
      <p:ext uri="{BB962C8B-B14F-4D97-AF65-F5344CB8AC3E}">
        <p14:creationId xmlns:p14="http://schemas.microsoft.com/office/powerpoint/2010/main" val="285838025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Tasks</a:t>
            </a:r>
            <a:r>
              <a:rPr lang="en-US" baseline="0" dirty="0"/>
              <a:t> per GPU threads --- no --</a:t>
            </a:r>
            <a:r>
              <a:rPr lang="en-US" baseline="0" dirty="0" err="1"/>
              <a:t>np</a:t>
            </a:r>
            <a:r>
              <a:rPr lang="en-US" baseline="0" dirty="0"/>
              <a:t>???? – inconsistent?</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B739B3C9-E79C-4854-8A0D-8919514962BE}" type="slidenum">
              <a:rPr lang="en-US" smtClean="0"/>
              <a:t>72</a:t>
            </a:fld>
            <a:endParaRPr lang="en-US"/>
          </a:p>
        </p:txBody>
      </p:sp>
    </p:spTree>
    <p:extLst>
      <p:ext uri="{BB962C8B-B14F-4D97-AF65-F5344CB8AC3E}">
        <p14:creationId xmlns:p14="http://schemas.microsoft.com/office/powerpoint/2010/main" val="11486087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Shape 16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169" name="Shape 1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0807078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Shape 18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183" name="Shape 1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404292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p:spPr>
        <p:txBody>
          <a:bodyPr/>
          <a:lstStyle/>
          <a:p>
            <a:fld id="{08B0BF7A-9661-43C7-ADFE-7CBA1B003280}" type="slidenum">
              <a:rPr lang="en-US"/>
              <a:pPr/>
              <a:t>3</a:t>
            </a:fld>
            <a:endParaRPr lang="en-US"/>
          </a:p>
        </p:txBody>
      </p:sp>
      <p:sp>
        <p:nvSpPr>
          <p:cNvPr id="29699" name="Rectangle 2"/>
          <p:cNvSpPr>
            <a:spLocks noGrp="1" noRot="1" noChangeAspect="1" noChangeArrowheads="1" noTextEdit="1"/>
          </p:cNvSpPr>
          <p:nvPr>
            <p:ph type="sldImg"/>
          </p:nvPr>
        </p:nvSpPr>
        <p:spPr>
          <a:xfrm>
            <a:off x="406400" y="700088"/>
            <a:ext cx="6199188" cy="3487737"/>
          </a:xfrm>
          <a:ln/>
        </p:spPr>
      </p:sp>
      <p:sp>
        <p:nvSpPr>
          <p:cNvPr id="29700" name="Rectangle 3"/>
          <p:cNvSpPr>
            <a:spLocks noGrp="1" noChangeArrowheads="1"/>
          </p:cNvSpPr>
          <p:nvPr>
            <p:ph type="body" idx="1"/>
          </p:nvPr>
        </p:nvSpPr>
        <p:spPr>
          <a:xfrm>
            <a:off x="935637" y="4416102"/>
            <a:ext cx="5139134" cy="4180922"/>
          </a:xfrm>
          <a:noFill/>
          <a:ln/>
        </p:spPr>
        <p:txBody>
          <a:bodyPr/>
          <a:lstStyle/>
          <a:p>
            <a:pPr>
              <a:spcBef>
                <a:spcPct val="0"/>
              </a:spcBef>
            </a:pPr>
            <a:endParaRPr lang="en-US" i="1"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Shape 19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197" name="Shape 19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7222737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Shape 41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413" name="Shape 41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7946027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Shape 4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68" name="Shape 468"/>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469" name="Shape 469"/>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78</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2700003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p:cNvGrpSpPr/>
        <p:nvPr/>
      </p:nvGrpSpPr>
      <p:grpSpPr>
        <a:xfrm>
          <a:off x="0" y="0"/>
          <a:ext cx="0" cy="0"/>
          <a:chOff x="0" y="0"/>
          <a:chExt cx="0" cy="0"/>
        </a:xfrm>
      </p:grpSpPr>
      <p:sp>
        <p:nvSpPr>
          <p:cNvPr id="496" name="Shape 49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97" name="Shape 497"/>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Font typeface="Calibri"/>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498" name="Shape 498"/>
          <p:cNvSpPr txBox="1">
            <a:spLocks noGrp="1"/>
          </p:cNvSpPr>
          <p:nvPr>
            <p:ph type="hdr" idx="3"/>
          </p:nvPr>
        </p:nvSpPr>
        <p:spPr>
          <a:xfrm>
            <a:off x="0" y="0"/>
            <a:ext cx="2971800" cy="4572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a:solidFill>
                  <a:schemeClr val="dk1"/>
                </a:solidFill>
                <a:latin typeface="Calibri"/>
                <a:ea typeface="Calibri"/>
                <a:cs typeface="Calibri"/>
                <a:sym typeface="Calibri"/>
              </a:rPr>
              <a:t>NERSC Presentation</a:t>
            </a:r>
            <a:endParaRPr sz="1200">
              <a:solidFill>
                <a:schemeClr val="dk1"/>
              </a:solidFill>
              <a:latin typeface="Calibri"/>
              <a:ea typeface="Calibri"/>
              <a:cs typeface="Calibri"/>
              <a:sym typeface="Calibri"/>
            </a:endParaRPr>
          </a:p>
        </p:txBody>
      </p:sp>
      <p:sp>
        <p:nvSpPr>
          <p:cNvPr id="499" name="Shape 499"/>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US" sz="1200">
                <a:solidFill>
                  <a:schemeClr val="dk1"/>
                </a:solidFill>
                <a:latin typeface="Calibri"/>
                <a:ea typeface="Calibri"/>
                <a:cs typeface="Calibri"/>
                <a:sym typeface="Calibri"/>
              </a:rPr>
              <a:t>10/7/15</a:t>
            </a:r>
            <a:endParaRPr sz="1200">
              <a:solidFill>
                <a:schemeClr val="dk1"/>
              </a:solidFill>
              <a:latin typeface="Calibri"/>
              <a:ea typeface="Calibri"/>
              <a:cs typeface="Calibri"/>
              <a:sym typeface="Calibri"/>
            </a:endParaRPr>
          </a:p>
        </p:txBody>
      </p:sp>
      <p:sp>
        <p:nvSpPr>
          <p:cNvPr id="500" name="Shape 500"/>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79</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58012957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2"/>
        <p:cNvGrpSpPr/>
        <p:nvPr/>
      </p:nvGrpSpPr>
      <p:grpSpPr>
        <a:xfrm>
          <a:off x="0" y="0"/>
          <a:ext cx="0" cy="0"/>
          <a:chOff x="0" y="0"/>
          <a:chExt cx="0" cy="0"/>
        </a:xfrm>
      </p:grpSpPr>
      <p:sp>
        <p:nvSpPr>
          <p:cNvPr id="523" name="Shape 52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524" name="Shape 524"/>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b="0" i="0" u="none" strike="noStrike" cap="none">
                <a:solidFill>
                  <a:schemeClr val="dk1"/>
                </a:solidFill>
                <a:latin typeface="Calibri"/>
                <a:ea typeface="Calibri"/>
                <a:cs typeface="Calibri"/>
                <a:sym typeface="Calibri"/>
              </a:rPr>
              <a:t>MPAS-O: Model for Prediction Across Scale -- Ocean</a:t>
            </a:r>
            <a:endParaRPr sz="1200" b="0" i="0" u="none" strike="noStrike" cap="none">
              <a:solidFill>
                <a:schemeClr val="dk1"/>
              </a:solidFill>
              <a:latin typeface="Calibri"/>
              <a:ea typeface="Calibri"/>
              <a:cs typeface="Calibri"/>
              <a:sym typeface="Calibri"/>
            </a:endParaRPr>
          </a:p>
        </p:txBody>
      </p:sp>
      <p:sp>
        <p:nvSpPr>
          <p:cNvPr id="525" name="Shape 525"/>
          <p:cNvSpPr txBox="1">
            <a:spLocks noGrp="1"/>
          </p:cNvSpPr>
          <p:nvPr>
            <p:ph type="hdr" idx="3"/>
          </p:nvPr>
        </p:nvSpPr>
        <p:spPr>
          <a:xfrm>
            <a:off x="0" y="0"/>
            <a:ext cx="2971800" cy="4572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a:solidFill>
                  <a:schemeClr val="dk1"/>
                </a:solidFill>
                <a:latin typeface="Calibri"/>
                <a:ea typeface="Calibri"/>
                <a:cs typeface="Calibri"/>
                <a:sym typeface="Calibri"/>
              </a:rPr>
              <a:t>NERSC Presentation</a:t>
            </a:r>
            <a:endParaRPr sz="1200">
              <a:solidFill>
                <a:schemeClr val="dk1"/>
              </a:solidFill>
              <a:latin typeface="Calibri"/>
              <a:ea typeface="Calibri"/>
              <a:cs typeface="Calibri"/>
              <a:sym typeface="Calibri"/>
            </a:endParaRPr>
          </a:p>
        </p:txBody>
      </p:sp>
      <p:sp>
        <p:nvSpPr>
          <p:cNvPr id="526" name="Shape 526"/>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US" sz="1200">
                <a:solidFill>
                  <a:schemeClr val="dk1"/>
                </a:solidFill>
                <a:latin typeface="Calibri"/>
                <a:ea typeface="Calibri"/>
                <a:cs typeface="Calibri"/>
                <a:sym typeface="Calibri"/>
              </a:rPr>
              <a:t>10/7/15</a:t>
            </a:r>
            <a:endParaRPr sz="1200">
              <a:solidFill>
                <a:schemeClr val="dk1"/>
              </a:solidFill>
              <a:latin typeface="Calibri"/>
              <a:ea typeface="Calibri"/>
              <a:cs typeface="Calibri"/>
              <a:sym typeface="Calibri"/>
            </a:endParaRPr>
          </a:p>
        </p:txBody>
      </p:sp>
      <p:sp>
        <p:nvSpPr>
          <p:cNvPr id="527" name="Shape 527"/>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83</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33489392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
        <p:cNvGrpSpPr/>
        <p:nvPr/>
      </p:nvGrpSpPr>
      <p:grpSpPr>
        <a:xfrm>
          <a:off x="0" y="0"/>
          <a:ext cx="0" cy="0"/>
          <a:chOff x="0" y="0"/>
          <a:chExt cx="0" cy="0"/>
        </a:xfrm>
      </p:grpSpPr>
      <p:sp>
        <p:nvSpPr>
          <p:cNvPr id="551" name="Shape 55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552" name="Shape 55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8907756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9"/>
        <p:cNvGrpSpPr/>
        <p:nvPr/>
      </p:nvGrpSpPr>
      <p:grpSpPr>
        <a:xfrm>
          <a:off x="0" y="0"/>
          <a:ext cx="0" cy="0"/>
          <a:chOff x="0" y="0"/>
          <a:chExt cx="0" cy="0"/>
        </a:xfrm>
      </p:grpSpPr>
      <p:sp>
        <p:nvSpPr>
          <p:cNvPr id="570" name="Shape 57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571" name="Shape 57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5794358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1"/>
        <p:cNvGrpSpPr/>
        <p:nvPr/>
      </p:nvGrpSpPr>
      <p:grpSpPr>
        <a:xfrm>
          <a:off x="0" y="0"/>
          <a:ext cx="0" cy="0"/>
          <a:chOff x="0" y="0"/>
          <a:chExt cx="0" cy="0"/>
        </a:xfrm>
      </p:grpSpPr>
      <p:sp>
        <p:nvSpPr>
          <p:cNvPr id="582" name="Shape 58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583" name="Shape 5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2597543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Red indicates a</a:t>
            </a:r>
            <a:r>
              <a:rPr lang="en-US" baseline="0" dirty="0"/>
              <a:t> likely cache line load</a:t>
            </a:r>
            <a:endParaRPr lang="en-US" dirty="0"/>
          </a:p>
        </p:txBody>
      </p:sp>
      <p:sp>
        <p:nvSpPr>
          <p:cNvPr id="4" name="Slide Number Placeholder 3"/>
          <p:cNvSpPr>
            <a:spLocks noGrp="1"/>
          </p:cNvSpPr>
          <p:nvPr>
            <p:ph type="sldNum" sz="quarter" idx="10"/>
          </p:nvPr>
        </p:nvSpPr>
        <p:spPr/>
        <p:txBody>
          <a:bodyPr/>
          <a:lstStyle/>
          <a:p>
            <a:pPr>
              <a:defRPr/>
            </a:pPr>
            <a:fld id="{7AA08B78-A8B5-C343-B834-0C229BF0A957}" type="slidenum">
              <a:rPr lang="en-US" smtClean="0"/>
              <a:pPr>
                <a:defRPr/>
              </a:pPr>
              <a:t>87</a:t>
            </a:fld>
            <a:endParaRPr lang="en-US"/>
          </a:p>
        </p:txBody>
      </p:sp>
    </p:spTree>
    <p:extLst>
      <p:ext uri="{BB962C8B-B14F-4D97-AF65-F5344CB8AC3E}">
        <p14:creationId xmlns:p14="http://schemas.microsoft.com/office/powerpoint/2010/main" val="105014944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7AA08B78-A8B5-C343-B834-0C229BF0A957}" type="slidenum">
              <a:rPr lang="en-US" smtClean="0"/>
              <a:pPr>
                <a:defRPr/>
              </a:pPr>
              <a:t>88</a:t>
            </a:fld>
            <a:endParaRPr lang="en-US"/>
          </a:p>
        </p:txBody>
      </p:sp>
    </p:spTree>
    <p:extLst>
      <p:ext uri="{BB962C8B-B14F-4D97-AF65-F5344CB8AC3E}">
        <p14:creationId xmlns:p14="http://schemas.microsoft.com/office/powerpoint/2010/main" val="29736497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5"/>
        <p:cNvGrpSpPr/>
        <p:nvPr/>
      </p:nvGrpSpPr>
      <p:grpSpPr>
        <a:xfrm>
          <a:off x="0" y="0"/>
          <a:ext cx="0" cy="0"/>
          <a:chOff x="0" y="0"/>
          <a:chExt cx="0" cy="0"/>
        </a:xfrm>
      </p:grpSpPr>
      <p:sp>
        <p:nvSpPr>
          <p:cNvPr id="556" name="Shape 556"/>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endParaRPr dirty="0"/>
          </a:p>
        </p:txBody>
      </p:sp>
      <p:sp>
        <p:nvSpPr>
          <p:cNvPr id="557" name="Shape 55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7981968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The </a:t>
            </a:r>
            <a:r>
              <a:rPr lang="en-US" dirty="0" err="1"/>
              <a:t>uncore</a:t>
            </a:r>
            <a:r>
              <a:rPr lang="en-US" dirty="0"/>
              <a:t> counters for byte</a:t>
            </a:r>
            <a:r>
              <a:rPr lang="en-US" baseline="0" dirty="0"/>
              <a:t> movement in </a:t>
            </a:r>
            <a:r>
              <a:rPr lang="en-US" baseline="0" dirty="0" err="1"/>
              <a:t>VTune</a:t>
            </a:r>
            <a:r>
              <a:rPr lang="en-US" baseline="0" dirty="0"/>
              <a:t> gives weird results when running in flat mode entirely out of HBM, or in cache mode (i.e., at least 1 </a:t>
            </a:r>
            <a:r>
              <a:rPr lang="en-US" baseline="0" dirty="0" err="1"/>
              <a:t>OoM</a:t>
            </a:r>
            <a:r>
              <a:rPr lang="en-US" baseline="0" dirty="0"/>
              <a:t> smaller than bytes reported when running entirely out of DRAM). So I got these byte numbers from running entirely out of DRAM. Also the AI seems to be much lower (by 30%) </a:t>
            </a:r>
            <a:r>
              <a:rPr lang="en-US" baseline="0" dirty="0" err="1"/>
              <a:t>vs</a:t>
            </a:r>
            <a:r>
              <a:rPr lang="en-US" baseline="0" dirty="0"/>
              <a:t> IVB. The hot kernels in </a:t>
            </a:r>
            <a:r>
              <a:rPr lang="en-US" baseline="0" dirty="0" err="1"/>
              <a:t>Nyx</a:t>
            </a:r>
            <a:r>
              <a:rPr lang="en-US" baseline="0" dirty="0"/>
              <a:t> are well </a:t>
            </a:r>
            <a:r>
              <a:rPr lang="en-US" baseline="0" dirty="0" err="1"/>
              <a:t>vectorized</a:t>
            </a:r>
            <a:r>
              <a:rPr lang="en-US" baseline="0" dirty="0"/>
              <a:t> so AVX512 will generate longer and fewer SIMD instructions. Does SDE count those differently or something?</a:t>
            </a:r>
            <a:endParaRPr lang="en-US" dirty="0"/>
          </a:p>
        </p:txBody>
      </p:sp>
      <p:sp>
        <p:nvSpPr>
          <p:cNvPr id="4" name="Slide Number Placeholder 3"/>
          <p:cNvSpPr>
            <a:spLocks noGrp="1"/>
          </p:cNvSpPr>
          <p:nvPr>
            <p:ph type="sldNum" sz="quarter" idx="10"/>
          </p:nvPr>
        </p:nvSpPr>
        <p:spPr/>
        <p:txBody>
          <a:bodyPr/>
          <a:lstStyle/>
          <a:p>
            <a:pPr>
              <a:defRPr/>
            </a:pPr>
            <a:fld id="{7AA08B78-A8B5-C343-B834-0C229BF0A957}" type="slidenum">
              <a:rPr lang="en-US" smtClean="0"/>
              <a:pPr>
                <a:defRPr/>
              </a:pPr>
              <a:t>89</a:t>
            </a:fld>
            <a:endParaRPr lang="en-US"/>
          </a:p>
        </p:txBody>
      </p:sp>
    </p:spTree>
    <p:extLst>
      <p:ext uri="{BB962C8B-B14F-4D97-AF65-F5344CB8AC3E}">
        <p14:creationId xmlns:p14="http://schemas.microsoft.com/office/powerpoint/2010/main" val="260116330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3D1826-3C40-E049-8008-3676A3CCDDFC}" type="slidenum">
              <a:rPr lang="en-US" smtClean="0"/>
              <a:pPr/>
              <a:t>90</a:t>
            </a:fld>
            <a:endParaRPr lang="en-US"/>
          </a:p>
        </p:txBody>
      </p:sp>
    </p:spTree>
    <p:extLst>
      <p:ext uri="{BB962C8B-B14F-4D97-AF65-F5344CB8AC3E}">
        <p14:creationId xmlns:p14="http://schemas.microsoft.com/office/powerpoint/2010/main" val="369664565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9"/>
        <p:cNvGrpSpPr/>
        <p:nvPr/>
      </p:nvGrpSpPr>
      <p:grpSpPr>
        <a:xfrm>
          <a:off x="0" y="0"/>
          <a:ext cx="0" cy="0"/>
          <a:chOff x="0" y="0"/>
          <a:chExt cx="0" cy="0"/>
        </a:xfrm>
      </p:grpSpPr>
      <p:sp>
        <p:nvSpPr>
          <p:cNvPr id="510" name="Shape 51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511" name="Shape 511"/>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512" name="Shape 512"/>
          <p:cNvSpPr txBox="1">
            <a:spLocks noGrp="1"/>
          </p:cNvSpPr>
          <p:nvPr>
            <p:ph type="hdr" idx="3"/>
          </p:nvPr>
        </p:nvSpPr>
        <p:spPr>
          <a:xfrm>
            <a:off x="0" y="0"/>
            <a:ext cx="2971800" cy="4572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a:solidFill>
                  <a:schemeClr val="dk1"/>
                </a:solidFill>
                <a:latin typeface="Calibri"/>
                <a:ea typeface="Calibri"/>
                <a:cs typeface="Calibri"/>
                <a:sym typeface="Calibri"/>
              </a:rPr>
              <a:t>NERSC Presentation</a:t>
            </a:r>
            <a:endParaRPr sz="1200">
              <a:solidFill>
                <a:schemeClr val="dk1"/>
              </a:solidFill>
              <a:latin typeface="Calibri"/>
              <a:ea typeface="Calibri"/>
              <a:cs typeface="Calibri"/>
              <a:sym typeface="Calibri"/>
            </a:endParaRPr>
          </a:p>
        </p:txBody>
      </p:sp>
      <p:sp>
        <p:nvSpPr>
          <p:cNvPr id="513" name="Shape 513"/>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US" sz="1200">
                <a:solidFill>
                  <a:schemeClr val="dk1"/>
                </a:solidFill>
                <a:latin typeface="Calibri"/>
                <a:ea typeface="Calibri"/>
                <a:cs typeface="Calibri"/>
                <a:sym typeface="Calibri"/>
              </a:rPr>
              <a:t>10/7/15</a:t>
            </a:r>
            <a:endParaRPr sz="1200">
              <a:solidFill>
                <a:schemeClr val="dk1"/>
              </a:solidFill>
              <a:latin typeface="Calibri"/>
              <a:ea typeface="Calibri"/>
              <a:cs typeface="Calibri"/>
              <a:sym typeface="Calibri"/>
            </a:endParaRPr>
          </a:p>
        </p:txBody>
      </p:sp>
      <p:sp>
        <p:nvSpPr>
          <p:cNvPr id="514" name="Shape 514"/>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92</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251604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739B3C9-E79C-4854-8A0D-8919514962BE}" type="slidenum">
              <a:rPr lang="en-US" smtClean="0"/>
              <a:t>5</a:t>
            </a:fld>
            <a:endParaRPr lang="en-US"/>
          </a:p>
        </p:txBody>
      </p:sp>
    </p:spTree>
    <p:extLst>
      <p:ext uri="{BB962C8B-B14F-4D97-AF65-F5344CB8AC3E}">
        <p14:creationId xmlns:p14="http://schemas.microsoft.com/office/powerpoint/2010/main" val="27521186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739B3C9-E79C-4854-8A0D-8919514962BE}" type="slidenum">
              <a:rPr lang="en-US" smtClean="0"/>
              <a:t>6</a:t>
            </a:fld>
            <a:endParaRPr lang="en-US"/>
          </a:p>
        </p:txBody>
      </p:sp>
    </p:spTree>
    <p:extLst>
      <p:ext uri="{BB962C8B-B14F-4D97-AF65-F5344CB8AC3E}">
        <p14:creationId xmlns:p14="http://schemas.microsoft.com/office/powerpoint/2010/main" val="23545781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07C3B6-920A-40C7-8F23-5F4F141CE80D}" type="slidenum">
              <a:rPr lang="en-US" smtClean="0"/>
              <a:t>7</a:t>
            </a:fld>
            <a:endParaRPr lang="en-US" dirty="0"/>
          </a:p>
        </p:txBody>
      </p:sp>
    </p:spTree>
    <p:extLst>
      <p:ext uri="{BB962C8B-B14F-4D97-AF65-F5344CB8AC3E}">
        <p14:creationId xmlns:p14="http://schemas.microsoft.com/office/powerpoint/2010/main" val="953119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07C3B6-920A-40C7-8F23-5F4F141CE80D}" type="slidenum">
              <a:rPr lang="en-US" smtClean="0"/>
              <a:t>9</a:t>
            </a:fld>
            <a:endParaRPr lang="en-US" dirty="0"/>
          </a:p>
        </p:txBody>
      </p:sp>
    </p:spTree>
    <p:extLst>
      <p:ext uri="{BB962C8B-B14F-4D97-AF65-F5344CB8AC3E}">
        <p14:creationId xmlns:p14="http://schemas.microsoft.com/office/powerpoint/2010/main" val="41102586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NERSC Presentation</a:t>
            </a:r>
          </a:p>
        </p:txBody>
      </p:sp>
      <p:sp>
        <p:nvSpPr>
          <p:cNvPr id="5" name="Date Placeholder 4"/>
          <p:cNvSpPr>
            <a:spLocks noGrp="1"/>
          </p:cNvSpPr>
          <p:nvPr>
            <p:ph type="dt" idx="11"/>
          </p:nvPr>
        </p:nvSpPr>
        <p:spPr/>
        <p:txBody>
          <a:bodyPr/>
          <a:lstStyle/>
          <a:p>
            <a:fld id="{39FEAFF0-7375-1D4A-A389-D6238357B121}" type="datetime1">
              <a:rPr lang="en-US" smtClean="0"/>
              <a:pPr/>
              <a:t>2/3/18</a:t>
            </a:fld>
            <a:endParaRPr lang="en-US"/>
          </a:p>
        </p:txBody>
      </p:sp>
      <p:sp>
        <p:nvSpPr>
          <p:cNvPr id="6" name="Slide Number Placeholder 5"/>
          <p:cNvSpPr>
            <a:spLocks noGrp="1"/>
          </p:cNvSpPr>
          <p:nvPr>
            <p:ph type="sldNum" sz="quarter" idx="12"/>
          </p:nvPr>
        </p:nvSpPr>
        <p:spPr/>
        <p:txBody>
          <a:bodyPr/>
          <a:lstStyle/>
          <a:p>
            <a:fld id="{38B511CB-48C6-1D49-AC56-5A39CE8EA9E7}" type="slidenum">
              <a:rPr lang="en-US" smtClean="0"/>
              <a:pPr/>
              <a:t>14</a:t>
            </a:fld>
            <a:endParaRPr lang="en-US"/>
          </a:p>
        </p:txBody>
      </p:sp>
    </p:spTree>
    <p:extLst>
      <p:ext uri="{BB962C8B-B14F-4D97-AF65-F5344CB8AC3E}">
        <p14:creationId xmlns:p14="http://schemas.microsoft.com/office/powerpoint/2010/main" val="90215051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1_Title Slide">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152700" y="6162526"/>
            <a:ext cx="3451597" cy="430836"/>
          </a:xfrm>
          <a:prstGeom prst="rect">
            <a:avLst/>
          </a:prstGeom>
        </p:spPr>
      </p:pic>
      <p:pic>
        <p:nvPicPr>
          <p:cNvPr id="14" name="Picture 13"/>
          <p:cNvPicPr>
            <a:picLocks noChangeAspect="1"/>
          </p:cNvPicPr>
          <p:nvPr userDrawn="1"/>
        </p:nvPicPr>
        <p:blipFill rotWithShape="1">
          <a:blip r:embed="rId3" cstate="print">
            <a:extLst>
              <a:ext uri="{28A0092B-C50C-407E-A947-70E740481C1C}">
                <a14:useLocalDpi xmlns:a14="http://schemas.microsoft.com/office/drawing/2010/main" val="0"/>
              </a:ext>
            </a:extLst>
          </a:blip>
          <a:srcRect b="70693"/>
          <a:stretch/>
        </p:blipFill>
        <p:spPr>
          <a:xfrm>
            <a:off x="447794" y="6230316"/>
            <a:ext cx="1959015" cy="460818"/>
          </a:xfrm>
          <a:prstGeom prst="rect">
            <a:avLst/>
          </a:prstGeom>
        </p:spPr>
      </p:pic>
      <p:pic>
        <p:nvPicPr>
          <p:cNvPr id="16" name="Picture 15"/>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7692570" y="4458940"/>
            <a:ext cx="4062849" cy="1389960"/>
          </a:xfrm>
          <a:prstGeom prst="rect">
            <a:avLst/>
          </a:prstGeom>
        </p:spPr>
      </p:pic>
      <p:grpSp>
        <p:nvGrpSpPr>
          <p:cNvPr id="17" name="Group 16"/>
          <p:cNvGrpSpPr/>
          <p:nvPr userDrawn="1"/>
        </p:nvGrpSpPr>
        <p:grpSpPr>
          <a:xfrm>
            <a:off x="-12900" y="6002316"/>
            <a:ext cx="12235071" cy="27432"/>
            <a:chOff x="-9675" y="6830568"/>
            <a:chExt cx="9176303" cy="27432"/>
          </a:xfrm>
        </p:grpSpPr>
        <p:sp>
          <p:nvSpPr>
            <p:cNvPr id="18" name="Rectangle 17"/>
            <p:cNvSpPr/>
            <p:nvPr userDrawn="1"/>
          </p:nvSpPr>
          <p:spPr>
            <a:xfrm>
              <a:off x="5529226" y="6830568"/>
              <a:ext cx="3637402" cy="27432"/>
            </a:xfrm>
            <a:prstGeom prst="rect">
              <a:avLst/>
            </a:prstGeom>
            <a:solidFill>
              <a:schemeClr val="accent4"/>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19" name="Rectangle 18"/>
            <p:cNvSpPr/>
            <p:nvPr userDrawn="1"/>
          </p:nvSpPr>
          <p:spPr>
            <a:xfrm>
              <a:off x="-9675" y="6830568"/>
              <a:ext cx="5542707" cy="27432"/>
            </a:xfrm>
            <a:prstGeom prst="rect">
              <a:avLst/>
            </a:prstGeom>
            <a:solidFill>
              <a:schemeClr val="accent3">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lvl="0" algn="ctr">
                <a:lnSpc>
                  <a:spcPct val="90000"/>
                </a:lnSpc>
              </a:pPr>
              <a:endParaRPr lang="en-US" dirty="0">
                <a:solidFill>
                  <a:schemeClr val="tx1"/>
                </a:solidFill>
              </a:endParaRPr>
            </a:p>
          </p:txBody>
        </p:sp>
      </p:grpSp>
      <p:sp>
        <p:nvSpPr>
          <p:cNvPr id="2" name="Title 1"/>
          <p:cNvSpPr>
            <a:spLocks noGrp="1"/>
          </p:cNvSpPr>
          <p:nvPr>
            <p:ph type="ctrTitle"/>
          </p:nvPr>
        </p:nvSpPr>
        <p:spPr>
          <a:xfrm>
            <a:off x="292608" y="173736"/>
            <a:ext cx="11375136" cy="484748"/>
          </a:xfrm>
        </p:spPr>
        <p:txBody>
          <a:bodyPr anchor="t" anchorCtr="0"/>
          <a:lstStyle>
            <a:lvl1pPr algn="l">
              <a:defRPr>
                <a:solidFill>
                  <a:schemeClr val="tx1"/>
                </a:solidFill>
              </a:defRPr>
            </a:lvl1pPr>
          </a:lstStyle>
          <a:p>
            <a:r>
              <a:rPr lang="en-US" dirty="0"/>
              <a:t>Click to edit Master title style</a:t>
            </a:r>
          </a:p>
        </p:txBody>
      </p:sp>
      <p:sp>
        <p:nvSpPr>
          <p:cNvPr id="3" name="Subtitle 2"/>
          <p:cNvSpPr>
            <a:spLocks noGrp="1"/>
          </p:cNvSpPr>
          <p:nvPr>
            <p:ph type="subTitle" idx="1"/>
          </p:nvPr>
        </p:nvSpPr>
        <p:spPr>
          <a:xfrm>
            <a:off x="292607" y="1600200"/>
            <a:ext cx="11375136" cy="757130"/>
          </a:xfrm>
        </p:spPr>
        <p:txBody>
          <a:bodyPr/>
          <a:lstStyle>
            <a:lvl1pPr marL="0" indent="0" algn="l">
              <a:buNone/>
              <a:defRPr sz="2400">
                <a:solidFill>
                  <a:schemeClr val="tx1"/>
                </a:solidFill>
                <a:latin typeface="Arial" panose="020B0604020202020204" pitchFamily="34" charset="0"/>
                <a:cs typeface="Arial" panose="020B0604020202020204" pitchFamily="34" charset="0"/>
              </a:defRPr>
            </a:lvl1pPr>
            <a:lvl2pPr marL="457189" indent="0" algn="ctr">
              <a:buNone/>
              <a:defRPr>
                <a:solidFill>
                  <a:schemeClr val="tx1">
                    <a:tint val="75000"/>
                  </a:schemeClr>
                </a:solidFill>
              </a:defRPr>
            </a:lvl2pPr>
            <a:lvl3pPr marL="914377" indent="0" algn="ctr">
              <a:buNone/>
              <a:defRPr>
                <a:solidFill>
                  <a:schemeClr val="tx1">
                    <a:tint val="75000"/>
                  </a:schemeClr>
                </a:solidFill>
              </a:defRPr>
            </a:lvl3pPr>
            <a:lvl4pPr marL="1371566" indent="0" algn="ctr">
              <a:buNone/>
              <a:defRPr>
                <a:solidFill>
                  <a:schemeClr val="tx1">
                    <a:tint val="75000"/>
                  </a:schemeClr>
                </a:solidFill>
              </a:defRPr>
            </a:lvl4pPr>
            <a:lvl5pPr marL="1828754" indent="0" algn="ctr">
              <a:buNone/>
              <a:defRPr>
                <a:solidFill>
                  <a:schemeClr val="tx1">
                    <a:tint val="75000"/>
                  </a:schemeClr>
                </a:solidFill>
              </a:defRPr>
            </a:lvl5pPr>
            <a:lvl6pPr marL="2285943" indent="0" algn="ctr">
              <a:buNone/>
              <a:defRPr>
                <a:solidFill>
                  <a:schemeClr val="tx1">
                    <a:tint val="75000"/>
                  </a:schemeClr>
                </a:solidFill>
              </a:defRPr>
            </a:lvl6pPr>
            <a:lvl7pPr marL="2743131" indent="0" algn="ctr">
              <a:buNone/>
              <a:defRPr>
                <a:solidFill>
                  <a:schemeClr val="tx1">
                    <a:tint val="75000"/>
                  </a:schemeClr>
                </a:solidFill>
              </a:defRPr>
            </a:lvl7pPr>
            <a:lvl8pPr marL="3200320" indent="0" algn="ctr">
              <a:buNone/>
              <a:defRPr>
                <a:solidFill>
                  <a:schemeClr val="tx1">
                    <a:tint val="75000"/>
                  </a:schemeClr>
                </a:solidFill>
              </a:defRPr>
            </a:lvl8pPr>
            <a:lvl9pPr marL="3657509"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35343835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92608" y="173736"/>
            <a:ext cx="11375136" cy="484748"/>
          </a:xfrm>
        </p:spPr>
        <p:txBody>
          <a:bodyPr anchor="t" anchorCtr="0"/>
          <a:lstStyle>
            <a:lvl1pPr>
              <a:defRPr b="1">
                <a:solidFill>
                  <a:schemeClr val="tx1"/>
                </a:solidFill>
                <a:latin typeface="+mj-lt"/>
              </a:defRPr>
            </a:lvl1pPr>
          </a:lstStyle>
          <a:p>
            <a:r>
              <a:rPr lang="en-US" dirty="0"/>
              <a:t>Click to edit Master title style</a:t>
            </a:r>
          </a:p>
        </p:txBody>
      </p:sp>
      <p:sp>
        <p:nvSpPr>
          <p:cNvPr id="3" name="Content Placeholder 2"/>
          <p:cNvSpPr>
            <a:spLocks noGrp="1"/>
          </p:cNvSpPr>
          <p:nvPr>
            <p:ph idx="1"/>
          </p:nvPr>
        </p:nvSpPr>
        <p:spPr>
          <a:xfrm>
            <a:off x="292608" y="1371603"/>
            <a:ext cx="11391392" cy="4195415"/>
          </a:xfrm>
        </p:spPr>
        <p:txBody>
          <a:bodyPr/>
          <a:lstStyle>
            <a:lvl1pPr>
              <a:buClr>
                <a:schemeClr val="tx1"/>
              </a:buClr>
              <a:defRPr sz="2400">
                <a:latin typeface="Arial" panose="020B0604020202020204" pitchFamily="34" charset="0"/>
                <a:cs typeface="Arial" panose="020B0604020202020204" pitchFamily="34" charset="0"/>
              </a:defRPr>
            </a:lvl1pPr>
            <a:lvl2pPr>
              <a:buClr>
                <a:schemeClr val="tx1"/>
              </a:buClr>
              <a:defRPr sz="2000">
                <a:latin typeface="Arial" panose="020B0604020202020204" pitchFamily="34" charset="0"/>
                <a:cs typeface="Arial" panose="020B0604020202020204" pitchFamily="34" charset="0"/>
              </a:defRPr>
            </a:lvl2pPr>
            <a:lvl3pPr>
              <a:buClr>
                <a:schemeClr val="tx1"/>
              </a:buClr>
              <a:defRPr sz="1800">
                <a:latin typeface="Arial" panose="020B0604020202020204" pitchFamily="34" charset="0"/>
                <a:cs typeface="Arial" panose="020B0604020202020204" pitchFamily="34" charset="0"/>
              </a:defRPr>
            </a:lvl3pPr>
            <a:lvl4pPr>
              <a:buClr>
                <a:schemeClr val="tx1"/>
              </a:buClr>
              <a:defRPr sz="1600">
                <a:latin typeface="Arial" panose="020B0604020202020204" pitchFamily="34" charset="0"/>
                <a:cs typeface="Arial" panose="020B0604020202020204" pitchFamily="34" charset="0"/>
              </a:defRPr>
            </a:lvl4pPr>
            <a:lvl5pPr marL="1482688" indent="-222245">
              <a:buClr>
                <a:schemeClr val="tx1"/>
              </a:buClr>
              <a:buFont typeface="Arial" panose="020B0604020202020204" pitchFamily="34" charset="0"/>
              <a:buChar char="•"/>
              <a:defRPr sz="1600">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092206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92608" y="173736"/>
            <a:ext cx="11375136" cy="484748"/>
          </a:xfrm>
        </p:spPr>
        <p:txBody>
          <a:bodyPr anchor="t" anchorCtr="0"/>
          <a:lstStyle>
            <a:lvl1pPr>
              <a:defRPr/>
            </a:lvl1pPr>
          </a:lstStyle>
          <a:p>
            <a:r>
              <a:rPr lang="en-US" dirty="0"/>
              <a:t>Click to edit Master title style</a:t>
            </a:r>
          </a:p>
        </p:txBody>
      </p:sp>
      <p:sp>
        <p:nvSpPr>
          <p:cNvPr id="3" name="Text Placeholder 2"/>
          <p:cNvSpPr>
            <a:spLocks noGrp="1"/>
          </p:cNvSpPr>
          <p:nvPr>
            <p:ph type="body" idx="1"/>
          </p:nvPr>
        </p:nvSpPr>
        <p:spPr>
          <a:xfrm>
            <a:off x="292608" y="1371600"/>
            <a:ext cx="5590037" cy="821190"/>
          </a:xfrm>
        </p:spPr>
        <p:txBody>
          <a:bodyPr anchor="b"/>
          <a:lstStyle>
            <a:lvl1pPr marL="0" indent="0">
              <a:buNone/>
              <a:defRPr sz="2000" b="1">
                <a:solidFill>
                  <a:schemeClr val="tx1"/>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292608" y="2207514"/>
            <a:ext cx="5590037" cy="3674610"/>
          </a:xfrm>
        </p:spPr>
        <p:txBody>
          <a:bodyPr/>
          <a:lstStyle>
            <a:lvl1pPr>
              <a:defRPr sz="2000"/>
            </a:lvl1pPr>
            <a:lvl2pPr>
              <a:defRPr sz="1800"/>
            </a:lvl2pPr>
            <a:lvl3pPr>
              <a:defRPr sz="1600"/>
            </a:lvl3pPr>
            <a:lvl4pPr>
              <a:defRPr sz="1400"/>
            </a:lvl4pPr>
            <a:lvl5pPr marL="1482688" indent="-222245">
              <a:buFont typeface="Arial" panose="020B0604020202020204" pitchFamily="34" charset="0"/>
              <a:buChar cha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93369" y="1371600"/>
            <a:ext cx="5592233" cy="821190"/>
          </a:xfrm>
        </p:spPr>
        <p:txBody>
          <a:bodyPr anchor="b"/>
          <a:lstStyle>
            <a:lvl1pPr marL="0" indent="0">
              <a:buNone/>
              <a:defRPr sz="2000" b="1">
                <a:solidFill>
                  <a:schemeClr val="tx1"/>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9" y="2207514"/>
            <a:ext cx="5592233" cy="3674610"/>
          </a:xfrm>
        </p:spPr>
        <p:txBody>
          <a:bodyPr/>
          <a:lstStyle>
            <a:lvl1pPr>
              <a:defRPr sz="2000"/>
            </a:lvl1pPr>
            <a:lvl2pPr>
              <a:defRPr sz="1800"/>
            </a:lvl2pPr>
            <a:lvl3pPr>
              <a:defRPr sz="1600"/>
            </a:lvl3pPr>
            <a:lvl4pPr>
              <a:defRPr sz="1400"/>
            </a:lvl4pPr>
            <a:lvl5pPr marL="1482688" indent="-222245">
              <a:defRPr lang="en-US" sz="16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748649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92608" y="173736"/>
            <a:ext cx="11375136" cy="484748"/>
          </a:xfrm>
        </p:spPr>
        <p:txBody>
          <a:bodyPr anchor="t" anchorCtr="0"/>
          <a:lstStyle/>
          <a:p>
            <a:r>
              <a:rPr lang="en-US" dirty="0"/>
              <a:t>Click to edit Master title style</a:t>
            </a:r>
          </a:p>
        </p:txBody>
      </p:sp>
    </p:spTree>
    <p:extLst>
      <p:ext uri="{BB962C8B-B14F-4D97-AF65-F5344CB8AC3E}">
        <p14:creationId xmlns:p14="http://schemas.microsoft.com/office/powerpoint/2010/main" val="21988677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itleOnly" preserve="1">
  <p:cSld name="Section divider">
    <p:spTree>
      <p:nvGrpSpPr>
        <p:cNvPr id="1" name=""/>
        <p:cNvGrpSpPr/>
        <p:nvPr/>
      </p:nvGrpSpPr>
      <p:grpSpPr>
        <a:xfrm>
          <a:off x="0" y="0"/>
          <a:ext cx="0" cy="0"/>
          <a:chOff x="0" y="0"/>
          <a:chExt cx="0" cy="0"/>
        </a:xfrm>
      </p:grpSpPr>
      <p:sp>
        <p:nvSpPr>
          <p:cNvPr id="2" name="Title 1"/>
          <p:cNvSpPr>
            <a:spLocks noGrp="1"/>
          </p:cNvSpPr>
          <p:nvPr>
            <p:ph type="title"/>
          </p:nvPr>
        </p:nvSpPr>
        <p:spPr>
          <a:xfrm>
            <a:off x="292608" y="173736"/>
            <a:ext cx="11375136" cy="484748"/>
          </a:xfrm>
        </p:spPr>
        <p:txBody>
          <a:bodyPr anchor="t" anchorCtr="0"/>
          <a:lstStyle/>
          <a:p>
            <a:r>
              <a:rPr lang="en-US" dirty="0"/>
              <a:t>Click to edit Master title style</a:t>
            </a:r>
          </a:p>
        </p:txBody>
      </p:sp>
      <p:cxnSp>
        <p:nvCxnSpPr>
          <p:cNvPr id="4" name="Straight Connector 3"/>
          <p:cNvCxnSpPr/>
          <p:nvPr userDrawn="1"/>
        </p:nvCxnSpPr>
        <p:spPr>
          <a:xfrm flipH="1" flipV="1">
            <a:off x="-4368800" y="-863600"/>
            <a:ext cx="16933" cy="38100"/>
          </a:xfrm>
          <a:prstGeom prst="line">
            <a:avLst/>
          </a:prstGeom>
        </p:spPr>
        <p:style>
          <a:lnRef idx="1">
            <a:schemeClr val="accent1"/>
          </a:lnRef>
          <a:fillRef idx="0">
            <a:schemeClr val="accent1"/>
          </a:fillRef>
          <a:effectRef idx="0">
            <a:schemeClr val="accent1"/>
          </a:effectRef>
          <a:fontRef idx="minor">
            <a:schemeClr val="tx1"/>
          </a:fontRef>
        </p:style>
      </p:cxn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692570" y="4458940"/>
            <a:ext cx="4062849" cy="1389960"/>
          </a:xfrm>
          <a:prstGeom prst="rect">
            <a:avLst/>
          </a:prstGeom>
        </p:spPr>
      </p:pic>
      <p:grpSp>
        <p:nvGrpSpPr>
          <p:cNvPr id="6" name="Group 5"/>
          <p:cNvGrpSpPr/>
          <p:nvPr userDrawn="1"/>
        </p:nvGrpSpPr>
        <p:grpSpPr>
          <a:xfrm>
            <a:off x="-12900" y="6002316"/>
            <a:ext cx="12235071" cy="27432"/>
            <a:chOff x="-9675" y="6830568"/>
            <a:chExt cx="9176303" cy="27432"/>
          </a:xfrm>
        </p:grpSpPr>
        <p:sp>
          <p:nvSpPr>
            <p:cNvPr id="7" name="Rectangle 6"/>
            <p:cNvSpPr/>
            <p:nvPr userDrawn="1"/>
          </p:nvSpPr>
          <p:spPr>
            <a:xfrm>
              <a:off x="5529226" y="6830568"/>
              <a:ext cx="3637402" cy="27432"/>
            </a:xfrm>
            <a:prstGeom prst="rect">
              <a:avLst/>
            </a:prstGeom>
            <a:solidFill>
              <a:schemeClr val="accent4"/>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8" name="Rectangle 7"/>
            <p:cNvSpPr/>
            <p:nvPr userDrawn="1"/>
          </p:nvSpPr>
          <p:spPr>
            <a:xfrm>
              <a:off x="-9675" y="6830568"/>
              <a:ext cx="5542707" cy="27432"/>
            </a:xfrm>
            <a:prstGeom prst="rect">
              <a:avLst/>
            </a:prstGeom>
            <a:solidFill>
              <a:schemeClr val="accent3">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lvl="0" algn="ctr">
                <a:lnSpc>
                  <a:spcPct val="90000"/>
                </a:lnSpc>
              </a:pPr>
              <a:endParaRPr lang="en-US" dirty="0">
                <a:solidFill>
                  <a:schemeClr val="tx1"/>
                </a:solidFill>
              </a:endParaRPr>
            </a:p>
          </p:txBody>
        </p:sp>
      </p:grpSp>
      <p:grpSp>
        <p:nvGrpSpPr>
          <p:cNvPr id="9" name="Group 8"/>
          <p:cNvGrpSpPr/>
          <p:nvPr userDrawn="1"/>
        </p:nvGrpSpPr>
        <p:grpSpPr>
          <a:xfrm>
            <a:off x="-12900" y="4275116"/>
            <a:ext cx="12235071" cy="27432"/>
            <a:chOff x="-9675" y="6830568"/>
            <a:chExt cx="9176303" cy="27432"/>
          </a:xfrm>
        </p:grpSpPr>
        <p:sp>
          <p:nvSpPr>
            <p:cNvPr id="10" name="Rectangle 9"/>
            <p:cNvSpPr/>
            <p:nvPr userDrawn="1"/>
          </p:nvSpPr>
          <p:spPr>
            <a:xfrm>
              <a:off x="5529226" y="6830568"/>
              <a:ext cx="3637402" cy="27432"/>
            </a:xfrm>
            <a:prstGeom prst="rect">
              <a:avLst/>
            </a:prstGeom>
            <a:solidFill>
              <a:schemeClr val="accent4"/>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11" name="Rectangle 10"/>
            <p:cNvSpPr/>
            <p:nvPr userDrawn="1"/>
          </p:nvSpPr>
          <p:spPr>
            <a:xfrm>
              <a:off x="-9675" y="6830568"/>
              <a:ext cx="5542707" cy="27432"/>
            </a:xfrm>
            <a:prstGeom prst="rect">
              <a:avLst/>
            </a:prstGeom>
            <a:solidFill>
              <a:schemeClr val="accent3">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lvl="0" algn="ctr">
                <a:lnSpc>
                  <a:spcPct val="90000"/>
                </a:lnSpc>
              </a:pPr>
              <a:endParaRPr lang="en-US" dirty="0">
                <a:solidFill>
                  <a:schemeClr val="tx1"/>
                </a:solidFill>
              </a:endParaRPr>
            </a:p>
          </p:txBody>
        </p:sp>
      </p:grpSp>
    </p:spTree>
    <p:extLst>
      <p:ext uri="{BB962C8B-B14F-4D97-AF65-F5344CB8AC3E}">
        <p14:creationId xmlns:p14="http://schemas.microsoft.com/office/powerpoint/2010/main" val="29619150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133367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3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spcBef>
                <a:spcPts val="800"/>
              </a:spcBef>
              <a:spcAft>
                <a:spcPts val="800"/>
              </a:spcAft>
              <a:defRPr/>
            </a:lvl1pPr>
            <a:lvl2pPr>
              <a:spcAft>
                <a:spcPts val="800"/>
              </a:spcAft>
              <a:defRPr/>
            </a:lvl2pPr>
            <a:lvl3pPr>
              <a:spcAft>
                <a:spcPts val="800"/>
              </a:spcAft>
              <a:defRPr/>
            </a:lvl3pPr>
            <a:lvl4pPr>
              <a:spcAft>
                <a:spcPts val="800"/>
              </a:spcAft>
              <a:defRPr/>
            </a:lvl4pPr>
            <a:lvl5pPr>
              <a:spcAft>
                <a:spcPts val="800"/>
              </a:spcAft>
              <a:defRPr/>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dirty="0"/>
          </a:p>
        </p:txBody>
      </p:sp>
      <p:sp>
        <p:nvSpPr>
          <p:cNvPr id="5" name="Title Placeholder 1"/>
          <p:cNvSpPr>
            <a:spLocks noGrp="1"/>
          </p:cNvSpPr>
          <p:nvPr>
            <p:ph type="title"/>
          </p:nvPr>
        </p:nvSpPr>
        <p:spPr>
          <a:xfrm>
            <a:off x="609600" y="220137"/>
            <a:ext cx="10972800" cy="1251063"/>
          </a:xfrm>
          <a:prstGeom prst="rect">
            <a:avLst/>
          </a:prstGeom>
          <a:effectLst/>
        </p:spPr>
        <p:txBody>
          <a:bodyPr vert="horz" lIns="121917" rIns="60958" rtlCol="0" anchor="b" anchorCtr="0">
            <a:noAutofit/>
            <a:scene3d>
              <a:camera prst="orthographicFront"/>
              <a:lightRig rig="threePt" dir="t">
                <a:rot lat="0" lon="0" rev="4800000"/>
              </a:lightRig>
            </a:scene3d>
            <a:sp3d prstMaterial="matte"/>
          </a:bodyPr>
          <a:lstStyle/>
          <a:p>
            <a:r>
              <a:rPr kumimoji="0" lang="en-US" dirty="0"/>
              <a:t>Click to edit Master title style</a:t>
            </a:r>
          </a:p>
        </p:txBody>
      </p:sp>
    </p:spTree>
    <p:extLst>
      <p:ext uri="{BB962C8B-B14F-4D97-AF65-F5344CB8AC3E}">
        <p14:creationId xmlns:p14="http://schemas.microsoft.com/office/powerpoint/2010/main" val="8917943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92608" y="173736"/>
            <a:ext cx="11504904" cy="496290"/>
          </a:xfrm>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609600" y="6489013"/>
            <a:ext cx="3206496" cy="301752"/>
          </a:xfrm>
          <a:prstGeom prst="rect">
            <a:avLst/>
          </a:prstGeom>
        </p:spPr>
        <p:txBody>
          <a:bodyPr/>
          <a:lstStyle/>
          <a:p>
            <a:fld id="{00FA6603-867B-4560-80F2-66381495B709}" type="datetimeFigureOut">
              <a:rPr lang="en-US" smtClean="0"/>
              <a:pPr/>
              <a:t>2/1/18</a:t>
            </a:fld>
            <a:endParaRPr lang="en-US"/>
          </a:p>
        </p:txBody>
      </p:sp>
      <p:sp>
        <p:nvSpPr>
          <p:cNvPr id="6" name="Footer Placeholder 5"/>
          <p:cNvSpPr>
            <a:spLocks noGrp="1"/>
          </p:cNvSpPr>
          <p:nvPr>
            <p:ph type="ftr" sz="quarter" idx="11"/>
          </p:nvPr>
        </p:nvSpPr>
        <p:spPr>
          <a:xfrm>
            <a:off x="3860800" y="6489013"/>
            <a:ext cx="4470400" cy="301752"/>
          </a:xfrm>
          <a:prstGeom prst="rect">
            <a:avLst/>
          </a:prstGeom>
        </p:spPr>
        <p:txBody>
          <a:bodyPr/>
          <a:lstStyle/>
          <a:p>
            <a:endParaRPr lang="en-US"/>
          </a:p>
        </p:txBody>
      </p:sp>
      <p:sp>
        <p:nvSpPr>
          <p:cNvPr id="7" name="Slide Number Placeholder 6"/>
          <p:cNvSpPr>
            <a:spLocks noGrp="1"/>
          </p:cNvSpPr>
          <p:nvPr>
            <p:ph type="sldNum" sz="quarter" idx="12"/>
          </p:nvPr>
        </p:nvSpPr>
        <p:spPr>
          <a:xfrm>
            <a:off x="0" y="6489013"/>
            <a:ext cx="609600" cy="301752"/>
          </a:xfrm>
          <a:prstGeom prst="rect">
            <a:avLst/>
          </a:prstGeom>
        </p:spPr>
        <p:txBody>
          <a:bodyPr/>
          <a:lstStyle/>
          <a:p>
            <a:fld id="{19F6E236-1753-4532-ADB8-558D1BE6A961}" type="slidenum">
              <a:rPr lang="en-US" smtClean="0"/>
              <a:pPr/>
              <a:t>‹#›</a:t>
            </a:fld>
            <a:endParaRPr lang="en-US"/>
          </a:p>
        </p:txBody>
      </p:sp>
    </p:spTree>
    <p:extLst>
      <p:ext uri="{BB962C8B-B14F-4D97-AF65-F5344CB8AC3E}">
        <p14:creationId xmlns:p14="http://schemas.microsoft.com/office/powerpoint/2010/main" val="37479822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292608" y="173736"/>
            <a:ext cx="11504904" cy="484748"/>
          </a:xfrm>
          <a:prstGeom prst="rect">
            <a:avLst/>
          </a:prstGeom>
          <a:noFill/>
          <a:ln w="9525">
            <a:noFill/>
            <a:miter lim="800000"/>
            <a:headEnd/>
            <a:tailEnd/>
          </a:ln>
        </p:spPr>
        <p:txBody>
          <a:bodyPr vert="horz" wrap="square" lIns="91440" tIns="45720" rIns="91440" bIns="45720" numCol="1" anchor="t" anchorCtr="0" compatLnSpc="1">
            <a:prstTxWarp prst="textNoShape">
              <a:avLst/>
            </a:prstTxWarp>
            <a:spAutoFit/>
          </a:bodyPr>
          <a:lstStyle/>
          <a:p>
            <a:pPr lvl="0"/>
            <a:r>
              <a:rPr lang="en-US" dirty="0"/>
              <a:t>Click to edit Master title style</a:t>
            </a:r>
          </a:p>
        </p:txBody>
      </p:sp>
      <p:sp>
        <p:nvSpPr>
          <p:cNvPr id="1027" name="Text Placeholder 2"/>
          <p:cNvSpPr>
            <a:spLocks noGrp="1"/>
          </p:cNvSpPr>
          <p:nvPr>
            <p:ph type="body" idx="1"/>
          </p:nvPr>
        </p:nvSpPr>
        <p:spPr bwMode="auto">
          <a:xfrm>
            <a:off x="292608" y="1371603"/>
            <a:ext cx="11523520" cy="404092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Rectangle 6"/>
          <p:cNvSpPr>
            <a:spLocks noChangeArrowheads="1"/>
          </p:cNvSpPr>
          <p:nvPr/>
        </p:nvSpPr>
        <p:spPr bwMode="auto">
          <a:xfrm flipH="1">
            <a:off x="30262" y="6513051"/>
            <a:ext cx="280401" cy="152400"/>
          </a:xfrm>
          <a:prstGeom prst="rect">
            <a:avLst/>
          </a:prstGeom>
          <a:noFill/>
          <a:ln w="9525">
            <a:noFill/>
            <a:miter lim="800000"/>
            <a:headEnd/>
            <a:tailEnd/>
          </a:ln>
          <a:effectLst/>
        </p:spPr>
        <p:txBody>
          <a:bodyPr lIns="0" tIns="0" rIns="0" bIns="0"/>
          <a:lstStyle/>
          <a:p>
            <a:pPr algn="r" defTabSz="173034">
              <a:lnSpc>
                <a:spcPct val="90000"/>
              </a:lnSpc>
              <a:tabLst>
                <a:tab pos="230182" algn="l"/>
              </a:tabLst>
              <a:defRPr/>
            </a:pPr>
            <a:fld id="{040BB257-551A-4736-B50F-DCF1BA034C06}" type="slidenum">
              <a:rPr lang="en-US" sz="1000" smtClean="0">
                <a:solidFill>
                  <a:schemeClr val="tx1"/>
                </a:solidFill>
                <a:latin typeface="Arial" pitchFamily="34" charset="0"/>
                <a:cs typeface="Arial" pitchFamily="34" charset="0"/>
              </a:rPr>
              <a:pPr algn="r" defTabSz="173034">
                <a:lnSpc>
                  <a:spcPct val="90000"/>
                </a:lnSpc>
                <a:tabLst>
                  <a:tab pos="230182" algn="l"/>
                </a:tabLst>
                <a:defRPr/>
              </a:pPr>
              <a:t>‹#›</a:t>
            </a:fld>
            <a:endParaRPr lang="en-US" sz="1000" dirty="0">
              <a:solidFill>
                <a:schemeClr val="tx1"/>
              </a:solidFill>
              <a:latin typeface="Arial" pitchFamily="34" charset="0"/>
              <a:cs typeface="Arial" pitchFamily="34" charset="0"/>
            </a:endParaRPr>
          </a:p>
        </p:txBody>
      </p:sp>
      <p:sp>
        <p:nvSpPr>
          <p:cNvPr id="14" name="Rectangle 256"/>
          <p:cNvSpPr txBox="1">
            <a:spLocks noChangeArrowheads="1"/>
          </p:cNvSpPr>
          <p:nvPr/>
        </p:nvSpPr>
        <p:spPr>
          <a:xfrm>
            <a:off x="288164" y="6477000"/>
            <a:ext cx="3860800" cy="182562"/>
          </a:xfrm>
          <a:prstGeom prst="rect">
            <a:avLst/>
          </a:prstGeom>
          <a:ln/>
        </p:spPr>
        <p:txBody>
          <a:bodyPr anchor="ctr"/>
          <a:lstStyle/>
          <a:p>
            <a:pPr algn="l"/>
            <a:r>
              <a:rPr lang="en-US" sz="1000" dirty="0" err="1">
                <a:solidFill>
                  <a:schemeClr val="tx1"/>
                </a:solidFill>
                <a:latin typeface="Arial" pitchFamily="34" charset="0"/>
                <a:cs typeface="Arial" pitchFamily="34" charset="0"/>
              </a:rPr>
              <a:t>Exascale</a:t>
            </a:r>
            <a:r>
              <a:rPr lang="en-US" sz="1000" dirty="0">
                <a:solidFill>
                  <a:schemeClr val="tx1"/>
                </a:solidFill>
                <a:latin typeface="Arial" pitchFamily="34" charset="0"/>
                <a:cs typeface="Arial" pitchFamily="34" charset="0"/>
              </a:rPr>
              <a:t> Computing Project</a:t>
            </a:r>
          </a:p>
        </p:txBody>
      </p:sp>
      <p:grpSp>
        <p:nvGrpSpPr>
          <p:cNvPr id="6" name="Group 5"/>
          <p:cNvGrpSpPr/>
          <p:nvPr userDrawn="1"/>
        </p:nvGrpSpPr>
        <p:grpSpPr>
          <a:xfrm>
            <a:off x="-12900" y="6830568"/>
            <a:ext cx="12235071" cy="27432"/>
            <a:chOff x="-9675" y="6830568"/>
            <a:chExt cx="9176303" cy="27432"/>
          </a:xfrm>
        </p:grpSpPr>
        <p:sp>
          <p:nvSpPr>
            <p:cNvPr id="7" name="Rectangle 6"/>
            <p:cNvSpPr/>
            <p:nvPr userDrawn="1"/>
          </p:nvSpPr>
          <p:spPr>
            <a:xfrm>
              <a:off x="5529226" y="6830568"/>
              <a:ext cx="3637402" cy="27432"/>
            </a:xfrm>
            <a:prstGeom prst="rect">
              <a:avLst/>
            </a:prstGeom>
            <a:solidFill>
              <a:schemeClr val="accent4"/>
            </a:solidFill>
            <a:ln>
              <a:solidFill>
                <a:schemeClr val="accent4"/>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9" name="Rectangle 8"/>
            <p:cNvSpPr/>
            <p:nvPr userDrawn="1"/>
          </p:nvSpPr>
          <p:spPr>
            <a:xfrm>
              <a:off x="-9675" y="6830568"/>
              <a:ext cx="5542707" cy="27432"/>
            </a:xfrm>
            <a:prstGeom prst="rect">
              <a:avLst/>
            </a:prstGeom>
            <a:solidFill>
              <a:schemeClr val="accent3">
                <a:lumMod val="75000"/>
              </a:schemeClr>
            </a:solidFill>
            <a:ln>
              <a:solidFill>
                <a:schemeClr val="accent3">
                  <a:lumMod val="75000"/>
                </a:schemeClr>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lvl="0" algn="ctr">
                <a:lnSpc>
                  <a:spcPct val="90000"/>
                </a:lnSpc>
              </a:pPr>
              <a:endParaRPr lang="en-US" dirty="0">
                <a:solidFill>
                  <a:schemeClr val="tx1"/>
                </a:solidFill>
              </a:endParaRPr>
            </a:p>
          </p:txBody>
        </p:sp>
      </p:grpSp>
      <p:pic>
        <p:nvPicPr>
          <p:cNvPr id="10" name="Picture 9"/>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8427474" y="6098272"/>
            <a:ext cx="3153447" cy="640111"/>
          </a:xfrm>
          <a:prstGeom prst="rect">
            <a:avLst/>
          </a:prstGeom>
        </p:spPr>
      </p:pic>
    </p:spTree>
    <p:extLst>
      <p:ext uri="{BB962C8B-B14F-4D97-AF65-F5344CB8AC3E}">
        <p14:creationId xmlns:p14="http://schemas.microsoft.com/office/powerpoint/2010/main" val="2081848127"/>
      </p:ext>
    </p:extLst>
  </p:cSld>
  <p:clrMap bg1="lt1" tx1="dk1" bg2="lt2" tx2="dk2" accent1="accent1" accent2="accent2" accent3="accent3" accent4="accent4" accent5="accent5" accent6="accent6" hlink="hlink" folHlink="folHlink"/>
  <p:sldLayoutIdLst>
    <p:sldLayoutId id="2147483943" r:id="rId1"/>
    <p:sldLayoutId id="2147483937" r:id="rId2"/>
    <p:sldLayoutId id="2147483939" r:id="rId3"/>
    <p:sldLayoutId id="2147483941" r:id="rId4"/>
    <p:sldLayoutId id="2147483944" r:id="rId5"/>
    <p:sldLayoutId id="2147483942" r:id="rId6"/>
    <p:sldLayoutId id="2147483945" r:id="rId7"/>
    <p:sldLayoutId id="2147483946" r:id="rId8"/>
  </p:sldLayoutIdLst>
  <p:hf hdr="0" ftr="0" dt="0"/>
  <p:txStyles>
    <p:titleStyle>
      <a:lvl1pPr algn="l" rtl="0" eaLnBrk="1" fontAlgn="base" hangingPunct="1">
        <a:lnSpc>
          <a:spcPct val="85000"/>
        </a:lnSpc>
        <a:spcBef>
          <a:spcPct val="0"/>
        </a:spcBef>
        <a:spcAft>
          <a:spcPct val="0"/>
        </a:spcAft>
        <a:defRPr sz="3000" b="1" kern="120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189" algn="l" rtl="0" eaLnBrk="1" fontAlgn="base" hangingPunct="1">
        <a:lnSpc>
          <a:spcPct val="85000"/>
        </a:lnSpc>
        <a:spcBef>
          <a:spcPct val="0"/>
        </a:spcBef>
        <a:spcAft>
          <a:spcPct val="0"/>
        </a:spcAft>
        <a:defRPr sz="3000">
          <a:solidFill>
            <a:srgbClr val="006C3A"/>
          </a:solidFill>
          <a:latin typeface="Arial Black" pitchFamily="34" charset="0"/>
        </a:defRPr>
      </a:lvl6pPr>
      <a:lvl7pPr marL="914377" algn="l" rtl="0" eaLnBrk="1" fontAlgn="base" hangingPunct="1">
        <a:lnSpc>
          <a:spcPct val="85000"/>
        </a:lnSpc>
        <a:spcBef>
          <a:spcPct val="0"/>
        </a:spcBef>
        <a:spcAft>
          <a:spcPct val="0"/>
        </a:spcAft>
        <a:defRPr sz="3000">
          <a:solidFill>
            <a:srgbClr val="006C3A"/>
          </a:solidFill>
          <a:latin typeface="Arial Black" pitchFamily="34" charset="0"/>
        </a:defRPr>
      </a:lvl7pPr>
      <a:lvl8pPr marL="1371566" algn="l" rtl="0" eaLnBrk="1" fontAlgn="base" hangingPunct="1">
        <a:lnSpc>
          <a:spcPct val="85000"/>
        </a:lnSpc>
        <a:spcBef>
          <a:spcPct val="0"/>
        </a:spcBef>
        <a:spcAft>
          <a:spcPct val="0"/>
        </a:spcAft>
        <a:defRPr sz="3000">
          <a:solidFill>
            <a:srgbClr val="006C3A"/>
          </a:solidFill>
          <a:latin typeface="Arial Black" pitchFamily="34" charset="0"/>
        </a:defRPr>
      </a:lvl8pPr>
      <a:lvl9pPr marL="1828754" algn="l" rtl="0" eaLnBrk="1" fontAlgn="base" hangingPunct="1">
        <a:lnSpc>
          <a:spcPct val="85000"/>
        </a:lnSpc>
        <a:spcBef>
          <a:spcPct val="0"/>
        </a:spcBef>
        <a:spcAft>
          <a:spcPct val="0"/>
        </a:spcAft>
        <a:defRPr sz="3000">
          <a:solidFill>
            <a:srgbClr val="006C3A"/>
          </a:solidFill>
          <a:latin typeface="Arial Black" pitchFamily="34" charset="0"/>
        </a:defRPr>
      </a:lvl9pPr>
    </p:titleStyle>
    <p:bodyStyle>
      <a:lvl1pPr marL="230182" indent="-230182"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59" indent="-279393"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377" indent="-230182"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59" indent="-173034"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688" indent="-222245"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537"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14"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hyperlink" Target="http://openmp-ecp.ornl.gov" TargetMode="External"/><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jpg"/><Relationship Id="rId2" Type="http://schemas.openxmlformats.org/officeDocument/2006/relationships/notesSlide" Target="../notesSlides/notesSlide2.xml"/><Relationship Id="rId1" Type="http://schemas.openxmlformats.org/officeDocument/2006/relationships/slideLayout" Target="../slideLayouts/slideLayout8.xml"/><Relationship Id="rId6" Type="http://schemas.openxmlformats.org/officeDocument/2006/relationships/image" Target="../media/image8.png"/><Relationship Id="rId5" Type="http://schemas.openxmlformats.org/officeDocument/2006/relationships/image" Target="../media/image7.jpeg"/><Relationship Id="rId4" Type="http://schemas.openxmlformats.org/officeDocument/2006/relationships/image" Target="../media/image6.jpe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7" Type="http://schemas.microsoft.com/office/2007/relationships/hdphoto" Target="../media/hdphoto1.wdp"/><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hyperlink" Target="https://beta.olcf.ornl.gov/for-users/system-user-guides/summit/running-jobs/" TargetMode="Externa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34.jpg"/></Relationships>
</file>

<file path=ppt/slides/_rels/slide7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8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47.jpg"/></Relationships>
</file>

<file path=ppt/slides/_rels/slide8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hyperlink" Target="http://www.openmp.org/resources/openmp-compilers/" TargetMode="External"/><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292608" y="173736"/>
            <a:ext cx="11375136" cy="671338"/>
          </a:xfrm>
        </p:spPr>
        <p:txBody>
          <a:bodyPr/>
          <a:lstStyle/>
          <a:p>
            <a:r>
              <a:rPr lang="en-US" sz="4300" dirty="0"/>
              <a:t>MPI + </a:t>
            </a:r>
            <a:r>
              <a:rPr lang="en-US" sz="4300" dirty="0" err="1"/>
              <a:t>OpenMP</a:t>
            </a:r>
            <a:r>
              <a:rPr lang="en-US" sz="4300" dirty="0"/>
              <a:t> tutorial</a:t>
            </a:r>
            <a:endParaRPr lang="en-US" sz="3600" dirty="0"/>
          </a:p>
        </p:txBody>
      </p:sp>
      <p:sp>
        <p:nvSpPr>
          <p:cNvPr id="11" name="Text Placeholder 10"/>
          <p:cNvSpPr>
            <a:spLocks noGrp="1"/>
          </p:cNvSpPr>
          <p:nvPr>
            <p:ph type="body" sz="quarter" idx="4294967295"/>
          </p:nvPr>
        </p:nvSpPr>
        <p:spPr>
          <a:xfrm>
            <a:off x="730002" y="1136785"/>
            <a:ext cx="7245599" cy="369888"/>
          </a:xfrm>
          <a:prstGeom prst="rect">
            <a:avLst/>
          </a:prstGeom>
        </p:spPr>
        <p:txBody>
          <a:bodyPr lIns="121917" tIns="60958" rIns="121917" bIns="60958"/>
          <a:lstStyle/>
          <a:p>
            <a:pPr marL="0" indent="6351"/>
            <a:r>
              <a:rPr lang="en-US" dirty="0">
                <a:cs typeface="Lucida Handwriting"/>
              </a:rPr>
              <a:t>February 9th, 2018</a:t>
            </a:r>
          </a:p>
        </p:txBody>
      </p:sp>
      <p:sp>
        <p:nvSpPr>
          <p:cNvPr id="10" name="Title 1"/>
          <p:cNvSpPr txBox="1">
            <a:spLocks/>
          </p:cNvSpPr>
          <p:nvPr/>
        </p:nvSpPr>
        <p:spPr>
          <a:xfrm>
            <a:off x="4612929" y="3021141"/>
            <a:ext cx="6873225" cy="1155119"/>
          </a:xfrm>
          <a:prstGeom prst="rect">
            <a:avLst/>
          </a:prstGeom>
        </p:spPr>
        <p:txBody>
          <a:bodyPr vert="horz" lIns="121917" tIns="60958" rIns="60958" bIns="60958" rtlCol="0" anchor="b" anchorCtr="0">
            <a:noAutofit/>
            <a:scene3d>
              <a:camera prst="orthographicFront"/>
              <a:lightRig rig="threePt" dir="t">
                <a:rot lat="0" lon="0" rev="4800000"/>
              </a:lightRig>
            </a:scene3d>
            <a:sp3d prstMaterial="matte"/>
          </a:bodyPr>
          <a:lstStyle/>
          <a:p>
            <a:pPr algn="r" defTabSz="1219170">
              <a:defRPr/>
            </a:pPr>
            <a:r>
              <a:rPr lang="en-US" sz="2700" dirty="0">
                <a:latin typeface="Arial"/>
                <a:ea typeface="+mj-ea"/>
                <a:cs typeface="Arial"/>
              </a:rPr>
              <a:t>Presenters:</a:t>
            </a:r>
          </a:p>
          <a:p>
            <a:pPr algn="r" defTabSz="1219170">
              <a:defRPr/>
            </a:pPr>
            <a:r>
              <a:rPr lang="en-US" sz="2700" dirty="0">
                <a:latin typeface="Arial"/>
                <a:ea typeface="+mj-ea"/>
                <a:cs typeface="Arial"/>
              </a:rPr>
              <a:t>TBD</a:t>
            </a:r>
          </a:p>
        </p:txBody>
      </p:sp>
      <p:sp>
        <p:nvSpPr>
          <p:cNvPr id="9" name="Text Placeholder 10"/>
          <p:cNvSpPr txBox="1">
            <a:spLocks/>
          </p:cNvSpPr>
          <p:nvPr/>
        </p:nvSpPr>
        <p:spPr>
          <a:xfrm>
            <a:off x="907948" y="2075539"/>
            <a:ext cx="11523901" cy="397500"/>
          </a:xfrm>
          <a:prstGeom prst="rect">
            <a:avLst/>
          </a:prstGeom>
        </p:spPr>
        <p:txBody>
          <a:bodyPr vert="horz" lIns="73150" tIns="121917" rIns="121917" bIns="60958" rtlCol="0">
            <a:noAutofit/>
          </a:bodyPr>
          <a:lstStyle/>
          <a:p>
            <a:pPr lvl="0">
              <a:lnSpc>
                <a:spcPct val="80000"/>
              </a:lnSpc>
            </a:pPr>
            <a:endParaRPr lang="en-US" sz="2700" dirty="0">
              <a:latin typeface="Arial"/>
              <a:cs typeface="Lucida Handwriting"/>
            </a:endParaRPr>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52700" y="6162526"/>
            <a:ext cx="3451597" cy="430836"/>
          </a:xfrm>
          <a:prstGeom prst="rect">
            <a:avLst/>
          </a:prstGeom>
        </p:spPr>
      </p:pic>
      <p:pic>
        <p:nvPicPr>
          <p:cNvPr id="13" name="Picture 12"/>
          <p:cNvPicPr>
            <a:picLocks noChangeAspect="1"/>
          </p:cNvPicPr>
          <p:nvPr/>
        </p:nvPicPr>
        <p:blipFill rotWithShape="1">
          <a:blip r:embed="rId4" cstate="print">
            <a:extLst>
              <a:ext uri="{28A0092B-C50C-407E-A947-70E740481C1C}">
                <a14:useLocalDpi xmlns:a14="http://schemas.microsoft.com/office/drawing/2010/main" val="0"/>
              </a:ext>
            </a:extLst>
          </a:blip>
          <a:srcRect b="70693"/>
          <a:stretch/>
        </p:blipFill>
        <p:spPr>
          <a:xfrm>
            <a:off x="447794" y="6230316"/>
            <a:ext cx="1959015" cy="460818"/>
          </a:xfrm>
          <a:prstGeom prst="rect">
            <a:avLst/>
          </a:prstGeom>
        </p:spPr>
      </p:pic>
      <p:pic>
        <p:nvPicPr>
          <p:cNvPr id="14" name="Picture 1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692570" y="4458940"/>
            <a:ext cx="4062849" cy="1389960"/>
          </a:xfrm>
          <a:prstGeom prst="rect">
            <a:avLst/>
          </a:prstGeom>
        </p:spPr>
      </p:pic>
      <p:grpSp>
        <p:nvGrpSpPr>
          <p:cNvPr id="15" name="Group 14"/>
          <p:cNvGrpSpPr/>
          <p:nvPr/>
        </p:nvGrpSpPr>
        <p:grpSpPr>
          <a:xfrm>
            <a:off x="-12900" y="6017306"/>
            <a:ext cx="12235071" cy="27432"/>
            <a:chOff x="-9675" y="6830568"/>
            <a:chExt cx="9176303" cy="27432"/>
          </a:xfrm>
        </p:grpSpPr>
        <p:sp>
          <p:nvSpPr>
            <p:cNvPr id="16" name="Rectangle 15"/>
            <p:cNvSpPr/>
            <p:nvPr userDrawn="1"/>
          </p:nvSpPr>
          <p:spPr>
            <a:xfrm>
              <a:off x="5529226" y="6830568"/>
              <a:ext cx="3637402" cy="27432"/>
            </a:xfrm>
            <a:prstGeom prst="rect">
              <a:avLst/>
            </a:prstGeom>
            <a:solidFill>
              <a:schemeClr val="accent4"/>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17" name="Rectangle 16"/>
            <p:cNvSpPr/>
            <p:nvPr userDrawn="1"/>
          </p:nvSpPr>
          <p:spPr>
            <a:xfrm>
              <a:off x="-9675" y="6830568"/>
              <a:ext cx="5542707" cy="27432"/>
            </a:xfrm>
            <a:prstGeom prst="rect">
              <a:avLst/>
            </a:prstGeom>
            <a:solidFill>
              <a:schemeClr val="accent3">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lvl="0" algn="ctr">
                <a:lnSpc>
                  <a:spcPct val="90000"/>
                </a:lnSpc>
              </a:pPr>
              <a:endParaRPr lang="en-US" dirty="0">
                <a:solidFill>
                  <a:schemeClr val="tx1"/>
                </a:solidFill>
              </a:endParaRPr>
            </a:p>
          </p:txBody>
        </p:sp>
      </p:grpSp>
    </p:spTree>
    <p:extLst>
      <p:ext uri="{BB962C8B-B14F-4D97-AF65-F5344CB8AC3E}">
        <p14:creationId xmlns:p14="http://schemas.microsoft.com/office/powerpoint/2010/main" val="12377706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2608" y="173736"/>
            <a:ext cx="11375136" cy="496290"/>
          </a:xfrm>
        </p:spPr>
        <p:txBody>
          <a:bodyPr/>
          <a:lstStyle/>
          <a:p>
            <a:r>
              <a:rPr lang="en-US" dirty="0"/>
              <a:t>Programming Model: MPI + </a:t>
            </a:r>
            <a:r>
              <a:rPr lang="en-US" dirty="0" err="1"/>
              <a:t>OpenMP</a:t>
            </a:r>
            <a:endParaRPr lang="en-US" dirty="0"/>
          </a:p>
        </p:txBody>
      </p:sp>
      <p:sp>
        <p:nvSpPr>
          <p:cNvPr id="3" name="Content Placeholder 2"/>
          <p:cNvSpPr>
            <a:spLocks noGrp="1"/>
          </p:cNvSpPr>
          <p:nvPr>
            <p:ph idx="1"/>
          </p:nvPr>
        </p:nvSpPr>
        <p:spPr>
          <a:xfrm>
            <a:off x="280278" y="1026391"/>
            <a:ext cx="11391392" cy="4195415"/>
          </a:xfrm>
        </p:spPr>
        <p:txBody>
          <a:bodyPr/>
          <a:lstStyle/>
          <a:p>
            <a:r>
              <a:rPr lang="en-US" dirty="0"/>
              <a:t>Efficient programming for clusters of shared memory nodes</a:t>
            </a:r>
          </a:p>
          <a:p>
            <a:r>
              <a:rPr lang="en-US" dirty="0"/>
              <a:t>Hierarchical system layout</a:t>
            </a:r>
          </a:p>
          <a:p>
            <a:pPr lvl="1"/>
            <a:r>
              <a:rPr lang="en-US" dirty="0"/>
              <a:t>Parallelism across nodes, within node (threads, </a:t>
            </a:r>
            <a:r>
              <a:rPr lang="en-US" dirty="0" err="1"/>
              <a:t>simd</a:t>
            </a:r>
            <a:r>
              <a:rPr lang="en-US" dirty="0"/>
              <a:t>, accelerators)</a:t>
            </a:r>
          </a:p>
          <a:p>
            <a:r>
              <a:rPr lang="en-US" dirty="0"/>
              <a:t>Hybrid programming </a:t>
            </a:r>
          </a:p>
          <a:p>
            <a:pPr lvl="1"/>
            <a:r>
              <a:rPr lang="en-US" dirty="0"/>
              <a:t>MPI between nodes</a:t>
            </a:r>
          </a:p>
          <a:p>
            <a:pPr lvl="1"/>
            <a:r>
              <a:rPr lang="en-US" dirty="0"/>
              <a:t>Shared memory programming inside the node</a:t>
            </a:r>
          </a:p>
          <a:p>
            <a:pPr lvl="2"/>
            <a:r>
              <a:rPr lang="en-US" dirty="0" err="1"/>
              <a:t>OpenMP</a:t>
            </a:r>
            <a:endParaRPr lang="en-US" dirty="0"/>
          </a:p>
          <a:p>
            <a:pPr lvl="2"/>
            <a:r>
              <a:rPr lang="en-US" dirty="0"/>
              <a:t>MPI-3 shared memory</a:t>
            </a:r>
          </a:p>
          <a:p>
            <a:pPr lvl="2"/>
            <a:r>
              <a:rPr lang="en-US" dirty="0"/>
              <a:t>Accelerator support in </a:t>
            </a:r>
            <a:r>
              <a:rPr lang="en-US" dirty="0" err="1"/>
              <a:t>OpenMP</a:t>
            </a:r>
            <a:endParaRPr lang="en-US" dirty="0"/>
          </a:p>
          <a:p>
            <a:endParaRPr lang="en-US" dirty="0"/>
          </a:p>
        </p:txBody>
      </p:sp>
      <p:sp>
        <p:nvSpPr>
          <p:cNvPr id="5" name="TextBox 4">
            <a:extLst>
              <a:ext uri="{FF2B5EF4-FFF2-40B4-BE49-F238E27FC236}">
                <a16:creationId xmlns:a16="http://schemas.microsoft.com/office/drawing/2014/main" id="{DE71920A-11DC-344C-9CE1-9C0B52A662E4}"/>
              </a:ext>
            </a:extLst>
          </p:cNvPr>
          <p:cNvSpPr txBox="1"/>
          <p:nvPr/>
        </p:nvSpPr>
        <p:spPr>
          <a:xfrm>
            <a:off x="6251512" y="670026"/>
            <a:ext cx="5070619" cy="341632"/>
          </a:xfrm>
          <a:prstGeom prst="rect">
            <a:avLst/>
          </a:prstGeom>
          <a:noFill/>
        </p:spPr>
        <p:txBody>
          <a:bodyPr wrap="none" rtlCol="0">
            <a:spAutoFit/>
          </a:bodyPr>
          <a:lstStyle/>
          <a:p>
            <a:pPr algn="ctr">
              <a:lnSpc>
                <a:spcPct val="90000"/>
              </a:lnSpc>
            </a:pPr>
            <a:r>
              <a:rPr lang="en-US" b="1" dirty="0">
                <a:solidFill>
                  <a:srgbClr val="FF0000"/>
                </a:solidFill>
              </a:rPr>
              <a:t>Helen note: I think this slide can be removed</a:t>
            </a:r>
          </a:p>
        </p:txBody>
      </p:sp>
    </p:spTree>
    <p:extLst>
      <p:ext uri="{BB962C8B-B14F-4D97-AF65-F5344CB8AC3E}">
        <p14:creationId xmlns:p14="http://schemas.microsoft.com/office/powerpoint/2010/main" val="329941385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2859" y="1166487"/>
            <a:ext cx="12011557" cy="5537752"/>
          </a:xfrm>
        </p:spPr>
        <p:txBody>
          <a:bodyPr>
            <a:normAutofit/>
          </a:bodyPr>
          <a:lstStyle/>
          <a:p>
            <a:r>
              <a:rPr lang="en-US" dirty="0"/>
              <a:t>Main Topics for 5.0 </a:t>
            </a:r>
          </a:p>
          <a:p>
            <a:pPr lvl="1"/>
            <a:r>
              <a:rPr lang="en-US" dirty="0"/>
              <a:t>Memory locality, affinity and working with complex memory hierarchies</a:t>
            </a:r>
          </a:p>
          <a:p>
            <a:pPr lvl="1"/>
            <a:r>
              <a:rPr lang="en-US" dirty="0"/>
              <a:t>Updates to support latest C/C++ standards, completion of Fortran 2003</a:t>
            </a:r>
          </a:p>
          <a:p>
            <a:pPr lvl="1"/>
            <a:r>
              <a:rPr lang="en-US" dirty="0"/>
              <a:t>Continued improvements to device support and tasking, including:</a:t>
            </a:r>
          </a:p>
          <a:p>
            <a:pPr lvl="2"/>
            <a:r>
              <a:rPr lang="en-US" dirty="0"/>
              <a:t>Deep copy for mapped variables; Improved support for multiple devices</a:t>
            </a:r>
          </a:p>
          <a:p>
            <a:pPr lvl="2"/>
            <a:r>
              <a:rPr lang="en-US" dirty="0"/>
              <a:t>Unshackled threads, major extensions for task dependences</a:t>
            </a:r>
          </a:p>
          <a:p>
            <a:pPr lvl="1"/>
            <a:r>
              <a:rPr lang="en-US" dirty="0"/>
              <a:t>Interoperability and </a:t>
            </a:r>
            <a:r>
              <a:rPr lang="en-US" dirty="0" err="1"/>
              <a:t>composability</a:t>
            </a:r>
            <a:endParaRPr lang="en-US" dirty="0"/>
          </a:p>
          <a:p>
            <a:pPr lvl="1"/>
            <a:r>
              <a:rPr lang="en-US" dirty="0"/>
              <a:t>Debugging tools support</a:t>
            </a:r>
          </a:p>
          <a:p>
            <a:r>
              <a:rPr lang="en-US" dirty="0" err="1"/>
              <a:t>OpenMP</a:t>
            </a:r>
            <a:r>
              <a:rPr lang="en-US" dirty="0"/>
              <a:t> 5.0 is scheduled to be released by SC18</a:t>
            </a:r>
          </a:p>
          <a:p>
            <a:pPr lvl="1"/>
            <a:r>
              <a:rPr lang="en-US" dirty="0"/>
              <a:t>TR6 (TBD – SC’17) will document most additions for 5.0</a:t>
            </a:r>
          </a:p>
          <a:p>
            <a:endParaRPr lang="en-US" dirty="0"/>
          </a:p>
        </p:txBody>
      </p:sp>
      <p:sp>
        <p:nvSpPr>
          <p:cNvPr id="3" name="Title 2"/>
          <p:cNvSpPr>
            <a:spLocks noGrp="1"/>
          </p:cNvSpPr>
          <p:nvPr>
            <p:ph type="title"/>
          </p:nvPr>
        </p:nvSpPr>
        <p:spPr>
          <a:xfrm>
            <a:off x="132968" y="0"/>
            <a:ext cx="10972800" cy="878439"/>
          </a:xfrm>
        </p:spPr>
        <p:txBody>
          <a:bodyPr>
            <a:normAutofit/>
          </a:bodyPr>
          <a:lstStyle/>
          <a:p>
            <a:r>
              <a:rPr lang="en-US" dirty="0" err="1"/>
              <a:t>OpenMP</a:t>
            </a:r>
            <a:r>
              <a:rPr lang="en-US" dirty="0"/>
              <a:t> 5.0 will significantly extend TR6 &amp; TR5</a:t>
            </a:r>
          </a:p>
        </p:txBody>
      </p:sp>
    </p:spTree>
    <p:extLst>
      <p:ext uri="{BB962C8B-B14F-4D97-AF65-F5344CB8AC3E}">
        <p14:creationId xmlns:p14="http://schemas.microsoft.com/office/powerpoint/2010/main" val="144086635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Language features for managing memory on systems with heterogeneous memories.</a:t>
            </a:r>
          </a:p>
          <a:p>
            <a:r>
              <a:rPr lang="en-US" dirty="0"/>
              <a:t>Main Concepts:</a:t>
            </a:r>
          </a:p>
          <a:p>
            <a:pPr lvl="1"/>
            <a:r>
              <a:rPr lang="en-US" dirty="0"/>
              <a:t>Memory Spaces --- Represents memory resources</a:t>
            </a:r>
          </a:p>
          <a:p>
            <a:pPr lvl="1"/>
            <a:r>
              <a:rPr lang="en-US" dirty="0"/>
              <a:t>Memory Traits --- {Location, Distance, Bandwidth, Latency, Persistence, </a:t>
            </a:r>
            <a:r>
              <a:rPr lang="en-US" dirty="0" err="1"/>
              <a:t>etc</a:t>
            </a:r>
            <a:r>
              <a:rPr lang="en-US" dirty="0"/>
              <a:t>}</a:t>
            </a:r>
          </a:p>
          <a:p>
            <a:pPr lvl="1"/>
            <a:r>
              <a:rPr lang="en-US" dirty="0"/>
              <a:t>Allocator Traits</a:t>
            </a:r>
          </a:p>
          <a:p>
            <a:pPr lvl="1"/>
            <a:r>
              <a:rPr lang="en-US" dirty="0"/>
              <a:t>Allocator and Directives APIs</a:t>
            </a:r>
          </a:p>
          <a:p>
            <a:endParaRPr lang="en-US" dirty="0"/>
          </a:p>
          <a:p>
            <a:endParaRPr lang="en-US" dirty="0"/>
          </a:p>
        </p:txBody>
      </p:sp>
      <p:sp>
        <p:nvSpPr>
          <p:cNvPr id="3" name="Title 2"/>
          <p:cNvSpPr>
            <a:spLocks noGrp="1"/>
          </p:cNvSpPr>
          <p:nvPr>
            <p:ph type="title"/>
          </p:nvPr>
        </p:nvSpPr>
        <p:spPr>
          <a:xfrm>
            <a:off x="532633" y="0"/>
            <a:ext cx="10972800" cy="1251063"/>
          </a:xfrm>
        </p:spPr>
        <p:txBody>
          <a:bodyPr/>
          <a:lstStyle/>
          <a:p>
            <a:r>
              <a:rPr lang="en-US" dirty="0"/>
              <a:t>Memory Management --- TR6 released November 2017</a:t>
            </a:r>
          </a:p>
        </p:txBody>
      </p:sp>
    </p:spTree>
    <p:extLst>
      <p:ext uri="{BB962C8B-B14F-4D97-AF65-F5344CB8AC3E}">
        <p14:creationId xmlns:p14="http://schemas.microsoft.com/office/powerpoint/2010/main" val="57980924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66590" y="597303"/>
            <a:ext cx="10972800" cy="5438213"/>
          </a:xfrm>
        </p:spPr>
        <p:txBody>
          <a:bodyPr>
            <a:normAutofit fontScale="92500" lnSpcReduction="10000"/>
          </a:bodyPr>
          <a:lstStyle/>
          <a:p>
            <a:endParaRPr lang="en-US" dirty="0"/>
          </a:p>
          <a:p>
            <a:r>
              <a:rPr lang="en-US" dirty="0">
                <a:hlinkClick r:id="rId2"/>
              </a:rPr>
              <a:t>http://openmp-ecp.ornl.gov</a:t>
            </a:r>
            <a:r>
              <a:rPr lang="en-US" dirty="0"/>
              <a:t>  - </a:t>
            </a:r>
            <a:r>
              <a:rPr lang="en-US"/>
              <a:t>Ticket system</a:t>
            </a:r>
            <a:endParaRPr lang="en-US" dirty="0"/>
          </a:p>
          <a:p>
            <a:r>
              <a:rPr lang="en-US" dirty="0"/>
              <a:t>Connect with the SOLLVE project --- WBS# 1.3.1.15</a:t>
            </a:r>
          </a:p>
          <a:p>
            <a:pPr lvl="1"/>
            <a:r>
              <a:rPr lang="en-US" dirty="0"/>
              <a:t>Complete our survey on the confluence site!</a:t>
            </a:r>
          </a:p>
          <a:p>
            <a:pPr lvl="1"/>
            <a:r>
              <a:rPr lang="en-US" dirty="0"/>
              <a:t>Application engagement via shared milestones for FY17,18,19</a:t>
            </a:r>
          </a:p>
          <a:p>
            <a:r>
              <a:rPr lang="en-US" dirty="0" err="1"/>
              <a:t>OpenMP</a:t>
            </a:r>
            <a:r>
              <a:rPr lang="en-US" dirty="0"/>
              <a:t> continues to grow</a:t>
            </a:r>
          </a:p>
          <a:p>
            <a:pPr lvl="1"/>
            <a:r>
              <a:rPr lang="en-US" dirty="0"/>
              <a:t>28 members currently</a:t>
            </a:r>
          </a:p>
          <a:p>
            <a:r>
              <a:rPr lang="en-US" dirty="0"/>
              <a:t>You can contribute to our now planned annual TR or complete specification releases</a:t>
            </a:r>
          </a:p>
          <a:p>
            <a:r>
              <a:rPr lang="en-US" dirty="0"/>
              <a:t>Attend IWOMP, become a </a:t>
            </a:r>
            <a:r>
              <a:rPr lang="en-US" dirty="0" err="1"/>
              <a:t>cOMPunity</a:t>
            </a:r>
            <a:r>
              <a:rPr lang="en-US" dirty="0"/>
              <a:t> member</a:t>
            </a:r>
          </a:p>
          <a:p>
            <a:r>
              <a:rPr lang="en-US" dirty="0"/>
              <a:t>Become a member in the </a:t>
            </a:r>
            <a:r>
              <a:rPr lang="en-US" dirty="0" err="1"/>
              <a:t>OpenMP</a:t>
            </a:r>
            <a:r>
              <a:rPr lang="en-US" dirty="0"/>
              <a:t> ARB</a:t>
            </a:r>
          </a:p>
          <a:p>
            <a:pPr lvl="1"/>
            <a:r>
              <a:rPr lang="en-US" dirty="0" err="1"/>
              <a:t>OpenMP</a:t>
            </a:r>
            <a:r>
              <a:rPr lang="en-US" dirty="0"/>
              <a:t> membership types will become more accessible</a:t>
            </a:r>
          </a:p>
          <a:p>
            <a:pPr lvl="1"/>
            <a:r>
              <a:rPr lang="en-US" dirty="0"/>
              <a:t>Please let us know if you would be interested</a:t>
            </a:r>
          </a:p>
        </p:txBody>
      </p:sp>
      <p:sp>
        <p:nvSpPr>
          <p:cNvPr id="3" name="Title 2"/>
          <p:cNvSpPr>
            <a:spLocks noGrp="1"/>
          </p:cNvSpPr>
          <p:nvPr>
            <p:ph type="title"/>
          </p:nvPr>
        </p:nvSpPr>
        <p:spPr>
          <a:xfrm>
            <a:off x="0" y="-254000"/>
            <a:ext cx="10972800" cy="958329"/>
          </a:xfrm>
        </p:spPr>
        <p:txBody>
          <a:bodyPr>
            <a:normAutofit/>
          </a:bodyPr>
          <a:lstStyle/>
          <a:p>
            <a:r>
              <a:rPr lang="en-US" dirty="0"/>
              <a:t>Help us shape the future of </a:t>
            </a:r>
            <a:r>
              <a:rPr lang="en-US" dirty="0" err="1"/>
              <a:t>OpenMP</a:t>
            </a:r>
            <a:endParaRPr lang="en-US" dirty="0"/>
          </a:p>
        </p:txBody>
      </p:sp>
    </p:spTree>
    <p:extLst>
      <p:ext uri="{BB962C8B-B14F-4D97-AF65-F5344CB8AC3E}">
        <p14:creationId xmlns:p14="http://schemas.microsoft.com/office/powerpoint/2010/main" val="32341362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B588FFF-6377-2842-ADEA-C0C4EF29908C}"/>
              </a:ext>
            </a:extLst>
          </p:cNvPr>
          <p:cNvSpPr>
            <a:spLocks noGrp="1"/>
          </p:cNvSpPr>
          <p:nvPr>
            <p:ph idx="1"/>
          </p:nvPr>
        </p:nvSpPr>
        <p:spPr>
          <a:xfrm>
            <a:off x="425680" y="1554483"/>
            <a:ext cx="11523520" cy="4040923"/>
          </a:xfrm>
        </p:spPr>
        <p:txBody>
          <a:bodyPr/>
          <a:lstStyle/>
          <a:p>
            <a:r>
              <a:rPr lang="en-US" dirty="0"/>
              <a:t>Move slides from the deck to here if won’t have time to cover</a:t>
            </a:r>
          </a:p>
        </p:txBody>
      </p:sp>
      <p:sp>
        <p:nvSpPr>
          <p:cNvPr id="3" name="Title 2">
            <a:extLst>
              <a:ext uri="{FF2B5EF4-FFF2-40B4-BE49-F238E27FC236}">
                <a16:creationId xmlns:a16="http://schemas.microsoft.com/office/drawing/2014/main" id="{A09CC83D-3987-5E4F-8C34-6BA0530D2930}"/>
              </a:ext>
            </a:extLst>
          </p:cNvPr>
          <p:cNvSpPr>
            <a:spLocks noGrp="1"/>
          </p:cNvSpPr>
          <p:nvPr>
            <p:ph type="title"/>
          </p:nvPr>
        </p:nvSpPr>
        <p:spPr>
          <a:xfrm>
            <a:off x="701040" y="0"/>
            <a:ext cx="10972800" cy="1251063"/>
          </a:xfrm>
        </p:spPr>
        <p:txBody>
          <a:bodyPr/>
          <a:lstStyle/>
          <a:p>
            <a:r>
              <a:rPr lang="en-US" dirty="0"/>
              <a:t>Extra Slides</a:t>
            </a:r>
          </a:p>
        </p:txBody>
      </p:sp>
    </p:spTree>
    <p:extLst>
      <p:ext uri="{BB962C8B-B14F-4D97-AF65-F5344CB8AC3E}">
        <p14:creationId xmlns:p14="http://schemas.microsoft.com/office/powerpoint/2010/main" val="4448444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92608" y="173736"/>
            <a:ext cx="11375136" cy="496290"/>
          </a:xfrm>
        </p:spPr>
        <p:txBody>
          <a:bodyPr/>
          <a:lstStyle/>
          <a:p>
            <a:r>
              <a:rPr lang="en-US" dirty="0"/>
              <a:t>MPI and </a:t>
            </a:r>
            <a:r>
              <a:rPr lang="en-US" dirty="0" err="1"/>
              <a:t>OpenMP</a:t>
            </a:r>
            <a:endParaRPr lang="en-US" dirty="0"/>
          </a:p>
        </p:txBody>
      </p:sp>
      <p:sp>
        <p:nvSpPr>
          <p:cNvPr id="6" name="Content Placeholder 5"/>
          <p:cNvSpPr>
            <a:spLocks noGrp="1"/>
          </p:cNvSpPr>
          <p:nvPr>
            <p:ph sz="half" idx="2"/>
          </p:nvPr>
        </p:nvSpPr>
        <p:spPr>
          <a:xfrm>
            <a:off x="267947" y="1036260"/>
            <a:ext cx="5590037" cy="3674610"/>
          </a:xfrm>
        </p:spPr>
        <p:txBody>
          <a:bodyPr/>
          <a:lstStyle/>
          <a:p>
            <a:r>
              <a:rPr lang="en-US" b="1" dirty="0"/>
              <a:t>Pure MPI Pro</a:t>
            </a:r>
          </a:p>
          <a:p>
            <a:pPr lvl="1"/>
            <a:r>
              <a:rPr lang="en-US" dirty="0"/>
              <a:t>Portable to distributed and shared memory machines</a:t>
            </a:r>
          </a:p>
          <a:p>
            <a:pPr lvl="1"/>
            <a:r>
              <a:rPr lang="en-US" dirty="0"/>
              <a:t>Scales beyond one node</a:t>
            </a:r>
          </a:p>
          <a:p>
            <a:pPr lvl="1"/>
            <a:r>
              <a:rPr lang="en-US" dirty="0"/>
              <a:t>No data placement problem</a:t>
            </a:r>
          </a:p>
          <a:p>
            <a:pPr marL="0" indent="0">
              <a:buNone/>
            </a:pPr>
            <a:endParaRPr lang="en-US" dirty="0"/>
          </a:p>
          <a:p>
            <a:r>
              <a:rPr lang="en-US" b="1" dirty="0"/>
              <a:t>Pure MPI Cons</a:t>
            </a:r>
          </a:p>
          <a:p>
            <a:pPr lvl="1"/>
            <a:r>
              <a:rPr lang="en-US" dirty="0"/>
              <a:t>Difficult to developed and debug</a:t>
            </a:r>
          </a:p>
          <a:p>
            <a:pPr lvl="1"/>
            <a:r>
              <a:rPr lang="en-US" dirty="0"/>
              <a:t>High latency, low bandwidth</a:t>
            </a:r>
          </a:p>
          <a:p>
            <a:pPr lvl="1"/>
            <a:r>
              <a:rPr lang="en-US" dirty="0"/>
              <a:t>Explicit communication</a:t>
            </a:r>
          </a:p>
          <a:p>
            <a:pPr lvl="1"/>
            <a:r>
              <a:rPr lang="en-US" dirty="0"/>
              <a:t>Large granularity</a:t>
            </a:r>
          </a:p>
          <a:p>
            <a:pPr lvl="1"/>
            <a:r>
              <a:rPr lang="en-US" dirty="0"/>
              <a:t>Difficult load balancing</a:t>
            </a:r>
          </a:p>
        </p:txBody>
      </p:sp>
      <p:sp>
        <p:nvSpPr>
          <p:cNvPr id="9" name="Content Placeholder 5"/>
          <p:cNvSpPr>
            <a:spLocks noGrp="1"/>
          </p:cNvSpPr>
          <p:nvPr>
            <p:ph sz="half" idx="2"/>
          </p:nvPr>
        </p:nvSpPr>
        <p:spPr>
          <a:xfrm>
            <a:off x="6117140" y="1016054"/>
            <a:ext cx="5590037" cy="3674610"/>
          </a:xfrm>
        </p:spPr>
        <p:txBody>
          <a:bodyPr/>
          <a:lstStyle/>
          <a:p>
            <a:r>
              <a:rPr lang="en-US" b="1" dirty="0"/>
              <a:t>Pure </a:t>
            </a:r>
            <a:r>
              <a:rPr lang="en-US" b="1" dirty="0" err="1"/>
              <a:t>OpenMP</a:t>
            </a:r>
            <a:r>
              <a:rPr lang="en-US" b="1" dirty="0"/>
              <a:t> pros</a:t>
            </a:r>
          </a:p>
          <a:p>
            <a:pPr lvl="1"/>
            <a:r>
              <a:rPr lang="en-US" dirty="0"/>
              <a:t>Easy to implement parallelism</a:t>
            </a:r>
          </a:p>
          <a:p>
            <a:pPr lvl="1"/>
            <a:r>
              <a:rPr lang="en-US" dirty="0"/>
              <a:t>Low latency, high bandwidth</a:t>
            </a:r>
          </a:p>
          <a:p>
            <a:pPr lvl="1"/>
            <a:r>
              <a:rPr lang="en-US" dirty="0"/>
              <a:t>Implicit communication</a:t>
            </a:r>
          </a:p>
          <a:p>
            <a:pPr lvl="1"/>
            <a:r>
              <a:rPr lang="en-US" dirty="0"/>
              <a:t>Coarse and fine granularity</a:t>
            </a:r>
          </a:p>
          <a:p>
            <a:pPr lvl="1"/>
            <a:r>
              <a:rPr lang="en-US" dirty="0"/>
              <a:t>Dynamic load balancing </a:t>
            </a:r>
          </a:p>
          <a:p>
            <a:r>
              <a:rPr lang="en-US" b="1" dirty="0"/>
              <a:t>Pure </a:t>
            </a:r>
            <a:r>
              <a:rPr lang="en-US" b="1" dirty="0" err="1"/>
              <a:t>OpenMP</a:t>
            </a:r>
            <a:r>
              <a:rPr lang="en-US" b="1" dirty="0"/>
              <a:t> Cons</a:t>
            </a:r>
          </a:p>
          <a:p>
            <a:pPr lvl="1"/>
            <a:r>
              <a:rPr lang="en-US" dirty="0"/>
              <a:t>Only on shared memory systems</a:t>
            </a:r>
          </a:p>
          <a:p>
            <a:pPr lvl="1"/>
            <a:r>
              <a:rPr lang="en-US" dirty="0"/>
              <a:t>Scale within one node</a:t>
            </a:r>
          </a:p>
          <a:p>
            <a:pPr lvl="1"/>
            <a:r>
              <a:rPr lang="en-US" dirty="0"/>
              <a:t>Possibly data locality problem</a:t>
            </a:r>
          </a:p>
          <a:p>
            <a:pPr lvl="1"/>
            <a:r>
              <a:rPr lang="en-US" dirty="0"/>
              <a:t>No specific thread order</a:t>
            </a:r>
          </a:p>
        </p:txBody>
      </p:sp>
      <p:sp>
        <p:nvSpPr>
          <p:cNvPr id="2" name="TextBox 1">
            <a:extLst>
              <a:ext uri="{FF2B5EF4-FFF2-40B4-BE49-F238E27FC236}">
                <a16:creationId xmlns:a16="http://schemas.microsoft.com/office/drawing/2014/main" id="{018C6342-197B-2C42-BE4A-A3DA839B9F18}"/>
              </a:ext>
            </a:extLst>
          </p:cNvPr>
          <p:cNvSpPr txBox="1"/>
          <p:nvPr/>
        </p:nvSpPr>
        <p:spPr>
          <a:xfrm>
            <a:off x="4651312" y="511511"/>
            <a:ext cx="5070619" cy="341632"/>
          </a:xfrm>
          <a:prstGeom prst="rect">
            <a:avLst/>
          </a:prstGeom>
          <a:noFill/>
        </p:spPr>
        <p:txBody>
          <a:bodyPr wrap="none" rtlCol="0">
            <a:spAutoFit/>
          </a:bodyPr>
          <a:lstStyle/>
          <a:p>
            <a:pPr algn="ctr">
              <a:lnSpc>
                <a:spcPct val="90000"/>
              </a:lnSpc>
            </a:pPr>
            <a:r>
              <a:rPr lang="en-US" b="1" dirty="0">
                <a:solidFill>
                  <a:srgbClr val="FF0000"/>
                </a:solidFill>
              </a:rPr>
              <a:t>Helen note: I think this slide can be removed</a:t>
            </a:r>
          </a:p>
        </p:txBody>
      </p:sp>
    </p:spTree>
    <p:extLst>
      <p:ext uri="{BB962C8B-B14F-4D97-AF65-F5344CB8AC3E}">
        <p14:creationId xmlns:p14="http://schemas.microsoft.com/office/powerpoint/2010/main" val="20032453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2608" y="173736"/>
            <a:ext cx="11375136" cy="496290"/>
          </a:xfrm>
        </p:spPr>
        <p:txBody>
          <a:bodyPr/>
          <a:lstStyle/>
          <a:p>
            <a:r>
              <a:rPr lang="en-US" dirty="0"/>
              <a:t>Why Hybrid MPI + </a:t>
            </a:r>
            <a:r>
              <a:rPr lang="en-US" dirty="0" err="1"/>
              <a:t>OpenMP</a:t>
            </a:r>
            <a:r>
              <a:rPr lang="en-US" dirty="0"/>
              <a:t>?</a:t>
            </a:r>
          </a:p>
        </p:txBody>
      </p:sp>
      <p:sp>
        <p:nvSpPr>
          <p:cNvPr id="3" name="Content Placeholder 2"/>
          <p:cNvSpPr>
            <a:spLocks noGrp="1"/>
          </p:cNvSpPr>
          <p:nvPr>
            <p:ph idx="1"/>
          </p:nvPr>
        </p:nvSpPr>
        <p:spPr>
          <a:xfrm>
            <a:off x="228465" y="730220"/>
            <a:ext cx="11001510" cy="6584980"/>
          </a:xfrm>
        </p:spPr>
        <p:txBody>
          <a:bodyPr/>
          <a:lstStyle/>
          <a:p>
            <a:pPr>
              <a:lnSpc>
                <a:spcPct val="80000"/>
              </a:lnSpc>
            </a:pPr>
            <a:r>
              <a:rPr lang="en-US" dirty="0"/>
              <a:t>Homogenous and Heterogeneous systems have large core counts per node</a:t>
            </a:r>
          </a:p>
          <a:p>
            <a:pPr lvl="1">
              <a:lnSpc>
                <a:spcPct val="80000"/>
              </a:lnSpc>
            </a:pPr>
            <a:r>
              <a:rPr lang="en-US" dirty="0"/>
              <a:t>Cori: Xeon Phi (KNL) 68 cores, 4 hardware threads per core. Total of 272 threads per node</a:t>
            </a:r>
          </a:p>
          <a:p>
            <a:pPr lvl="1">
              <a:lnSpc>
                <a:spcPct val="80000"/>
              </a:lnSpc>
            </a:pPr>
            <a:r>
              <a:rPr lang="en-US" dirty="0"/>
              <a:t>Summit: Total 176 (SMT4) Power9 threads + 6 Volta GPUs per node </a:t>
            </a:r>
          </a:p>
          <a:p>
            <a:pPr>
              <a:lnSpc>
                <a:spcPct val="80000"/>
              </a:lnSpc>
            </a:pPr>
            <a:r>
              <a:rPr lang="en-US" dirty="0"/>
              <a:t>Application likely to run with MPI but not with good performance</a:t>
            </a:r>
          </a:p>
          <a:p>
            <a:pPr lvl="1">
              <a:lnSpc>
                <a:spcPct val="80000"/>
              </a:lnSpc>
            </a:pPr>
            <a:r>
              <a:rPr lang="en-US" dirty="0"/>
              <a:t>Needs hybrid programming to manage threading, improve SIMD, accelerator programming</a:t>
            </a:r>
          </a:p>
          <a:p>
            <a:pPr>
              <a:lnSpc>
                <a:spcPct val="80000"/>
              </a:lnSpc>
            </a:pPr>
            <a:r>
              <a:rPr lang="en-US" dirty="0"/>
              <a:t>Many applications will not fit into the node memory using Pure MPI (e.g. per core) because of the memory overhead for each MPI task</a:t>
            </a:r>
          </a:p>
          <a:p>
            <a:pPr>
              <a:lnSpc>
                <a:spcPct val="80000"/>
              </a:lnSpc>
            </a:pPr>
            <a:r>
              <a:rPr lang="en-US" dirty="0"/>
              <a:t>Hybrid MPI/</a:t>
            </a:r>
            <a:r>
              <a:rPr lang="en-US" dirty="0" err="1"/>
              <a:t>OpenMP</a:t>
            </a:r>
            <a:r>
              <a:rPr lang="en-US" dirty="0"/>
              <a:t> is the recommended programming model to achieve scaling capability and code portability, new trend</a:t>
            </a:r>
          </a:p>
          <a:p>
            <a:pPr>
              <a:lnSpc>
                <a:spcPct val="80000"/>
              </a:lnSpc>
            </a:pPr>
            <a:r>
              <a:rPr lang="en-US" dirty="0"/>
              <a:t>Incremental parallelism with </a:t>
            </a:r>
            <a:r>
              <a:rPr lang="en-US" dirty="0" err="1"/>
              <a:t>OpenMP</a:t>
            </a:r>
            <a:r>
              <a:rPr lang="en-US" dirty="0"/>
              <a:t> for cores and accelerators </a:t>
            </a:r>
          </a:p>
          <a:p>
            <a:pPr>
              <a:lnSpc>
                <a:spcPct val="80000"/>
              </a:lnSpc>
            </a:pPr>
            <a:r>
              <a:rPr lang="en-US" dirty="0"/>
              <a:t>Some applications have two levels of parallelism naturally</a:t>
            </a:r>
          </a:p>
          <a:p>
            <a:pPr>
              <a:lnSpc>
                <a:spcPct val="80000"/>
              </a:lnSpc>
            </a:pPr>
            <a:r>
              <a:rPr lang="en-US" dirty="0"/>
              <a:t>Avoids extra communication overhead within the node</a:t>
            </a:r>
          </a:p>
          <a:p>
            <a:pPr>
              <a:lnSpc>
                <a:spcPct val="80000"/>
              </a:lnSpc>
            </a:pPr>
            <a:r>
              <a:rPr lang="en-US" dirty="0"/>
              <a:t>Adds fine granularity (larger message sizes) and allows increased dynamic load balancing across MPI tasks</a:t>
            </a:r>
          </a:p>
          <a:p>
            <a:pPr marL="0" indent="0">
              <a:buNone/>
            </a:pPr>
            <a:endParaRPr lang="en-US" dirty="0"/>
          </a:p>
        </p:txBody>
      </p:sp>
    </p:spTree>
    <p:extLst>
      <p:ext uri="{BB962C8B-B14F-4D97-AF65-F5344CB8AC3E}">
        <p14:creationId xmlns:p14="http://schemas.microsoft.com/office/powerpoint/2010/main" val="1403515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2608" y="173736"/>
            <a:ext cx="11375136" cy="496290"/>
          </a:xfrm>
        </p:spPr>
        <p:txBody>
          <a:bodyPr/>
          <a:lstStyle/>
          <a:p>
            <a:r>
              <a:rPr lang="en-US" dirty="0"/>
              <a:t>Slides added: MPI + </a:t>
            </a:r>
            <a:r>
              <a:rPr lang="en-US" dirty="0" err="1"/>
              <a:t>OpenMP</a:t>
            </a:r>
            <a:r>
              <a:rPr lang="en-US" dirty="0"/>
              <a:t> Programming Styles</a:t>
            </a:r>
          </a:p>
        </p:txBody>
      </p:sp>
      <p:sp>
        <p:nvSpPr>
          <p:cNvPr id="3" name="Content Placeholder 2"/>
          <p:cNvSpPr>
            <a:spLocks noGrp="1"/>
          </p:cNvSpPr>
          <p:nvPr>
            <p:ph idx="1"/>
          </p:nvPr>
        </p:nvSpPr>
        <p:spPr/>
        <p:txBody>
          <a:bodyPr/>
          <a:lstStyle/>
          <a:p>
            <a:r>
              <a:rPr lang="en-US" dirty="0"/>
              <a:t>These set of slides need to talk about:</a:t>
            </a:r>
          </a:p>
          <a:p>
            <a:pPr lvl="1"/>
            <a:r>
              <a:rPr lang="en-US" dirty="0"/>
              <a:t>Introducing the hybrid programming styles</a:t>
            </a:r>
          </a:p>
          <a:p>
            <a:pPr lvl="1"/>
            <a:r>
              <a:rPr lang="en-US" dirty="0"/>
              <a:t>Give short examples</a:t>
            </a:r>
          </a:p>
        </p:txBody>
      </p:sp>
    </p:spTree>
    <p:extLst>
      <p:ext uri="{BB962C8B-B14F-4D97-AF65-F5344CB8AC3E}">
        <p14:creationId xmlns:p14="http://schemas.microsoft.com/office/powerpoint/2010/main" val="29318887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38494" y="443889"/>
            <a:ext cx="8688386" cy="484748"/>
          </a:xfrm>
        </p:spPr>
        <p:txBody>
          <a:bodyPr/>
          <a:lstStyle/>
          <a:p>
            <a:r>
              <a:rPr lang="en-US" dirty="0"/>
              <a:t>A Pseudo Hybrid MPI/</a:t>
            </a:r>
            <a:r>
              <a:rPr lang="en-US" dirty="0" err="1"/>
              <a:t>OpenMP</a:t>
            </a:r>
            <a:r>
              <a:rPr lang="en-US" dirty="0"/>
              <a:t> Code </a:t>
            </a:r>
          </a:p>
        </p:txBody>
      </p:sp>
      <p:sp>
        <p:nvSpPr>
          <p:cNvPr id="4" name="Rectangle 3"/>
          <p:cNvSpPr/>
          <p:nvPr/>
        </p:nvSpPr>
        <p:spPr>
          <a:xfrm>
            <a:off x="2301240" y="1158240"/>
            <a:ext cx="6383379" cy="4302716"/>
          </a:xfrm>
          <a:prstGeom prst="rect">
            <a:avLst/>
          </a:prstGeom>
          <a:solidFill>
            <a:schemeClr val="bg1">
              <a:lumMod val="85000"/>
            </a:schemeClr>
          </a:solidFill>
        </p:spPr>
        <p:txBody>
          <a:bodyPr wrap="square">
            <a:spAutoFit/>
          </a:bodyPr>
          <a:lstStyle/>
          <a:p>
            <a:r>
              <a:rPr lang="en-US" b="1" dirty="0">
                <a:latin typeface="Tahoma" pitchFamily="1" charset="0"/>
              </a:rPr>
              <a:t>Program hybrid</a:t>
            </a:r>
          </a:p>
          <a:p>
            <a:r>
              <a:rPr lang="en-US" dirty="0">
                <a:latin typeface="Tahoma" pitchFamily="1" charset="0"/>
              </a:rPr>
              <a:t> </a:t>
            </a:r>
            <a:r>
              <a:rPr lang="en-US" dirty="0">
                <a:solidFill>
                  <a:srgbClr val="0000FF"/>
                </a:solidFill>
                <a:latin typeface="Tahoma" pitchFamily="1" charset="0"/>
              </a:rPr>
              <a:t>call MPI_INIT_THREAD </a:t>
            </a:r>
            <a:r>
              <a:rPr lang="en-US" dirty="0">
                <a:solidFill>
                  <a:srgbClr val="260FFF"/>
                </a:solidFill>
              </a:rPr>
              <a:t>(required, provided, </a:t>
            </a:r>
            <a:r>
              <a:rPr lang="en-US" dirty="0" err="1">
                <a:solidFill>
                  <a:srgbClr val="260FFF"/>
                </a:solidFill>
              </a:rPr>
              <a:t>ierr</a:t>
            </a:r>
            <a:r>
              <a:rPr lang="en-US" dirty="0">
                <a:solidFill>
                  <a:srgbClr val="260FFF"/>
                </a:solidFill>
              </a:rPr>
              <a:t>) </a:t>
            </a:r>
            <a:endParaRPr lang="en-US" dirty="0">
              <a:solidFill>
                <a:srgbClr val="260FFF"/>
              </a:solidFill>
              <a:latin typeface="Tahoma" pitchFamily="1" charset="0"/>
            </a:endParaRPr>
          </a:p>
          <a:p>
            <a:r>
              <a:rPr lang="en-US" dirty="0">
                <a:latin typeface="Tahoma" pitchFamily="1" charset="0"/>
              </a:rPr>
              <a:t> call MPI_COMM_RANK (…)</a:t>
            </a:r>
          </a:p>
          <a:p>
            <a:r>
              <a:rPr lang="en-US" dirty="0">
                <a:latin typeface="Tahoma" pitchFamily="1" charset="0"/>
              </a:rPr>
              <a:t> call MPI_COMM_SIZE (…)</a:t>
            </a:r>
            <a:endParaRPr lang="en-US" dirty="0">
              <a:solidFill>
                <a:srgbClr val="FF9900"/>
              </a:solidFill>
              <a:latin typeface="Tahoma" pitchFamily="1" charset="0"/>
            </a:endParaRPr>
          </a:p>
          <a:p>
            <a:r>
              <a:rPr lang="en-US" dirty="0">
                <a:solidFill>
                  <a:srgbClr val="FF9900"/>
                </a:solidFill>
                <a:latin typeface="Tahoma" pitchFamily="1" charset="0"/>
              </a:rPr>
              <a:t>  </a:t>
            </a:r>
            <a:r>
              <a:rPr lang="en-US" dirty="0">
                <a:solidFill>
                  <a:srgbClr val="024E0F"/>
                </a:solidFill>
                <a:latin typeface="Tahoma" pitchFamily="1" charset="0"/>
              </a:rPr>
              <a:t>…  some computation and MPI communication</a:t>
            </a:r>
          </a:p>
          <a:p>
            <a:r>
              <a:rPr lang="en-US" dirty="0">
                <a:solidFill>
                  <a:srgbClr val="05B122"/>
                </a:solidFill>
                <a:latin typeface="Tahoma" pitchFamily="1" charset="0"/>
              </a:rPr>
              <a:t>  </a:t>
            </a:r>
            <a:r>
              <a:rPr lang="en-US" dirty="0">
                <a:solidFill>
                  <a:schemeClr val="tx2"/>
                </a:solidFill>
                <a:latin typeface="Tahoma" pitchFamily="1" charset="0"/>
              </a:rPr>
              <a:t>call OMP_SET_NUM_THREADS(4)</a:t>
            </a:r>
          </a:p>
          <a:p>
            <a:r>
              <a:rPr lang="en-US" dirty="0">
                <a:latin typeface="Tahoma" pitchFamily="1" charset="0"/>
              </a:rPr>
              <a:t> </a:t>
            </a:r>
            <a:r>
              <a:rPr lang="en-US" dirty="0">
                <a:solidFill>
                  <a:srgbClr val="CA0202"/>
                </a:solidFill>
                <a:latin typeface="Tahoma" pitchFamily="1" charset="0"/>
              </a:rPr>
              <a:t>!$OMP PARALLEL DO </a:t>
            </a:r>
            <a:r>
              <a:rPr lang="en-US" dirty="0" err="1">
                <a:solidFill>
                  <a:srgbClr val="CA0202"/>
                </a:solidFill>
                <a:latin typeface="Tahoma" pitchFamily="1" charset="0"/>
              </a:rPr>
              <a:t>PRIVATE(i</a:t>
            </a:r>
            <a:r>
              <a:rPr lang="en-US" dirty="0">
                <a:solidFill>
                  <a:srgbClr val="CA0202"/>
                </a:solidFill>
                <a:latin typeface="Tahoma" pitchFamily="1" charset="0"/>
              </a:rPr>
              <a:t>)</a:t>
            </a:r>
          </a:p>
          <a:p>
            <a:pPr>
              <a:spcBef>
                <a:spcPct val="20000"/>
              </a:spcBef>
              <a:buSzPct val="90000"/>
            </a:pPr>
            <a:r>
              <a:rPr lang="en-US" dirty="0">
                <a:solidFill>
                  <a:srgbClr val="CA0202"/>
                </a:solidFill>
                <a:latin typeface="Tahoma" pitchFamily="1" charset="0"/>
              </a:rPr>
              <a:t> !$OMP&amp;                    </a:t>
            </a:r>
            <a:r>
              <a:rPr lang="en-US" dirty="0" err="1">
                <a:solidFill>
                  <a:srgbClr val="CA0202"/>
                </a:solidFill>
                <a:latin typeface="Tahoma" pitchFamily="1" charset="0"/>
              </a:rPr>
              <a:t>SHARED(n</a:t>
            </a:r>
            <a:r>
              <a:rPr lang="en-US" dirty="0">
                <a:solidFill>
                  <a:srgbClr val="CA0202"/>
                </a:solidFill>
                <a:latin typeface="Tahoma" pitchFamily="1" charset="0"/>
              </a:rPr>
              <a:t>)</a:t>
            </a:r>
          </a:p>
          <a:p>
            <a:r>
              <a:rPr lang="en-US" dirty="0">
                <a:latin typeface="Tahoma" pitchFamily="1" charset="0"/>
              </a:rPr>
              <a:t>    do </a:t>
            </a:r>
            <a:r>
              <a:rPr lang="en-US" dirty="0" err="1">
                <a:latin typeface="Tahoma" pitchFamily="1" charset="0"/>
              </a:rPr>
              <a:t>i</a:t>
            </a:r>
            <a:r>
              <a:rPr lang="en-US" dirty="0">
                <a:latin typeface="Tahoma" pitchFamily="1" charset="0"/>
              </a:rPr>
              <a:t>=1,n</a:t>
            </a:r>
          </a:p>
          <a:p>
            <a:r>
              <a:rPr lang="en-US" dirty="0">
                <a:latin typeface="Tahoma" pitchFamily="1" charset="0"/>
              </a:rPr>
              <a:t>        … computation</a:t>
            </a:r>
          </a:p>
          <a:p>
            <a:r>
              <a:rPr lang="en-US" dirty="0">
                <a:latin typeface="Tahoma" pitchFamily="1" charset="0"/>
              </a:rPr>
              <a:t>    </a:t>
            </a:r>
            <a:r>
              <a:rPr lang="en-US" dirty="0" err="1">
                <a:latin typeface="Tahoma" pitchFamily="1" charset="0"/>
              </a:rPr>
              <a:t>enddo</a:t>
            </a:r>
            <a:endParaRPr lang="en-US" dirty="0">
              <a:latin typeface="Tahoma" pitchFamily="1" charset="0"/>
            </a:endParaRPr>
          </a:p>
          <a:p>
            <a:r>
              <a:rPr lang="en-US" dirty="0">
                <a:latin typeface="Tahoma" pitchFamily="1" charset="0"/>
              </a:rPr>
              <a:t>  </a:t>
            </a:r>
            <a:r>
              <a:rPr lang="en-US" dirty="0">
                <a:solidFill>
                  <a:srgbClr val="CA0202"/>
                </a:solidFill>
                <a:latin typeface="Tahoma" pitchFamily="1" charset="0"/>
              </a:rPr>
              <a:t>!$OMP END PARALLEL DO </a:t>
            </a:r>
          </a:p>
          <a:p>
            <a:r>
              <a:rPr lang="en-US" dirty="0">
                <a:solidFill>
                  <a:srgbClr val="CA0202"/>
                </a:solidFill>
                <a:latin typeface="Tahoma" pitchFamily="1" charset="0"/>
              </a:rPr>
              <a:t>  </a:t>
            </a:r>
            <a:r>
              <a:rPr lang="en-US" dirty="0">
                <a:solidFill>
                  <a:srgbClr val="024E0F"/>
                </a:solidFill>
                <a:latin typeface="Tahoma" pitchFamily="1" charset="0"/>
              </a:rPr>
              <a:t>…  some computation and MPI communication</a:t>
            </a:r>
          </a:p>
          <a:p>
            <a:r>
              <a:rPr lang="en-US" dirty="0">
                <a:latin typeface="Tahoma" pitchFamily="1" charset="0"/>
              </a:rPr>
              <a:t> </a:t>
            </a:r>
            <a:r>
              <a:rPr lang="en-US" dirty="0">
                <a:solidFill>
                  <a:srgbClr val="0000FF"/>
                </a:solidFill>
                <a:latin typeface="Tahoma" pitchFamily="1" charset="0"/>
              </a:rPr>
              <a:t>call MPI_FINALIZE (</a:t>
            </a:r>
            <a:r>
              <a:rPr lang="en-US" dirty="0" err="1">
                <a:solidFill>
                  <a:srgbClr val="0000FF"/>
                </a:solidFill>
                <a:latin typeface="Tahoma" pitchFamily="1" charset="0"/>
              </a:rPr>
              <a:t>ierr</a:t>
            </a:r>
            <a:r>
              <a:rPr lang="en-US" dirty="0">
                <a:solidFill>
                  <a:srgbClr val="0000FF"/>
                </a:solidFill>
                <a:latin typeface="Tahoma" pitchFamily="1" charset="0"/>
              </a:rPr>
              <a:t>)</a:t>
            </a:r>
          </a:p>
          <a:p>
            <a:r>
              <a:rPr lang="en-US" dirty="0">
                <a:latin typeface="Tahoma" pitchFamily="1" charset="0"/>
              </a:rPr>
              <a:t> </a:t>
            </a:r>
            <a:r>
              <a:rPr lang="en-US" b="1" dirty="0">
                <a:latin typeface="Tahoma" pitchFamily="1" charset="0"/>
              </a:rPr>
              <a:t>end</a:t>
            </a:r>
          </a:p>
        </p:txBody>
      </p:sp>
    </p:spTree>
    <p:extLst>
      <p:ext uri="{BB962C8B-B14F-4D97-AF65-F5344CB8AC3E}">
        <p14:creationId xmlns:p14="http://schemas.microsoft.com/office/powerpoint/2010/main" val="19485561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3" name="Rectangle 2"/>
          <p:cNvSpPr>
            <a:spLocks noGrp="1" noChangeArrowheads="1"/>
          </p:cNvSpPr>
          <p:nvPr>
            <p:ph type="title"/>
          </p:nvPr>
        </p:nvSpPr>
        <p:spPr>
          <a:xfrm>
            <a:off x="308864" y="416623"/>
            <a:ext cx="11375136" cy="484748"/>
          </a:xfrm>
        </p:spPr>
        <p:txBody>
          <a:bodyPr/>
          <a:lstStyle/>
          <a:p>
            <a:r>
              <a:rPr lang="en-US" dirty="0"/>
              <a:t>Supported Levels of Thread Safety </a:t>
            </a:r>
          </a:p>
        </p:txBody>
      </p:sp>
      <p:sp>
        <p:nvSpPr>
          <p:cNvPr id="35844" name="Rectangle 3"/>
          <p:cNvSpPr>
            <a:spLocks noGrp="1" noChangeArrowheads="1"/>
          </p:cNvSpPr>
          <p:nvPr>
            <p:ph type="body" idx="1"/>
          </p:nvPr>
        </p:nvSpPr>
        <p:spPr>
          <a:xfrm>
            <a:off x="292607" y="901372"/>
            <a:ext cx="10954513" cy="5423228"/>
          </a:xfrm>
        </p:spPr>
        <p:txBody>
          <a:bodyPr>
            <a:normAutofit fontScale="85000" lnSpcReduction="10000"/>
          </a:bodyPr>
          <a:lstStyle/>
          <a:p>
            <a:pPr>
              <a:lnSpc>
                <a:spcPct val="110000"/>
              </a:lnSpc>
            </a:pPr>
            <a:r>
              <a:rPr lang="en-US" dirty="0"/>
              <a:t>Defined by MPI standard </a:t>
            </a:r>
            <a:r>
              <a:rPr lang="en-US" dirty="0">
                <a:ea typeface="ＭＳ Ｐゴシック" charset="-128"/>
                <a:cs typeface="ＭＳ Ｐゴシック" charset="-128"/>
              </a:rPr>
              <a:t>in the form of </a:t>
            </a:r>
            <a:r>
              <a:rPr lang="en-US" b="1" dirty="0">
                <a:ea typeface="ＭＳ Ｐゴシック" charset="-128"/>
                <a:cs typeface="ＭＳ Ｐゴシック" charset="-128"/>
              </a:rPr>
              <a:t>commitments</a:t>
            </a:r>
            <a:r>
              <a:rPr lang="en-US" dirty="0">
                <a:ea typeface="ＭＳ Ｐゴシック" charset="-128"/>
                <a:cs typeface="ＭＳ Ｐゴシック" charset="-128"/>
              </a:rPr>
              <a:t> that the multithreaded </a:t>
            </a:r>
            <a:r>
              <a:rPr lang="en-US" b="1" dirty="0">
                <a:ea typeface="ＭＳ Ｐゴシック" charset="-128"/>
                <a:cs typeface="ＭＳ Ｐゴシック" charset="-128"/>
              </a:rPr>
              <a:t>application</a:t>
            </a:r>
            <a:r>
              <a:rPr lang="en-US" dirty="0">
                <a:ea typeface="ＭＳ Ｐゴシック" charset="-128"/>
                <a:cs typeface="ＭＳ Ｐゴシック" charset="-128"/>
              </a:rPr>
              <a:t> makes to the MPI implementation.  Not specific to hybrid MPI/</a:t>
            </a:r>
            <a:r>
              <a:rPr lang="en-US" dirty="0" err="1">
                <a:ea typeface="ＭＳ Ｐゴシック" charset="-128"/>
                <a:cs typeface="ＭＳ Ｐゴシック" charset="-128"/>
              </a:rPr>
              <a:t>OpenMP</a:t>
            </a:r>
            <a:r>
              <a:rPr lang="en-US" dirty="0">
                <a:ea typeface="ＭＳ Ｐゴシック" charset="-128"/>
                <a:cs typeface="ＭＳ Ｐゴシック" charset="-128"/>
              </a:rPr>
              <a:t>.</a:t>
            </a:r>
            <a:endParaRPr lang="en-US" dirty="0"/>
          </a:p>
          <a:p>
            <a:pPr>
              <a:lnSpc>
                <a:spcPct val="110000"/>
              </a:lnSpc>
            </a:pPr>
            <a:r>
              <a:rPr lang="en-US" dirty="0"/>
              <a:t>Use MPI_INIT_THREAD (required, provided, </a:t>
            </a:r>
            <a:r>
              <a:rPr lang="en-US" dirty="0" err="1"/>
              <a:t>ierr</a:t>
            </a:r>
            <a:r>
              <a:rPr lang="en-US" dirty="0"/>
              <a:t>), as an alternative to MPI_INIT (</a:t>
            </a:r>
            <a:r>
              <a:rPr lang="en-US" dirty="0" err="1"/>
              <a:t>ierr</a:t>
            </a:r>
            <a:r>
              <a:rPr lang="en-US" dirty="0"/>
              <a:t>)</a:t>
            </a:r>
          </a:p>
          <a:p>
            <a:pPr lvl="1">
              <a:lnSpc>
                <a:spcPct val="110000"/>
              </a:lnSpc>
            </a:pPr>
            <a:r>
              <a:rPr lang="en-US" sz="2300" dirty="0"/>
              <a:t>I</a:t>
            </a:r>
            <a:r>
              <a:rPr lang="en-US" sz="2200" dirty="0"/>
              <a:t>N: “required”, desired level of thread support (integer)</a:t>
            </a:r>
          </a:p>
          <a:p>
            <a:pPr lvl="1">
              <a:lnSpc>
                <a:spcPct val="110000"/>
              </a:lnSpc>
            </a:pPr>
            <a:r>
              <a:rPr lang="en-US" sz="2200" dirty="0"/>
              <a:t>OUT: “provided”, provided level of thread support (integer)</a:t>
            </a:r>
          </a:p>
          <a:p>
            <a:pPr lvl="1">
              <a:lnSpc>
                <a:spcPct val="110000"/>
              </a:lnSpc>
            </a:pPr>
            <a:r>
              <a:rPr lang="en-US" sz="2200" dirty="0"/>
              <a:t>Returned “provided” maybe less than “required”</a:t>
            </a:r>
          </a:p>
          <a:p>
            <a:pPr>
              <a:lnSpc>
                <a:spcPct val="110000"/>
              </a:lnSpc>
            </a:pPr>
            <a:r>
              <a:rPr lang="en-US" dirty="0"/>
              <a:t>Thread support levels:</a:t>
            </a:r>
          </a:p>
          <a:p>
            <a:pPr lvl="1">
              <a:lnSpc>
                <a:spcPct val="110000"/>
              </a:lnSpc>
            </a:pPr>
            <a:r>
              <a:rPr lang="en-US" sz="2200" dirty="0"/>
              <a:t>MPI_THREAD_SINGLE: Only one thread will execute. </a:t>
            </a:r>
          </a:p>
          <a:p>
            <a:pPr lvl="1">
              <a:lnSpc>
                <a:spcPct val="110000"/>
              </a:lnSpc>
            </a:pPr>
            <a:r>
              <a:rPr lang="en-US" sz="2200" dirty="0"/>
              <a:t>MPI_THREAD_FUNNELED: Process may be multi-threaded, but only master thread will make MPI calls (all MPI calls are ’’funneled'' to master thread)</a:t>
            </a:r>
          </a:p>
          <a:p>
            <a:pPr lvl="1">
              <a:lnSpc>
                <a:spcPct val="110000"/>
              </a:lnSpc>
            </a:pPr>
            <a:r>
              <a:rPr lang="en-US" sz="2200" dirty="0"/>
              <a:t>MPI_THREAD_SERIALIZED: Process may be multi-threaded, multiple threads may make MPI calls, but only one at a time: MPI calls are not made concurrently from two distinct threads (all MPI calls are ’’serialized'').  </a:t>
            </a:r>
          </a:p>
          <a:p>
            <a:pPr lvl="1">
              <a:lnSpc>
                <a:spcPct val="110000"/>
              </a:lnSpc>
            </a:pPr>
            <a:r>
              <a:rPr lang="en-US" sz="2200" dirty="0"/>
              <a:t>MPI_THREAD_MULTIPLE: Multiple threads may call MPI, with no restrictions. </a:t>
            </a:r>
          </a:p>
          <a:p>
            <a:endParaRPr lang="en-US" dirty="0"/>
          </a:p>
        </p:txBody>
      </p:sp>
      <p:sp>
        <p:nvSpPr>
          <p:cNvPr id="3" name="Slide Number Placeholder 2"/>
          <p:cNvSpPr>
            <a:spLocks noGrp="1"/>
          </p:cNvSpPr>
          <p:nvPr>
            <p:ph type="sldNum" sz="quarter" idx="4"/>
          </p:nvPr>
        </p:nvSpPr>
        <p:spPr/>
        <p:txBody>
          <a:bodyPr/>
          <a:lstStyle/>
          <a:p>
            <a:endParaRPr lang="en-US" dirty="0"/>
          </a:p>
        </p:txBody>
      </p:sp>
      <p:sp>
        <p:nvSpPr>
          <p:cNvPr id="35845" name="Rectangle 4"/>
          <p:cNvSpPr>
            <a:spLocks noChangeArrowheads="1"/>
          </p:cNvSpPr>
          <p:nvPr/>
        </p:nvSpPr>
        <p:spPr bwMode="auto">
          <a:xfrm>
            <a:off x="3276600" y="4114801"/>
            <a:ext cx="4572000" cy="384175"/>
          </a:xfrm>
          <a:prstGeom prst="rect">
            <a:avLst/>
          </a:prstGeom>
          <a:noFill/>
          <a:ln w="28575">
            <a:noFill/>
            <a:miter lim="800000"/>
            <a:headEnd/>
            <a:tailEnd/>
          </a:ln>
        </p:spPr>
        <p:txBody>
          <a:bodyPr>
            <a:prstTxWarp prst="textNoShape">
              <a:avLst/>
            </a:prstTxWarp>
            <a:spAutoFit/>
          </a:bodyPr>
          <a:lstStyle/>
          <a:p>
            <a:pPr>
              <a:lnSpc>
                <a:spcPct val="80000"/>
              </a:lnSpc>
              <a:spcBef>
                <a:spcPct val="50000"/>
              </a:spcBef>
              <a:buClr>
                <a:srgbClr val="A50021"/>
              </a:buClr>
              <a:buSzPct val="75000"/>
              <a:buFont typeface="Wingdings" pitchFamily="1" charset="2"/>
              <a:buChar char="n"/>
            </a:pPr>
            <a:endParaRPr lang="en-US" sz="2400"/>
          </a:p>
        </p:txBody>
      </p:sp>
    </p:spTree>
    <p:extLst>
      <p:ext uri="{BB962C8B-B14F-4D97-AF65-F5344CB8AC3E}">
        <p14:creationId xmlns:p14="http://schemas.microsoft.com/office/powerpoint/2010/main" val="908058561"/>
      </p:ext>
    </p:extLst>
  </p:cSld>
  <p:clrMapOvr>
    <a:masterClrMapping/>
  </p:clrMapOvr>
  <p:transition advTm="77728"/>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2608" y="173736"/>
            <a:ext cx="11375136" cy="496290"/>
          </a:xfrm>
        </p:spPr>
        <p:txBody>
          <a:bodyPr/>
          <a:lstStyle/>
          <a:p>
            <a:r>
              <a:rPr lang="en-US" dirty="0"/>
              <a:t>Hybrid </a:t>
            </a:r>
            <a:r>
              <a:rPr lang="en-US" dirty="0" err="1"/>
              <a:t>MPI+OpenMP</a:t>
            </a:r>
            <a:r>
              <a:rPr lang="en-US" dirty="0"/>
              <a:t> Programming Styles</a:t>
            </a:r>
          </a:p>
        </p:txBody>
      </p:sp>
      <p:sp>
        <p:nvSpPr>
          <p:cNvPr id="7" name="Rectangle 6"/>
          <p:cNvSpPr/>
          <p:nvPr/>
        </p:nvSpPr>
        <p:spPr>
          <a:xfrm>
            <a:off x="1233073" y="875358"/>
            <a:ext cx="1972915" cy="1023306"/>
          </a:xfrm>
          <a:prstGeom prst="rect">
            <a:avLst/>
          </a:prstGeom>
          <a:solidFill>
            <a:schemeClr val="bg2"/>
          </a:solidFill>
          <a:ln>
            <a:solidFill>
              <a:schemeClr val="accent1"/>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r>
              <a:rPr lang="en-US" dirty="0">
                <a:solidFill>
                  <a:schemeClr val="tx1"/>
                </a:solidFill>
              </a:rPr>
              <a:t>MPI		</a:t>
            </a:r>
          </a:p>
        </p:txBody>
      </p:sp>
      <p:sp>
        <p:nvSpPr>
          <p:cNvPr id="8" name="Rectangle 7"/>
          <p:cNvSpPr/>
          <p:nvPr/>
        </p:nvSpPr>
        <p:spPr>
          <a:xfrm>
            <a:off x="3407711" y="879810"/>
            <a:ext cx="1972915" cy="1023306"/>
          </a:xfrm>
          <a:prstGeom prst="rect">
            <a:avLst/>
          </a:prstGeom>
          <a:solidFill>
            <a:schemeClr val="bg2"/>
          </a:solidFill>
          <a:ln>
            <a:solidFill>
              <a:schemeClr val="accent1"/>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r>
              <a:rPr lang="en-US" dirty="0">
                <a:solidFill>
                  <a:schemeClr val="tx1"/>
                </a:solidFill>
              </a:rPr>
              <a:t>MPI + </a:t>
            </a:r>
            <a:r>
              <a:rPr lang="en-US" dirty="0" err="1">
                <a:solidFill>
                  <a:schemeClr val="tx1"/>
                </a:solidFill>
              </a:rPr>
              <a:t>OpenMP</a:t>
            </a:r>
            <a:endParaRPr lang="en-US" dirty="0">
              <a:solidFill>
                <a:schemeClr val="tx1"/>
              </a:solidFill>
            </a:endParaRPr>
          </a:p>
        </p:txBody>
      </p:sp>
      <p:sp>
        <p:nvSpPr>
          <p:cNvPr id="9" name="Rectangle 8"/>
          <p:cNvSpPr/>
          <p:nvPr/>
        </p:nvSpPr>
        <p:spPr>
          <a:xfrm>
            <a:off x="7908422" y="892139"/>
            <a:ext cx="1972915" cy="969538"/>
          </a:xfrm>
          <a:prstGeom prst="rect">
            <a:avLst/>
          </a:prstGeom>
          <a:solidFill>
            <a:schemeClr val="bg1">
              <a:lumMod val="75000"/>
            </a:schemeClr>
          </a:solidFill>
          <a:ln>
            <a:solidFill>
              <a:schemeClr val="accent1"/>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r>
              <a:rPr lang="en-US" dirty="0">
                <a:solidFill>
                  <a:schemeClr val="tx1"/>
                </a:solidFill>
              </a:rPr>
              <a:t>Hybrid MPI + </a:t>
            </a:r>
          </a:p>
          <a:p>
            <a:pPr algn="ctr">
              <a:lnSpc>
                <a:spcPct val="90000"/>
              </a:lnSpc>
            </a:pPr>
            <a:r>
              <a:rPr lang="en-US" dirty="0">
                <a:solidFill>
                  <a:schemeClr val="tx1"/>
                </a:solidFill>
              </a:rPr>
              <a:t>MPI-3 (Shared Memory)</a:t>
            </a:r>
          </a:p>
        </p:txBody>
      </p:sp>
      <p:sp>
        <p:nvSpPr>
          <p:cNvPr id="10" name="Rectangle 9"/>
          <p:cNvSpPr/>
          <p:nvPr/>
        </p:nvSpPr>
        <p:spPr>
          <a:xfrm>
            <a:off x="5713557" y="904468"/>
            <a:ext cx="1972915" cy="969538"/>
          </a:xfrm>
          <a:prstGeom prst="rect">
            <a:avLst/>
          </a:prstGeom>
          <a:solidFill>
            <a:schemeClr val="bg2"/>
          </a:solidFill>
          <a:ln>
            <a:solidFill>
              <a:schemeClr val="accent1"/>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r>
              <a:rPr lang="en-US" dirty="0" err="1">
                <a:solidFill>
                  <a:schemeClr val="tx1"/>
                </a:solidFill>
              </a:rPr>
              <a:t>OpenMP</a:t>
            </a:r>
            <a:r>
              <a:rPr lang="en-US" dirty="0">
                <a:solidFill>
                  <a:schemeClr val="tx1"/>
                </a:solidFill>
              </a:rPr>
              <a:t> Only</a:t>
            </a:r>
          </a:p>
        </p:txBody>
      </p:sp>
      <p:sp>
        <p:nvSpPr>
          <p:cNvPr id="11" name="Rectangle 10"/>
          <p:cNvSpPr/>
          <p:nvPr/>
        </p:nvSpPr>
        <p:spPr>
          <a:xfrm>
            <a:off x="1861939" y="2379495"/>
            <a:ext cx="1911261" cy="1195912"/>
          </a:xfrm>
          <a:prstGeom prst="rect">
            <a:avLst/>
          </a:prstGeom>
          <a:solidFill>
            <a:schemeClr val="bg2"/>
          </a:solidFill>
          <a:ln>
            <a:solidFill>
              <a:schemeClr val="accent1"/>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r>
              <a:rPr lang="en-US" dirty="0">
                <a:solidFill>
                  <a:schemeClr val="tx1"/>
                </a:solidFill>
              </a:rPr>
              <a:t>No overlap of Communication and Computation</a:t>
            </a:r>
          </a:p>
        </p:txBody>
      </p:sp>
      <p:sp>
        <p:nvSpPr>
          <p:cNvPr id="12" name="Rectangle 11"/>
          <p:cNvSpPr/>
          <p:nvPr/>
        </p:nvSpPr>
        <p:spPr>
          <a:xfrm>
            <a:off x="4295523" y="2396276"/>
            <a:ext cx="1911261" cy="1195912"/>
          </a:xfrm>
          <a:prstGeom prst="rect">
            <a:avLst/>
          </a:prstGeom>
          <a:solidFill>
            <a:schemeClr val="bg2"/>
          </a:solidFill>
          <a:ln>
            <a:solidFill>
              <a:schemeClr val="accent1"/>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r>
              <a:rPr lang="en-US" dirty="0">
                <a:solidFill>
                  <a:schemeClr val="tx1"/>
                </a:solidFill>
              </a:rPr>
              <a:t>Overlapping Communication and Communication</a:t>
            </a:r>
          </a:p>
        </p:txBody>
      </p:sp>
      <p:sp>
        <p:nvSpPr>
          <p:cNvPr id="13" name="Rectangle 12"/>
          <p:cNvSpPr/>
          <p:nvPr/>
        </p:nvSpPr>
        <p:spPr>
          <a:xfrm>
            <a:off x="1861939" y="3797329"/>
            <a:ext cx="1886601" cy="986319"/>
          </a:xfrm>
          <a:prstGeom prst="rect">
            <a:avLst/>
          </a:prstGeom>
          <a:solidFill>
            <a:schemeClr val="bg2"/>
          </a:solidFill>
          <a:ln>
            <a:solidFill>
              <a:schemeClr val="accent1"/>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r>
              <a:rPr lang="en-US" dirty="0">
                <a:solidFill>
                  <a:schemeClr val="tx1"/>
                </a:solidFill>
              </a:rPr>
              <a:t>Master only</a:t>
            </a:r>
          </a:p>
          <a:p>
            <a:pPr algn="ctr">
              <a:lnSpc>
                <a:spcPct val="90000"/>
              </a:lnSpc>
            </a:pPr>
            <a:r>
              <a:rPr lang="en-US" dirty="0">
                <a:solidFill>
                  <a:schemeClr val="tx1"/>
                </a:solidFill>
              </a:rPr>
              <a:t>(outside </a:t>
            </a:r>
            <a:r>
              <a:rPr lang="en-US" dirty="0" err="1">
                <a:solidFill>
                  <a:schemeClr val="tx1"/>
                </a:solidFill>
              </a:rPr>
              <a:t>omp</a:t>
            </a:r>
            <a:r>
              <a:rPr lang="en-US" dirty="0">
                <a:solidFill>
                  <a:schemeClr val="tx1"/>
                </a:solidFill>
              </a:rPr>
              <a:t> parallel regions) </a:t>
            </a:r>
            <a:endParaRPr lang="en-US" b="1" dirty="0">
              <a:solidFill>
                <a:srgbClr val="FF0000"/>
              </a:solidFill>
            </a:endParaRPr>
          </a:p>
        </p:txBody>
      </p:sp>
      <p:sp>
        <p:nvSpPr>
          <p:cNvPr id="14" name="Rectangle 13"/>
          <p:cNvSpPr/>
          <p:nvPr/>
        </p:nvSpPr>
        <p:spPr>
          <a:xfrm>
            <a:off x="5775206" y="3863426"/>
            <a:ext cx="1787954" cy="986319"/>
          </a:xfrm>
          <a:prstGeom prst="rect">
            <a:avLst/>
          </a:prstGeom>
          <a:solidFill>
            <a:schemeClr val="bg2"/>
          </a:solidFill>
          <a:ln>
            <a:solidFill>
              <a:schemeClr val="accent1"/>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r>
              <a:rPr lang="en-US" dirty="0">
                <a:solidFill>
                  <a:schemeClr val="tx1"/>
                </a:solidFill>
              </a:rPr>
              <a:t>Single Thread call MPI</a:t>
            </a:r>
          </a:p>
          <a:p>
            <a:pPr algn="ctr">
              <a:lnSpc>
                <a:spcPct val="90000"/>
              </a:lnSpc>
            </a:pPr>
            <a:r>
              <a:rPr lang="en-US" dirty="0">
                <a:solidFill>
                  <a:schemeClr val="tx1"/>
                </a:solidFill>
              </a:rPr>
              <a:t>(inside </a:t>
            </a:r>
            <a:r>
              <a:rPr lang="en-US" dirty="0" err="1">
                <a:solidFill>
                  <a:schemeClr val="tx1"/>
                </a:solidFill>
              </a:rPr>
              <a:t>omp</a:t>
            </a:r>
            <a:r>
              <a:rPr lang="en-US" dirty="0">
                <a:solidFill>
                  <a:schemeClr val="tx1"/>
                </a:solidFill>
              </a:rPr>
              <a:t> parallel region)</a:t>
            </a:r>
          </a:p>
        </p:txBody>
      </p:sp>
      <p:sp>
        <p:nvSpPr>
          <p:cNvPr id="15" name="Rectangle 14"/>
          <p:cNvSpPr/>
          <p:nvPr/>
        </p:nvSpPr>
        <p:spPr>
          <a:xfrm>
            <a:off x="3868378" y="3867878"/>
            <a:ext cx="1787954" cy="986319"/>
          </a:xfrm>
          <a:prstGeom prst="rect">
            <a:avLst/>
          </a:prstGeom>
          <a:solidFill>
            <a:schemeClr val="bg2"/>
          </a:solidFill>
          <a:ln>
            <a:solidFill>
              <a:schemeClr val="accent1"/>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sz="1600" dirty="0">
              <a:solidFill>
                <a:schemeClr val="tx1"/>
              </a:solidFill>
            </a:endParaRPr>
          </a:p>
          <a:p>
            <a:pPr algn="ctr">
              <a:lnSpc>
                <a:spcPct val="90000"/>
              </a:lnSpc>
            </a:pPr>
            <a:r>
              <a:rPr lang="en-US" dirty="0">
                <a:solidFill>
                  <a:schemeClr val="tx1"/>
                </a:solidFill>
              </a:rPr>
              <a:t>All threads call MPI</a:t>
            </a:r>
          </a:p>
          <a:p>
            <a:pPr algn="ctr">
              <a:lnSpc>
                <a:spcPct val="90000"/>
              </a:lnSpc>
            </a:pPr>
            <a:r>
              <a:rPr lang="en-US" dirty="0">
                <a:solidFill>
                  <a:schemeClr val="tx1"/>
                </a:solidFill>
              </a:rPr>
              <a:t>(inside </a:t>
            </a:r>
            <a:r>
              <a:rPr lang="en-US" dirty="0" err="1">
                <a:solidFill>
                  <a:schemeClr val="tx1"/>
                </a:solidFill>
              </a:rPr>
              <a:t>omp</a:t>
            </a:r>
            <a:r>
              <a:rPr lang="en-US" dirty="0">
                <a:solidFill>
                  <a:schemeClr val="tx1"/>
                </a:solidFill>
              </a:rPr>
              <a:t> parallel region)</a:t>
            </a:r>
          </a:p>
          <a:p>
            <a:pPr algn="ctr">
              <a:lnSpc>
                <a:spcPct val="90000"/>
              </a:lnSpc>
            </a:pPr>
            <a:endParaRPr lang="en-US" dirty="0">
              <a:solidFill>
                <a:schemeClr val="tx1"/>
              </a:solidFill>
            </a:endParaRPr>
          </a:p>
        </p:txBody>
      </p:sp>
      <p:cxnSp>
        <p:nvCxnSpPr>
          <p:cNvPr id="17" name="Straight Arrow Connector 16"/>
          <p:cNvCxnSpPr>
            <a:endCxn id="11" idx="0"/>
          </p:cNvCxnSpPr>
          <p:nvPr/>
        </p:nvCxnSpPr>
        <p:spPr>
          <a:xfrm flipH="1">
            <a:off x="2817570" y="1923322"/>
            <a:ext cx="1313221" cy="45617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a:stCxn id="8" idx="2"/>
            <a:endCxn id="12" idx="0"/>
          </p:cNvCxnSpPr>
          <p:nvPr/>
        </p:nvCxnSpPr>
        <p:spPr>
          <a:xfrm>
            <a:off x="4394169" y="1903116"/>
            <a:ext cx="856985" cy="49316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flipH="1">
            <a:off x="4919955" y="3592188"/>
            <a:ext cx="207889" cy="24212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a:off x="5746116" y="3600064"/>
            <a:ext cx="209623" cy="22192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a:stCxn id="11" idx="2"/>
            <a:endCxn id="13" idx="0"/>
          </p:cNvCxnSpPr>
          <p:nvPr/>
        </p:nvCxnSpPr>
        <p:spPr>
          <a:xfrm flipH="1">
            <a:off x="2805240" y="3575407"/>
            <a:ext cx="12330" cy="22192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1" name="Rectangle 30"/>
          <p:cNvSpPr/>
          <p:nvPr/>
        </p:nvSpPr>
        <p:spPr>
          <a:xfrm>
            <a:off x="1253013" y="5583239"/>
            <a:ext cx="9186387" cy="813714"/>
          </a:xfrm>
          <a:prstGeom prst="rect">
            <a:avLst/>
          </a:prstGeom>
          <a:solidFill>
            <a:schemeClr val="bg2"/>
          </a:solidFill>
          <a:ln>
            <a:solidFill>
              <a:schemeClr val="accent1"/>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r>
              <a:rPr lang="en-US" dirty="0">
                <a:solidFill>
                  <a:schemeClr val="tx1"/>
                </a:solidFill>
              </a:rPr>
              <a:t>Offload to Accelerator(s) – (if available)</a:t>
            </a:r>
          </a:p>
          <a:p>
            <a:pPr algn="ctr">
              <a:lnSpc>
                <a:spcPct val="90000"/>
              </a:lnSpc>
            </a:pPr>
            <a:r>
              <a:rPr lang="en-US" dirty="0">
                <a:solidFill>
                  <a:schemeClr val="tx1"/>
                </a:solidFill>
              </a:rPr>
              <a:t>(e.g. </a:t>
            </a:r>
            <a:r>
              <a:rPr lang="en-US" dirty="0" err="1">
                <a:solidFill>
                  <a:schemeClr val="tx1"/>
                </a:solidFill>
              </a:rPr>
              <a:t>OpenMP</a:t>
            </a:r>
            <a:r>
              <a:rPr lang="en-US" dirty="0">
                <a:solidFill>
                  <a:schemeClr val="tx1"/>
                </a:solidFill>
              </a:rPr>
              <a:t> target regions, CUDA)</a:t>
            </a:r>
          </a:p>
        </p:txBody>
      </p:sp>
      <p:cxnSp>
        <p:nvCxnSpPr>
          <p:cNvPr id="40" name="Straight Arrow Connector 39"/>
          <p:cNvCxnSpPr>
            <a:cxnSpLocks/>
          </p:cNvCxnSpPr>
          <p:nvPr/>
        </p:nvCxnSpPr>
        <p:spPr>
          <a:xfrm flipH="1">
            <a:off x="1492981" y="1898664"/>
            <a:ext cx="11367" cy="368457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a:cxnSpLocks/>
            <a:stCxn id="13" idx="2"/>
          </p:cNvCxnSpPr>
          <p:nvPr/>
        </p:nvCxnSpPr>
        <p:spPr>
          <a:xfrm>
            <a:off x="2805240" y="4783648"/>
            <a:ext cx="0" cy="7995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p:nvPr/>
        </p:nvCxnSpPr>
        <p:spPr>
          <a:xfrm>
            <a:off x="4825798" y="4979119"/>
            <a:ext cx="1733" cy="58733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cxnSpLocks/>
          </p:cNvCxnSpPr>
          <p:nvPr/>
        </p:nvCxnSpPr>
        <p:spPr>
          <a:xfrm flipH="1">
            <a:off x="6615872" y="4854197"/>
            <a:ext cx="20755" cy="74137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7" name="Straight Arrow Connector 46"/>
          <p:cNvCxnSpPr>
            <a:cxnSpLocks/>
          </p:cNvCxnSpPr>
          <p:nvPr/>
        </p:nvCxnSpPr>
        <p:spPr>
          <a:xfrm>
            <a:off x="9605631" y="1910993"/>
            <a:ext cx="12811" cy="363525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0" name="Straight Arrow Connector 49"/>
          <p:cNvCxnSpPr>
            <a:cxnSpLocks/>
          </p:cNvCxnSpPr>
          <p:nvPr/>
        </p:nvCxnSpPr>
        <p:spPr>
          <a:xfrm>
            <a:off x="7661808" y="1940103"/>
            <a:ext cx="60691" cy="365546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51" name="Rectangle 50"/>
          <p:cNvSpPr/>
          <p:nvPr/>
        </p:nvSpPr>
        <p:spPr>
          <a:xfrm>
            <a:off x="10439400" y="2209800"/>
            <a:ext cx="635000" cy="317500"/>
          </a:xfrm>
          <a:prstGeom prst="rect">
            <a:avLst/>
          </a:prstGeom>
          <a:solidFill>
            <a:schemeClr val="bg1">
              <a:lumMod val="75000"/>
            </a:schemeClr>
          </a:solidFill>
          <a:ln>
            <a:solidFill>
              <a:schemeClr val="accent1"/>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52" name="TextBox 51"/>
          <p:cNvSpPr txBox="1"/>
          <p:nvPr/>
        </p:nvSpPr>
        <p:spPr>
          <a:xfrm>
            <a:off x="10045724" y="2540000"/>
            <a:ext cx="1429222" cy="595548"/>
          </a:xfrm>
          <a:prstGeom prst="rect">
            <a:avLst/>
          </a:prstGeom>
          <a:noFill/>
        </p:spPr>
        <p:txBody>
          <a:bodyPr wrap="none" rtlCol="0">
            <a:spAutoFit/>
          </a:bodyPr>
          <a:lstStyle/>
          <a:p>
            <a:pPr algn="ctr">
              <a:lnSpc>
                <a:spcPct val="90000"/>
              </a:lnSpc>
            </a:pPr>
            <a:r>
              <a:rPr lang="en-US" dirty="0"/>
              <a:t>Material </a:t>
            </a:r>
          </a:p>
          <a:p>
            <a:pPr algn="ctr">
              <a:lnSpc>
                <a:spcPct val="90000"/>
              </a:lnSpc>
            </a:pPr>
            <a:r>
              <a:rPr lang="en-US" dirty="0"/>
              <a:t>Not covered</a:t>
            </a:r>
          </a:p>
        </p:txBody>
      </p:sp>
      <p:sp>
        <p:nvSpPr>
          <p:cNvPr id="4" name="Rectangle 3">
            <a:extLst>
              <a:ext uri="{FF2B5EF4-FFF2-40B4-BE49-F238E27FC236}">
                <a16:creationId xmlns:a16="http://schemas.microsoft.com/office/drawing/2014/main" id="{60E4936E-0DBD-474C-BC88-C27F087C3B9D}"/>
              </a:ext>
            </a:extLst>
          </p:cNvPr>
          <p:cNvSpPr/>
          <p:nvPr/>
        </p:nvSpPr>
        <p:spPr>
          <a:xfrm>
            <a:off x="1880610" y="4755374"/>
            <a:ext cx="1842171" cy="258532"/>
          </a:xfrm>
          <a:prstGeom prst="rect">
            <a:avLst/>
          </a:prstGeom>
        </p:spPr>
        <p:txBody>
          <a:bodyPr wrap="none">
            <a:spAutoFit/>
          </a:bodyPr>
          <a:lstStyle/>
          <a:p>
            <a:pPr algn="ctr">
              <a:lnSpc>
                <a:spcPct val="90000"/>
              </a:lnSpc>
            </a:pPr>
            <a:r>
              <a:rPr lang="en-US" sz="1200" b="1" dirty="0">
                <a:solidFill>
                  <a:srgbClr val="FF0000"/>
                </a:solidFill>
              </a:rPr>
              <a:t>MPI_THREAD_SINGLE</a:t>
            </a:r>
          </a:p>
        </p:txBody>
      </p:sp>
      <p:sp>
        <p:nvSpPr>
          <p:cNvPr id="28" name="Rectangle 27">
            <a:extLst>
              <a:ext uri="{FF2B5EF4-FFF2-40B4-BE49-F238E27FC236}">
                <a16:creationId xmlns:a16="http://schemas.microsoft.com/office/drawing/2014/main" id="{D02A168F-35DE-BE43-9C5A-BEFD8C81B36A}"/>
              </a:ext>
            </a:extLst>
          </p:cNvPr>
          <p:cNvSpPr/>
          <p:nvPr/>
        </p:nvSpPr>
        <p:spPr>
          <a:xfrm>
            <a:off x="3677247" y="4909540"/>
            <a:ext cx="2027927" cy="258532"/>
          </a:xfrm>
          <a:prstGeom prst="rect">
            <a:avLst/>
          </a:prstGeom>
        </p:spPr>
        <p:txBody>
          <a:bodyPr wrap="none">
            <a:spAutoFit/>
          </a:bodyPr>
          <a:lstStyle/>
          <a:p>
            <a:pPr algn="ctr">
              <a:lnSpc>
                <a:spcPct val="90000"/>
              </a:lnSpc>
            </a:pPr>
            <a:r>
              <a:rPr lang="en-US" sz="1200" b="1" dirty="0">
                <a:solidFill>
                  <a:srgbClr val="260FFF"/>
                </a:solidFill>
              </a:rPr>
              <a:t>MPI_THREAD_MULTIPLE</a:t>
            </a:r>
          </a:p>
        </p:txBody>
      </p:sp>
      <p:sp>
        <p:nvSpPr>
          <p:cNvPr id="29" name="Rectangle 28">
            <a:extLst>
              <a:ext uri="{FF2B5EF4-FFF2-40B4-BE49-F238E27FC236}">
                <a16:creationId xmlns:a16="http://schemas.microsoft.com/office/drawing/2014/main" id="{E9DBBE23-97D7-F644-BE81-0A84FFCCBFD9}"/>
              </a:ext>
            </a:extLst>
          </p:cNvPr>
          <p:cNvSpPr/>
          <p:nvPr/>
        </p:nvSpPr>
        <p:spPr>
          <a:xfrm>
            <a:off x="5589544" y="4909540"/>
            <a:ext cx="2105063" cy="258532"/>
          </a:xfrm>
          <a:prstGeom prst="rect">
            <a:avLst/>
          </a:prstGeom>
        </p:spPr>
        <p:txBody>
          <a:bodyPr wrap="none">
            <a:spAutoFit/>
          </a:bodyPr>
          <a:lstStyle/>
          <a:p>
            <a:pPr algn="ctr">
              <a:lnSpc>
                <a:spcPct val="90000"/>
              </a:lnSpc>
            </a:pPr>
            <a:r>
              <a:rPr lang="en-US" sz="1200" b="1" dirty="0">
                <a:solidFill>
                  <a:srgbClr val="FF0000"/>
                </a:solidFill>
              </a:rPr>
              <a:t>MPI_THREAD_FUNNELED</a:t>
            </a:r>
          </a:p>
        </p:txBody>
      </p:sp>
      <p:sp>
        <p:nvSpPr>
          <p:cNvPr id="32" name="Rectangle 31">
            <a:extLst>
              <a:ext uri="{FF2B5EF4-FFF2-40B4-BE49-F238E27FC236}">
                <a16:creationId xmlns:a16="http://schemas.microsoft.com/office/drawing/2014/main" id="{16D63CFF-2B2A-6B4D-8638-51360BD6716A}"/>
              </a:ext>
            </a:extLst>
          </p:cNvPr>
          <p:cNvSpPr/>
          <p:nvPr/>
        </p:nvSpPr>
        <p:spPr>
          <a:xfrm>
            <a:off x="5497532" y="5126001"/>
            <a:ext cx="2278189" cy="258532"/>
          </a:xfrm>
          <a:prstGeom prst="rect">
            <a:avLst/>
          </a:prstGeom>
        </p:spPr>
        <p:txBody>
          <a:bodyPr wrap="none">
            <a:spAutoFit/>
          </a:bodyPr>
          <a:lstStyle/>
          <a:p>
            <a:pPr algn="ctr">
              <a:lnSpc>
                <a:spcPct val="90000"/>
              </a:lnSpc>
            </a:pPr>
            <a:r>
              <a:rPr lang="en-US" sz="1200" b="1" dirty="0">
                <a:solidFill>
                  <a:srgbClr val="FF0000"/>
                </a:solidFill>
              </a:rPr>
              <a:t>MPI_THREAD_SERIALIZLED</a:t>
            </a:r>
          </a:p>
        </p:txBody>
      </p:sp>
    </p:spTree>
    <p:extLst>
      <p:ext uri="{BB962C8B-B14F-4D97-AF65-F5344CB8AC3E}">
        <p14:creationId xmlns:p14="http://schemas.microsoft.com/office/powerpoint/2010/main" val="22836068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p:txBody>
          <a:bodyPr>
            <a:normAutofit fontScale="90000"/>
          </a:bodyPr>
          <a:lstStyle/>
          <a:p>
            <a:r>
              <a:rPr lang="en-US" sz="3200" dirty="0">
                <a:ea typeface="ＭＳ Ｐゴシック" charset="-128"/>
                <a:cs typeface="ＭＳ Ｐゴシック" charset="-128"/>
              </a:rPr>
              <a:t>What This Means in the </a:t>
            </a:r>
            <a:r>
              <a:rPr lang="en-US" sz="3200" dirty="0" err="1">
                <a:ea typeface="ＭＳ Ｐゴシック" charset="-128"/>
                <a:cs typeface="ＭＳ Ｐゴシック" charset="-128"/>
              </a:rPr>
              <a:t>OpenMP</a:t>
            </a:r>
            <a:r>
              <a:rPr lang="en-US" sz="3200" dirty="0">
                <a:ea typeface="ＭＳ Ｐゴシック" charset="-128"/>
                <a:cs typeface="ＭＳ Ｐゴシック" charset="-128"/>
              </a:rPr>
              <a:t> Context</a:t>
            </a:r>
          </a:p>
        </p:txBody>
      </p:sp>
      <p:sp>
        <p:nvSpPr>
          <p:cNvPr id="63491" name="Rectangle 3"/>
          <p:cNvSpPr>
            <a:spLocks noGrp="1" noChangeArrowheads="1"/>
          </p:cNvSpPr>
          <p:nvPr>
            <p:ph idx="1"/>
          </p:nvPr>
        </p:nvSpPr>
        <p:spPr>
          <a:xfrm>
            <a:off x="292608" y="814391"/>
            <a:ext cx="11391392" cy="4195415"/>
          </a:xfrm>
        </p:spPr>
        <p:txBody>
          <a:bodyPr/>
          <a:lstStyle/>
          <a:p>
            <a:r>
              <a:rPr lang="en-US" sz="1800" dirty="0">
                <a:ea typeface="ＭＳ Ｐゴシック" charset="-128"/>
                <a:cs typeface="ＭＳ Ｐゴシック" charset="-128"/>
              </a:rPr>
              <a:t>MPI_THREAD_SINGLE</a:t>
            </a:r>
          </a:p>
          <a:p>
            <a:pPr lvl="1"/>
            <a:r>
              <a:rPr lang="en-US" sz="1800" dirty="0"/>
              <a:t>No </a:t>
            </a:r>
            <a:r>
              <a:rPr lang="en-US" sz="1800" dirty="0" err="1"/>
              <a:t>OpenMP</a:t>
            </a:r>
            <a:r>
              <a:rPr lang="en-US" sz="1800" dirty="0"/>
              <a:t> multithreading in the program.</a:t>
            </a:r>
          </a:p>
          <a:p>
            <a:r>
              <a:rPr lang="en-US" sz="1800" dirty="0">
                <a:ea typeface="ＭＳ Ｐゴシック" charset="-128"/>
                <a:cs typeface="ＭＳ Ｐゴシック" charset="-128"/>
              </a:rPr>
              <a:t>MPI_THREAD_FUNNELED</a:t>
            </a:r>
          </a:p>
          <a:p>
            <a:pPr lvl="1"/>
            <a:r>
              <a:rPr lang="en-US" sz="1800" dirty="0"/>
              <a:t>All of the MPI calls are made by the master thread i.e., all MPI calls are</a:t>
            </a:r>
          </a:p>
          <a:p>
            <a:pPr lvl="2"/>
            <a:r>
              <a:rPr lang="en-US" dirty="0">
                <a:ea typeface="ＭＳ Ｐゴシック" charset="-128"/>
              </a:rPr>
              <a:t>Outside </a:t>
            </a:r>
            <a:r>
              <a:rPr lang="en-US" dirty="0" err="1">
                <a:ea typeface="ＭＳ Ｐゴシック" charset="-128"/>
              </a:rPr>
              <a:t>OpenMP</a:t>
            </a:r>
            <a:r>
              <a:rPr lang="en-US" dirty="0">
                <a:ea typeface="ＭＳ Ｐゴシック" charset="-128"/>
              </a:rPr>
              <a:t> parallel regions, or</a:t>
            </a:r>
          </a:p>
          <a:p>
            <a:pPr lvl="2"/>
            <a:r>
              <a:rPr lang="en-US" dirty="0">
                <a:ea typeface="ＭＳ Ｐゴシック" charset="-128"/>
              </a:rPr>
              <a:t>Inside </a:t>
            </a:r>
            <a:r>
              <a:rPr lang="en-US" dirty="0" err="1">
                <a:ea typeface="ＭＳ Ｐゴシック" charset="-128"/>
              </a:rPr>
              <a:t>OpenMP</a:t>
            </a:r>
            <a:r>
              <a:rPr lang="en-US" dirty="0">
                <a:ea typeface="ＭＳ Ｐゴシック" charset="-128"/>
              </a:rPr>
              <a:t> master regions, or</a:t>
            </a:r>
          </a:p>
          <a:p>
            <a:pPr lvl="2"/>
            <a:r>
              <a:rPr lang="en-US" dirty="0">
                <a:ea typeface="ＭＳ Ｐゴシック" charset="-128"/>
              </a:rPr>
              <a:t>Guarded by call to </a:t>
            </a:r>
            <a:r>
              <a:rPr lang="en-US" dirty="0" err="1">
                <a:ea typeface="ＭＳ Ｐゴシック" charset="-128"/>
              </a:rPr>
              <a:t>MPI_Is_thread_main</a:t>
            </a:r>
            <a:r>
              <a:rPr lang="en-US" dirty="0">
                <a:ea typeface="ＭＳ Ｐゴシック" charset="-128"/>
              </a:rPr>
              <a:t> MPI call.</a:t>
            </a:r>
          </a:p>
          <a:p>
            <a:pPr lvl="3"/>
            <a:r>
              <a:rPr lang="en-US" sz="1800" dirty="0">
                <a:ea typeface="ＭＳ Ｐゴシック" charset="-128"/>
              </a:rPr>
              <a:t>(same thread that called </a:t>
            </a:r>
            <a:r>
              <a:rPr lang="en-US" sz="1800" dirty="0" err="1">
                <a:ea typeface="ＭＳ Ｐゴシック" charset="-128"/>
              </a:rPr>
              <a:t>MPI_Init_thread</a:t>
            </a:r>
            <a:r>
              <a:rPr lang="en-US" sz="1800" dirty="0">
                <a:ea typeface="ＭＳ Ｐゴシック" charset="-128"/>
              </a:rPr>
              <a:t>)</a:t>
            </a:r>
          </a:p>
          <a:p>
            <a:r>
              <a:rPr lang="en-US" sz="1800" dirty="0">
                <a:ea typeface="ＭＳ Ｐゴシック" charset="-128"/>
                <a:cs typeface="ＭＳ Ｐゴシック" charset="-128"/>
              </a:rPr>
              <a:t>MPI_THREAD_SERIALIZED</a:t>
            </a:r>
          </a:p>
          <a:p>
            <a:pPr lvl="1">
              <a:lnSpc>
                <a:spcPct val="70000"/>
              </a:lnSpc>
              <a:buFontTx/>
              <a:buNone/>
            </a:pPr>
            <a:r>
              <a:rPr lang="en-US" sz="1800" dirty="0"/>
              <a:t>#</a:t>
            </a:r>
            <a:r>
              <a:rPr lang="en-US" sz="1800" dirty="0" err="1"/>
              <a:t>pragma</a:t>
            </a:r>
            <a:r>
              <a:rPr lang="en-US" sz="1800" dirty="0"/>
              <a:t> </a:t>
            </a:r>
            <a:r>
              <a:rPr lang="en-US" sz="1800" dirty="0" err="1"/>
              <a:t>omp</a:t>
            </a:r>
            <a:r>
              <a:rPr lang="en-US" sz="1800" dirty="0"/>
              <a:t> parallel</a:t>
            </a:r>
          </a:p>
          <a:p>
            <a:pPr lvl="1">
              <a:lnSpc>
                <a:spcPct val="70000"/>
              </a:lnSpc>
              <a:buFontTx/>
              <a:buNone/>
            </a:pPr>
            <a:r>
              <a:rPr lang="en-US" sz="1800" dirty="0"/>
              <a:t>…</a:t>
            </a:r>
          </a:p>
          <a:p>
            <a:pPr lvl="1">
              <a:lnSpc>
                <a:spcPct val="70000"/>
              </a:lnSpc>
              <a:buFontTx/>
              <a:buNone/>
            </a:pPr>
            <a:r>
              <a:rPr lang="en-US" sz="1800" dirty="0"/>
              <a:t>#pragma </a:t>
            </a:r>
            <a:r>
              <a:rPr lang="en-US" sz="1800" dirty="0" err="1"/>
              <a:t>omp</a:t>
            </a:r>
            <a:r>
              <a:rPr lang="en-US" sz="1800" dirty="0"/>
              <a:t> critical{</a:t>
            </a:r>
          </a:p>
          <a:p>
            <a:pPr lvl="1">
              <a:lnSpc>
                <a:spcPct val="70000"/>
              </a:lnSpc>
              <a:buFontTx/>
              <a:buNone/>
            </a:pPr>
            <a:r>
              <a:rPr lang="en-US" sz="1800" dirty="0"/>
              <a:t>   …MPI calls allowed here…}</a:t>
            </a:r>
          </a:p>
          <a:p>
            <a:r>
              <a:rPr lang="en-US" sz="1800" dirty="0">
                <a:ea typeface="ＭＳ Ｐゴシック" charset="-128"/>
                <a:cs typeface="ＭＳ Ｐゴシック" charset="-128"/>
              </a:rPr>
              <a:t>MPI_THREAD_MULTIPLE</a:t>
            </a:r>
          </a:p>
          <a:p>
            <a:pPr lvl="1"/>
            <a:r>
              <a:rPr lang="en-US" sz="1800" dirty="0"/>
              <a:t>Anything goes; any thread may make an MPI call at any time</a:t>
            </a:r>
          </a:p>
        </p:txBody>
      </p:sp>
      <p:sp>
        <p:nvSpPr>
          <p:cNvPr id="4" name="TextBox 3">
            <a:extLst>
              <a:ext uri="{FF2B5EF4-FFF2-40B4-BE49-F238E27FC236}">
                <a16:creationId xmlns:a16="http://schemas.microsoft.com/office/drawing/2014/main" id="{FAC758FC-2F9D-2245-AF24-14FD9B13D41E}"/>
              </a:ext>
            </a:extLst>
          </p:cNvPr>
          <p:cNvSpPr txBox="1"/>
          <p:nvPr/>
        </p:nvSpPr>
        <p:spPr>
          <a:xfrm>
            <a:off x="5988304" y="814391"/>
            <a:ext cx="5070619" cy="341632"/>
          </a:xfrm>
          <a:prstGeom prst="rect">
            <a:avLst/>
          </a:prstGeom>
          <a:noFill/>
        </p:spPr>
        <p:txBody>
          <a:bodyPr wrap="none" rtlCol="0">
            <a:spAutoFit/>
          </a:bodyPr>
          <a:lstStyle/>
          <a:p>
            <a:pPr algn="ctr">
              <a:lnSpc>
                <a:spcPct val="90000"/>
              </a:lnSpc>
            </a:pPr>
            <a:r>
              <a:rPr lang="en-US" b="1" dirty="0">
                <a:solidFill>
                  <a:srgbClr val="FF0000"/>
                </a:solidFill>
              </a:rPr>
              <a:t>Helen note: I think this slide can be removed</a:t>
            </a:r>
          </a:p>
        </p:txBody>
      </p:sp>
    </p:spTree>
    <p:extLst>
      <p:ext uri="{BB962C8B-B14F-4D97-AF65-F5344CB8AC3E}">
        <p14:creationId xmlns:p14="http://schemas.microsoft.com/office/powerpoint/2010/main" val="4633805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p:cNvSpPr>
          <p:nvPr>
            <p:ph type="title"/>
          </p:nvPr>
        </p:nvSpPr>
        <p:spPr/>
        <p:txBody>
          <a:bodyPr/>
          <a:lstStyle/>
          <a:p>
            <a:r>
              <a:rPr lang="en-US" dirty="0"/>
              <a:t>Thread Support Levels</a:t>
            </a:r>
          </a:p>
        </p:txBody>
      </p:sp>
      <p:sp>
        <p:nvSpPr>
          <p:cNvPr id="3" name="Slide Number Placeholder 2"/>
          <p:cNvSpPr>
            <a:spLocks noGrp="1"/>
          </p:cNvSpPr>
          <p:nvPr>
            <p:ph type="sldNum" sz="quarter" idx="4"/>
          </p:nvPr>
        </p:nvSpPr>
        <p:spPr/>
        <p:txBody>
          <a:bodyPr/>
          <a:lstStyle/>
          <a:p>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1632624411"/>
              </p:ext>
            </p:extLst>
          </p:nvPr>
        </p:nvGraphicFramePr>
        <p:xfrm>
          <a:off x="1947863" y="844867"/>
          <a:ext cx="6724650" cy="3693500"/>
        </p:xfrm>
        <a:graphic>
          <a:graphicData uri="http://schemas.openxmlformats.org/drawingml/2006/table">
            <a:tbl>
              <a:tblPr firstRow="1" bandRow="1">
                <a:tableStyleId>{5C22544A-7EE6-4342-B048-85BDC9FD1C3A}</a:tableStyleId>
              </a:tblPr>
              <a:tblGrid>
                <a:gridCol w="2605492">
                  <a:extLst>
                    <a:ext uri="{9D8B030D-6E8A-4147-A177-3AD203B41FA5}">
                      <a16:colId xmlns:a16="http://schemas.microsoft.com/office/drawing/2014/main" val="20000"/>
                    </a:ext>
                  </a:extLst>
                </a:gridCol>
                <a:gridCol w="4119158">
                  <a:extLst>
                    <a:ext uri="{9D8B030D-6E8A-4147-A177-3AD203B41FA5}">
                      <a16:colId xmlns:a16="http://schemas.microsoft.com/office/drawing/2014/main" val="20001"/>
                    </a:ext>
                  </a:extLst>
                </a:gridCol>
              </a:tblGrid>
              <a:tr h="83373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1" kern="1200" dirty="0">
                          <a:solidFill>
                            <a:schemeClr val="lt1"/>
                          </a:solidFill>
                          <a:latin typeface="+mn-lt"/>
                          <a:ea typeface="+mn-ea"/>
                          <a:cs typeface="+mn-cs"/>
                        </a:rPr>
                        <a:t>environment variable MPICH_MAX_THREAD_SAFETY </a:t>
                      </a:r>
                    </a:p>
                  </a:txBody>
                  <a:tcPr/>
                </a:tc>
                <a:tc>
                  <a:txBody>
                    <a:bodyPr/>
                    <a:lstStyle/>
                    <a:p>
                      <a:pPr algn="ctr"/>
                      <a:r>
                        <a:rPr lang="en-US" sz="2400" dirty="0"/>
                        <a:t>thread support level</a:t>
                      </a:r>
                    </a:p>
                  </a:txBody>
                  <a:tcPr/>
                </a:tc>
                <a:extLst>
                  <a:ext uri="{0D108BD9-81ED-4DB2-BD59-A6C34878D82A}">
                    <a16:rowId xmlns:a16="http://schemas.microsoft.com/office/drawing/2014/main" val="10000"/>
                  </a:ext>
                </a:extLst>
              </a:tr>
              <a:tr h="555820">
                <a:tc>
                  <a:txBody>
                    <a:bodyPr/>
                    <a:lstStyle/>
                    <a:p>
                      <a:pPr algn="ctr"/>
                      <a:r>
                        <a:rPr lang="en-US" b="1" i="0" dirty="0"/>
                        <a:t>not set</a:t>
                      </a:r>
                    </a:p>
                  </a:txBody>
                  <a:tcPr/>
                </a:tc>
                <a:tc>
                  <a:txBody>
                    <a:bodyPr/>
                    <a:lstStyle/>
                    <a:p>
                      <a:pPr algn="ctr"/>
                      <a:r>
                        <a:rPr lang="en-US" dirty="0"/>
                        <a:t>MPI_THREAD_SINGLE</a:t>
                      </a:r>
                    </a:p>
                  </a:txBody>
                  <a:tcPr/>
                </a:tc>
                <a:extLst>
                  <a:ext uri="{0D108BD9-81ED-4DB2-BD59-A6C34878D82A}">
                    <a16:rowId xmlns:a16="http://schemas.microsoft.com/office/drawing/2014/main" val="10001"/>
                  </a:ext>
                </a:extLst>
              </a:tr>
              <a:tr h="555820">
                <a:tc>
                  <a:txBody>
                    <a:bodyPr/>
                    <a:lstStyle/>
                    <a:p>
                      <a:pPr algn="ctr"/>
                      <a:r>
                        <a:rPr lang="en-US" b="1" i="0" dirty="0"/>
                        <a:t>single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a:t>MPI_THREAD_SINGLE</a:t>
                      </a:r>
                    </a:p>
                  </a:txBody>
                  <a:tcPr/>
                </a:tc>
                <a:extLst>
                  <a:ext uri="{0D108BD9-81ED-4DB2-BD59-A6C34878D82A}">
                    <a16:rowId xmlns:a16="http://schemas.microsoft.com/office/drawing/2014/main" val="10002"/>
                  </a:ext>
                </a:extLst>
              </a:tr>
              <a:tr h="555820">
                <a:tc>
                  <a:txBody>
                    <a:bodyPr/>
                    <a:lstStyle/>
                    <a:p>
                      <a:pPr algn="ctr"/>
                      <a:r>
                        <a:rPr lang="en-US" b="1" i="0" dirty="0"/>
                        <a:t>funneled</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a:t>MPI_THREAD_FUNNELED</a:t>
                      </a:r>
                    </a:p>
                  </a:txBody>
                  <a:tcPr/>
                </a:tc>
                <a:extLst>
                  <a:ext uri="{0D108BD9-81ED-4DB2-BD59-A6C34878D82A}">
                    <a16:rowId xmlns:a16="http://schemas.microsoft.com/office/drawing/2014/main" val="10003"/>
                  </a:ext>
                </a:extLst>
              </a:tr>
              <a:tr h="555820">
                <a:tc>
                  <a:txBody>
                    <a:bodyPr/>
                    <a:lstStyle/>
                    <a:p>
                      <a:pPr algn="ctr"/>
                      <a:r>
                        <a:rPr lang="en-US" b="1" i="0" dirty="0"/>
                        <a:t>serialized</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a:t>MPI_THREAD_SERIALIZED</a:t>
                      </a:r>
                    </a:p>
                  </a:txBody>
                  <a:tcPr/>
                </a:tc>
                <a:extLst>
                  <a:ext uri="{0D108BD9-81ED-4DB2-BD59-A6C34878D82A}">
                    <a16:rowId xmlns:a16="http://schemas.microsoft.com/office/drawing/2014/main" val="10004"/>
                  </a:ext>
                </a:extLst>
              </a:tr>
              <a:tr h="555820">
                <a:tc>
                  <a:txBody>
                    <a:bodyPr/>
                    <a:lstStyle/>
                    <a:p>
                      <a:pPr algn="ctr"/>
                      <a:r>
                        <a:rPr lang="en-US" b="1" i="0" dirty="0"/>
                        <a:t>multiple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a:t>MPI_THREAD_MULTIPLE</a:t>
                      </a:r>
                    </a:p>
                  </a:txBody>
                  <a:tcPr/>
                </a:tc>
                <a:extLst>
                  <a:ext uri="{0D108BD9-81ED-4DB2-BD59-A6C34878D82A}">
                    <a16:rowId xmlns:a16="http://schemas.microsoft.com/office/drawing/2014/main" val="10005"/>
                  </a:ext>
                </a:extLst>
              </a:tr>
            </a:tbl>
          </a:graphicData>
        </a:graphic>
      </p:graphicFrame>
      <p:sp>
        <p:nvSpPr>
          <p:cNvPr id="8" name="Rectangle 3">
            <a:extLst>
              <a:ext uri="{FF2B5EF4-FFF2-40B4-BE49-F238E27FC236}">
                <a16:creationId xmlns:a16="http://schemas.microsoft.com/office/drawing/2014/main" id="{0929BFC6-6091-6D4F-90F1-BB48504218A7}"/>
              </a:ext>
            </a:extLst>
          </p:cNvPr>
          <p:cNvSpPr txBox="1">
            <a:spLocks noChangeArrowheads="1"/>
          </p:cNvSpPr>
          <p:nvPr/>
        </p:nvSpPr>
        <p:spPr bwMode="auto">
          <a:xfrm>
            <a:off x="506921" y="4724750"/>
            <a:ext cx="10565892" cy="1576038"/>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fontScale="92500"/>
          </a:bodyPr>
          <a:lstStyle>
            <a:lvl1pPr marL="230182" indent="-230182"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Arial" panose="020B0604020202020204" pitchFamily="34" charset="0"/>
                <a:ea typeface="+mn-ea"/>
                <a:cs typeface="Arial" panose="020B0604020202020204" pitchFamily="34" charset="0"/>
              </a:defRPr>
            </a:lvl1pPr>
            <a:lvl2pPr marL="625459" indent="-279393"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Arial" panose="020B0604020202020204" pitchFamily="34" charset="0"/>
                <a:ea typeface="+mn-ea"/>
                <a:cs typeface="Arial" panose="020B0604020202020204" pitchFamily="34" charset="0"/>
              </a:defRPr>
            </a:lvl2pPr>
            <a:lvl3pPr marL="914377" indent="-230182"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Arial" panose="020B0604020202020204" pitchFamily="34" charset="0"/>
                <a:ea typeface="+mn-ea"/>
                <a:cs typeface="Arial" panose="020B0604020202020204" pitchFamily="34" charset="0"/>
              </a:defRPr>
            </a:lvl3pPr>
            <a:lvl4pPr marL="1144559" indent="-173034"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Arial" panose="020B0604020202020204" pitchFamily="34" charset="0"/>
                <a:ea typeface="+mn-ea"/>
                <a:cs typeface="Arial" panose="020B0604020202020204" pitchFamily="34" charset="0"/>
              </a:defRPr>
            </a:lvl4pPr>
            <a:lvl5pPr marL="1482688" indent="-222245" algn="l" rtl="0" eaLnBrk="1" fontAlgn="base" hangingPunct="1">
              <a:lnSpc>
                <a:spcPct val="90000"/>
              </a:lnSpc>
              <a:spcBef>
                <a:spcPts val="600"/>
              </a:spcBef>
              <a:spcAft>
                <a:spcPct val="0"/>
              </a:spcAft>
              <a:buClr>
                <a:schemeClr val="tx1"/>
              </a:buClr>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5pPr>
            <a:lvl6pPr marL="2514537"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14"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0000"/>
              </a:lnSpc>
            </a:pPr>
            <a:r>
              <a:rPr lang="en-US" dirty="0"/>
              <a:t>Different compilers may have different max level of thread support.</a:t>
            </a:r>
          </a:p>
          <a:p>
            <a:pPr>
              <a:lnSpc>
                <a:spcPct val="100000"/>
              </a:lnSpc>
            </a:pPr>
            <a:r>
              <a:rPr lang="en-US" dirty="0"/>
              <a:t>Make sure to set the environment variable in order to get the desired thread level. Otherwise, you may get a lower level than desired even if the compiler supports it.</a:t>
            </a:r>
          </a:p>
          <a:p>
            <a:pPr marL="0" indent="0">
              <a:lnSpc>
                <a:spcPct val="100000"/>
              </a:lnSpc>
              <a:buNone/>
            </a:pPr>
            <a:endParaRPr lang="en-US" dirty="0"/>
          </a:p>
          <a:p>
            <a:pPr marL="0" indent="0">
              <a:buNone/>
            </a:pPr>
            <a:endParaRPr lang="en-US" dirty="0"/>
          </a:p>
        </p:txBody>
      </p:sp>
    </p:spTree>
    <p:extLst>
      <p:ext uri="{BB962C8B-B14F-4D97-AF65-F5344CB8AC3E}">
        <p14:creationId xmlns:p14="http://schemas.microsoft.com/office/powerpoint/2010/main" val="30579777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1" name="Rectangle 2"/>
          <p:cNvSpPr>
            <a:spLocks noGrp="1" noChangeArrowheads="1"/>
          </p:cNvSpPr>
          <p:nvPr>
            <p:ph type="title"/>
          </p:nvPr>
        </p:nvSpPr>
        <p:spPr/>
        <p:txBody>
          <a:bodyPr/>
          <a:lstStyle/>
          <a:p>
            <a:r>
              <a:rPr lang="en-US"/>
              <a:t>MPI Calls Inside OMP MASTER</a:t>
            </a:r>
            <a:endParaRPr lang="en-US" dirty="0"/>
          </a:p>
        </p:txBody>
      </p:sp>
      <p:sp>
        <p:nvSpPr>
          <p:cNvPr id="37892" name="Rectangle 3"/>
          <p:cNvSpPr>
            <a:spLocks noGrp="1" noChangeArrowheads="1"/>
          </p:cNvSpPr>
          <p:nvPr>
            <p:ph idx="1"/>
          </p:nvPr>
        </p:nvSpPr>
        <p:spPr>
          <a:xfrm>
            <a:off x="292608" y="1042990"/>
            <a:ext cx="11391392" cy="4195415"/>
          </a:xfrm>
        </p:spPr>
        <p:txBody>
          <a:bodyPr/>
          <a:lstStyle/>
          <a:p>
            <a:r>
              <a:rPr lang="en-US" dirty="0"/>
              <a:t>MPI_THREAD_FUNNELED is required.</a:t>
            </a:r>
          </a:p>
          <a:p>
            <a:r>
              <a:rPr lang="en-US" dirty="0"/>
              <a:t>OMP MASTER does not include any barrier. If the application needs a barrier (e.g., to prevent race conditions between the buffer usage in the MPI call and some numerical buffer read or write in other threads) then explicit OMP BARRIERs may be needed.</a:t>
            </a:r>
          </a:p>
          <a:p>
            <a:r>
              <a:rPr lang="en-US" dirty="0"/>
              <a:t>Such barriers would imply that all other threads are sleeping while the master thread does MPI communication!  (may not be able to saturate the inter-node bandwidth).</a:t>
            </a:r>
          </a:p>
          <a:p>
            <a:endParaRPr lang="en-US" dirty="0"/>
          </a:p>
        </p:txBody>
      </p:sp>
      <p:sp>
        <p:nvSpPr>
          <p:cNvPr id="37893" name="Rectangle 5"/>
          <p:cNvSpPr>
            <a:spLocks noChangeArrowheads="1"/>
          </p:cNvSpPr>
          <p:nvPr/>
        </p:nvSpPr>
        <p:spPr bwMode="auto">
          <a:xfrm>
            <a:off x="4189476" y="3884599"/>
            <a:ext cx="3581400" cy="1981200"/>
          </a:xfrm>
          <a:prstGeom prst="rect">
            <a:avLst/>
          </a:prstGeom>
          <a:solidFill>
            <a:schemeClr val="bg1">
              <a:lumMod val="85000"/>
            </a:schemeClr>
          </a:solidFill>
          <a:ln w="9525">
            <a:noFill/>
            <a:miter lim="800000"/>
            <a:headEnd/>
            <a:tailEnd/>
          </a:ln>
        </p:spPr>
        <p:txBody>
          <a:bodyPr>
            <a:prstTxWarp prst="textNoShape">
              <a:avLst/>
            </a:prstTxWarp>
            <a:spAutoFit/>
          </a:bodyPr>
          <a:lstStyle/>
          <a:p>
            <a:r>
              <a:rPr lang="en-US" sz="2000" dirty="0">
                <a:solidFill>
                  <a:srgbClr val="2709DB"/>
                </a:solidFill>
                <a:latin typeface="Tahoma" pitchFamily="1" charset="0"/>
              </a:rPr>
              <a:t>!$OMP BARRIER</a:t>
            </a:r>
          </a:p>
          <a:p>
            <a:r>
              <a:rPr lang="en-US" sz="2000" dirty="0">
                <a:solidFill>
                  <a:srgbClr val="CA0202"/>
                </a:solidFill>
                <a:latin typeface="Tahoma" pitchFamily="1" charset="0"/>
              </a:rPr>
              <a:t>!$OMP MASTER</a:t>
            </a:r>
          </a:p>
          <a:p>
            <a:r>
              <a:rPr lang="en-US" sz="2000" dirty="0">
                <a:solidFill>
                  <a:srgbClr val="CA0202"/>
                </a:solidFill>
                <a:latin typeface="Tahoma" pitchFamily="1" charset="0"/>
              </a:rPr>
              <a:t>     </a:t>
            </a:r>
            <a:r>
              <a:rPr lang="en-US" sz="2000" b="1" dirty="0">
                <a:latin typeface="Tahoma" pitchFamily="1" charset="0"/>
              </a:rPr>
              <a:t>call </a:t>
            </a:r>
            <a:r>
              <a:rPr lang="en-US" sz="2000" b="1" dirty="0" err="1">
                <a:latin typeface="Tahoma" pitchFamily="1" charset="0"/>
              </a:rPr>
              <a:t>MPI_xxx</a:t>
            </a:r>
            <a:r>
              <a:rPr lang="en-US" sz="2000" b="1" dirty="0">
                <a:latin typeface="Tahoma" pitchFamily="1" charset="0"/>
              </a:rPr>
              <a:t>(…)</a:t>
            </a:r>
          </a:p>
          <a:p>
            <a:r>
              <a:rPr lang="en-US" sz="2000" dirty="0">
                <a:solidFill>
                  <a:srgbClr val="CA0202"/>
                </a:solidFill>
                <a:latin typeface="Tahoma" pitchFamily="1" charset="0"/>
              </a:rPr>
              <a:t>!$OMP END MASTER</a:t>
            </a:r>
          </a:p>
          <a:p>
            <a:r>
              <a:rPr lang="en-US" sz="2000" dirty="0">
                <a:solidFill>
                  <a:srgbClr val="2709DB"/>
                </a:solidFill>
                <a:latin typeface="Tahoma" pitchFamily="1" charset="0"/>
              </a:rPr>
              <a:t>!$OMP BARRIER</a:t>
            </a:r>
          </a:p>
          <a:p>
            <a:pPr>
              <a:lnSpc>
                <a:spcPct val="70000"/>
              </a:lnSpc>
              <a:spcBef>
                <a:spcPct val="50000"/>
              </a:spcBef>
            </a:pPr>
            <a:endParaRPr lang="en-US" sz="2000" dirty="0">
              <a:solidFill>
                <a:srgbClr val="CA0202"/>
              </a:solidFill>
              <a:latin typeface="Tahoma" pitchFamily="1" charset="0"/>
            </a:endParaRPr>
          </a:p>
        </p:txBody>
      </p:sp>
    </p:spTree>
    <p:extLst>
      <p:ext uri="{BB962C8B-B14F-4D97-AF65-F5344CB8AC3E}">
        <p14:creationId xmlns:p14="http://schemas.microsoft.com/office/powerpoint/2010/main" val="23458212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2500" y="142875"/>
            <a:ext cx="10116619" cy="1143000"/>
          </a:xfrm>
        </p:spPr>
        <p:txBody>
          <a:bodyPr>
            <a:normAutofit/>
          </a:bodyPr>
          <a:lstStyle/>
          <a:p>
            <a:pPr algn="ctr"/>
            <a:r>
              <a:rPr lang="en-US" dirty="0"/>
              <a:t>DOE’s Office of Science Computation User Facilities</a:t>
            </a:r>
          </a:p>
        </p:txBody>
      </p:sp>
      <p:sp>
        <p:nvSpPr>
          <p:cNvPr id="14" name="Content Placeholder 13"/>
          <p:cNvSpPr>
            <a:spLocks noGrp="1"/>
          </p:cNvSpPr>
          <p:nvPr>
            <p:ph sz="half" idx="1"/>
          </p:nvPr>
        </p:nvSpPr>
        <p:spPr>
          <a:xfrm>
            <a:off x="8636000" y="1028700"/>
            <a:ext cx="3454400" cy="5029200"/>
          </a:xfrm>
        </p:spPr>
        <p:txBody>
          <a:bodyPr>
            <a:normAutofit/>
          </a:bodyPr>
          <a:lstStyle/>
          <a:p>
            <a:pPr marL="228600" indent="-228600"/>
            <a:r>
              <a:rPr lang="en-US" sz="2000" dirty="0"/>
              <a:t>DOE is leader in open High-Performance Computing </a:t>
            </a:r>
          </a:p>
          <a:p>
            <a:pPr marL="228600" indent="-228600"/>
            <a:r>
              <a:rPr lang="en-US" sz="2000" dirty="0"/>
              <a:t>Provide the world’s most powerful computational tools for open science</a:t>
            </a:r>
          </a:p>
          <a:p>
            <a:pPr marL="228600" indent="-228600"/>
            <a:r>
              <a:rPr lang="en-US" sz="2000" dirty="0"/>
              <a:t>Access is free to researchers who publish</a:t>
            </a:r>
          </a:p>
          <a:p>
            <a:pPr marL="228600" indent="-228600"/>
            <a:r>
              <a:rPr lang="en-US" sz="2000" dirty="0"/>
              <a:t>Boost US competitiveness</a:t>
            </a:r>
          </a:p>
          <a:p>
            <a:pPr marL="228600" indent="-228600"/>
            <a:r>
              <a:rPr lang="en-US" sz="2000" dirty="0"/>
              <a:t>Attract the best and brightest researchers</a:t>
            </a:r>
          </a:p>
        </p:txBody>
      </p:sp>
      <p:pic>
        <p:nvPicPr>
          <p:cNvPr id="5" name="Picture 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06402" y="1066801"/>
            <a:ext cx="8127999" cy="3138198"/>
          </a:xfrm>
          <a:prstGeom prst="rect">
            <a:avLst/>
          </a:prstGeom>
        </p:spPr>
      </p:pic>
      <p:pic>
        <p:nvPicPr>
          <p:cNvPr id="8" name="Picture 7"/>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299200" y="4572001"/>
            <a:ext cx="2336800" cy="1073467"/>
          </a:xfrm>
          <a:prstGeom prst="rect">
            <a:avLst/>
          </a:prstGeom>
          <a:ln w="19050">
            <a:solidFill>
              <a:schemeClr val="tx2">
                <a:lumMod val="75000"/>
              </a:schemeClr>
            </a:solidFill>
          </a:ln>
        </p:spPr>
      </p:pic>
      <p:sp>
        <p:nvSpPr>
          <p:cNvPr id="10" name="Subtitle 2"/>
          <p:cNvSpPr txBox="1">
            <a:spLocks/>
          </p:cNvSpPr>
          <p:nvPr/>
        </p:nvSpPr>
        <p:spPr>
          <a:xfrm>
            <a:off x="114301" y="5715000"/>
            <a:ext cx="3238500" cy="685800"/>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Arial" pitchFamily="34" charset="0"/>
                <a:ea typeface="+mn-ea"/>
                <a:cs typeface="Arial" pitchFamily="34" charset="0"/>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fontAlgn="auto">
              <a:spcBef>
                <a:spcPts val="0"/>
              </a:spcBef>
              <a:spcAft>
                <a:spcPts val="0"/>
              </a:spcAft>
            </a:pPr>
            <a:r>
              <a:rPr lang="en-US" sz="1600" dirty="0">
                <a:solidFill>
                  <a:srgbClr val="1F497D">
                    <a:lumMod val="75000"/>
                  </a:srgbClr>
                </a:solidFill>
                <a:latin typeface="Arial"/>
                <a:ea typeface="Calibri"/>
              </a:rPr>
              <a:t>NERSC </a:t>
            </a:r>
          </a:p>
          <a:p>
            <a:pPr fontAlgn="auto">
              <a:spcBef>
                <a:spcPts val="0"/>
              </a:spcBef>
              <a:spcAft>
                <a:spcPts val="0"/>
              </a:spcAft>
            </a:pPr>
            <a:r>
              <a:rPr lang="en-US" sz="1600" dirty="0">
                <a:solidFill>
                  <a:srgbClr val="1F497D">
                    <a:lumMod val="75000"/>
                  </a:srgbClr>
                </a:solidFill>
                <a:latin typeface="Arial"/>
                <a:ea typeface="Calibri"/>
              </a:rPr>
              <a:t>Cori is 32 PF</a:t>
            </a:r>
            <a:endParaRPr lang="en-US" sz="1600" dirty="0">
              <a:solidFill>
                <a:srgbClr val="1F497D">
                  <a:lumMod val="75000"/>
                </a:srgbClr>
              </a:solidFill>
              <a:latin typeface="Calibri"/>
              <a:ea typeface="Calibri"/>
            </a:endParaRPr>
          </a:p>
        </p:txBody>
      </p:sp>
      <p:sp>
        <p:nvSpPr>
          <p:cNvPr id="11" name="Subtitle 2"/>
          <p:cNvSpPr txBox="1">
            <a:spLocks/>
          </p:cNvSpPr>
          <p:nvPr/>
        </p:nvSpPr>
        <p:spPr>
          <a:xfrm>
            <a:off x="6337301" y="5653144"/>
            <a:ext cx="2501900" cy="595257"/>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Arial" pitchFamily="34" charset="0"/>
                <a:ea typeface="+mn-ea"/>
                <a:cs typeface="Arial" pitchFamily="34" charset="0"/>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fontAlgn="auto">
              <a:spcBef>
                <a:spcPts val="0"/>
              </a:spcBef>
              <a:spcAft>
                <a:spcPts val="0"/>
              </a:spcAft>
            </a:pPr>
            <a:r>
              <a:rPr lang="en-US" sz="1600" dirty="0">
                <a:solidFill>
                  <a:srgbClr val="1F497D">
                    <a:lumMod val="75000"/>
                  </a:srgbClr>
                </a:solidFill>
                <a:latin typeface="Arial"/>
                <a:ea typeface="Calibri"/>
              </a:rPr>
              <a:t>OLCF</a:t>
            </a:r>
          </a:p>
          <a:p>
            <a:pPr fontAlgn="auto">
              <a:spcBef>
                <a:spcPts val="0"/>
              </a:spcBef>
              <a:spcAft>
                <a:spcPts val="0"/>
              </a:spcAft>
            </a:pPr>
            <a:r>
              <a:rPr lang="en-US" sz="1600" dirty="0">
                <a:solidFill>
                  <a:srgbClr val="1F497D">
                    <a:lumMod val="75000"/>
                  </a:srgbClr>
                </a:solidFill>
                <a:latin typeface="Arial"/>
                <a:ea typeface="Calibri"/>
              </a:rPr>
              <a:t>Titan is 27 PF</a:t>
            </a:r>
            <a:endParaRPr lang="en-US" sz="1600" dirty="0">
              <a:solidFill>
                <a:srgbClr val="1F497D">
                  <a:lumMod val="75000"/>
                </a:srgbClr>
              </a:solidFill>
              <a:latin typeface="Calibri"/>
              <a:ea typeface="Calibri"/>
            </a:endParaRPr>
          </a:p>
        </p:txBody>
      </p:sp>
      <p:sp>
        <p:nvSpPr>
          <p:cNvPr id="12" name="Subtitle 2"/>
          <p:cNvSpPr txBox="1">
            <a:spLocks/>
          </p:cNvSpPr>
          <p:nvPr/>
        </p:nvSpPr>
        <p:spPr>
          <a:xfrm>
            <a:off x="3149601" y="5715000"/>
            <a:ext cx="3238500" cy="685800"/>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Arial" pitchFamily="34" charset="0"/>
                <a:ea typeface="+mn-ea"/>
                <a:cs typeface="Arial" pitchFamily="34" charset="0"/>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fontAlgn="auto">
              <a:spcBef>
                <a:spcPts val="0"/>
              </a:spcBef>
              <a:spcAft>
                <a:spcPts val="0"/>
              </a:spcAft>
            </a:pPr>
            <a:r>
              <a:rPr lang="en-US" sz="1600" dirty="0">
                <a:solidFill>
                  <a:srgbClr val="1F497D">
                    <a:lumMod val="75000"/>
                  </a:srgbClr>
                </a:solidFill>
                <a:latin typeface="Arial"/>
                <a:ea typeface="Calibri"/>
              </a:rPr>
              <a:t>ALCF</a:t>
            </a:r>
          </a:p>
          <a:p>
            <a:pPr fontAlgn="auto">
              <a:spcBef>
                <a:spcPts val="0"/>
              </a:spcBef>
              <a:spcAft>
                <a:spcPts val="0"/>
              </a:spcAft>
            </a:pPr>
            <a:r>
              <a:rPr lang="en-US" sz="1600" dirty="0">
                <a:solidFill>
                  <a:srgbClr val="1F497D">
                    <a:lumMod val="75000"/>
                  </a:srgbClr>
                </a:solidFill>
                <a:latin typeface="Arial"/>
                <a:ea typeface="Calibri"/>
              </a:rPr>
              <a:t>Mira is 10 PF</a:t>
            </a:r>
            <a:endParaRPr lang="en-US" sz="1600" dirty="0">
              <a:solidFill>
                <a:srgbClr val="1F497D">
                  <a:lumMod val="75000"/>
                </a:srgbClr>
              </a:solidFill>
              <a:latin typeface="Calibri"/>
              <a:ea typeface="Calibri"/>
            </a:endParaRPr>
          </a:p>
        </p:txBody>
      </p:sp>
      <p:pic>
        <p:nvPicPr>
          <p:cNvPr id="1026" name="Picture 2" descr="http://www.nersc.gov/assets/For-Users/Edison/_resampled/CroppedResize230230-Edison-system.pdf.jpg"/>
          <p:cNvPicPr>
            <a:picLocks noChangeAspect="1" noChangeArrowheads="1"/>
          </p:cNvPicPr>
          <p:nvPr/>
        </p:nvPicPr>
        <p:blipFill rotWithShape="1">
          <a:blip r:embed="rId5" cstate="email">
            <a:extLst>
              <a:ext uri="{28A0092B-C50C-407E-A947-70E740481C1C}">
                <a14:useLocalDpi xmlns:a14="http://schemas.microsoft.com/office/drawing/2010/main"/>
              </a:ext>
            </a:extLst>
          </a:blip>
          <a:srcRect/>
          <a:stretch/>
        </p:blipFill>
        <p:spPr bwMode="auto">
          <a:xfrm>
            <a:off x="4349751" y="4612989"/>
            <a:ext cx="2692399" cy="1061054"/>
          </a:xfrm>
          <a:prstGeom prst="rect">
            <a:avLst/>
          </a:prstGeom>
          <a:noFill/>
          <a:extLst>
            <a:ext uri="{909E8E84-426E-40dd-AFC4-6F175D3DCCD1}">
              <a14:hiddenFill xmlns="" xmlns:a14="http://schemas.microsoft.com/office/drawing/2010/main">
                <a:solidFill>
                  <a:srgbClr val="FFFFFF"/>
                </a:solidFill>
              </a14:hiddenFill>
            </a:ext>
          </a:extLst>
        </p:spPr>
      </p:pic>
      <p:pic>
        <p:nvPicPr>
          <p:cNvPr id="1027" name="Picture 3"/>
          <p:cNvPicPr>
            <a:picLocks noChangeAspect="1" noChangeArrowheads="1"/>
          </p:cNvPicPr>
          <p:nvPr/>
        </p:nvPicPr>
        <p:blipFill rotWithShape="1">
          <a:blip r:embed="rId6" cstate="email">
            <a:extLst>
              <a:ext uri="{28A0092B-C50C-407E-A947-70E740481C1C}">
                <a14:useLocalDpi xmlns:a14="http://schemas.microsoft.com/office/drawing/2010/main"/>
              </a:ext>
            </a:extLst>
          </a:blip>
          <a:srcRect/>
          <a:stretch/>
        </p:blipFill>
        <p:spPr bwMode="auto">
          <a:xfrm>
            <a:off x="3594099" y="4572001"/>
            <a:ext cx="2547420" cy="108585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3" name="TextBox 2">
            <a:extLst>
              <a:ext uri="{FF2B5EF4-FFF2-40B4-BE49-F238E27FC236}">
                <a16:creationId xmlns:a16="http://schemas.microsoft.com/office/drawing/2014/main" id="{B094A168-9B08-A047-8838-AFD4BEB82BBF}"/>
              </a:ext>
            </a:extLst>
          </p:cNvPr>
          <p:cNvSpPr txBox="1"/>
          <p:nvPr/>
        </p:nvSpPr>
        <p:spPr>
          <a:xfrm>
            <a:off x="8901112" y="4968371"/>
            <a:ext cx="2720974" cy="1089529"/>
          </a:xfrm>
          <a:prstGeom prst="rect">
            <a:avLst/>
          </a:prstGeom>
          <a:noFill/>
        </p:spPr>
        <p:txBody>
          <a:bodyPr wrap="square" rtlCol="0">
            <a:spAutoFit/>
          </a:bodyPr>
          <a:lstStyle/>
          <a:p>
            <a:pPr algn="ctr">
              <a:lnSpc>
                <a:spcPct val="90000"/>
              </a:lnSpc>
            </a:pPr>
            <a:r>
              <a:rPr lang="en-US" dirty="0">
                <a:solidFill>
                  <a:srgbClr val="FF0000"/>
                </a:solidFill>
              </a:rPr>
              <a:t>Helen note: changed Edison to Cori. Does Mira need to be changed to Theta?</a:t>
            </a:r>
          </a:p>
        </p:txBody>
      </p:sp>
      <p:pic>
        <p:nvPicPr>
          <p:cNvPr id="13" name="Shape 561" descr="NERSC-Cabinet-Cori copy.jpg">
            <a:extLst>
              <a:ext uri="{FF2B5EF4-FFF2-40B4-BE49-F238E27FC236}">
                <a16:creationId xmlns:a16="http://schemas.microsoft.com/office/drawing/2014/main" id="{BCA2560A-2939-E344-BBED-6825C10F3791}"/>
              </a:ext>
            </a:extLst>
          </p:cNvPr>
          <p:cNvPicPr preferRelativeResize="0"/>
          <p:nvPr/>
        </p:nvPicPr>
        <p:blipFill rotWithShape="1">
          <a:blip r:embed="rId7">
            <a:alphaModFix/>
          </a:blip>
          <a:srcRect/>
          <a:stretch/>
        </p:blipFill>
        <p:spPr>
          <a:xfrm>
            <a:off x="406401" y="4647997"/>
            <a:ext cx="3144317" cy="961855"/>
          </a:xfrm>
          <a:prstGeom prst="rect">
            <a:avLst/>
          </a:prstGeom>
          <a:noFill/>
          <a:ln>
            <a:noFill/>
          </a:ln>
        </p:spPr>
      </p:pic>
    </p:spTree>
    <p:extLst>
      <p:ext uri="{BB962C8B-B14F-4D97-AF65-F5344CB8AC3E}">
        <p14:creationId xmlns:p14="http://schemas.microsoft.com/office/powerpoint/2010/main" val="41558575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5" name="Rectangle 2"/>
          <p:cNvSpPr>
            <a:spLocks noGrp="1" noChangeArrowheads="1"/>
          </p:cNvSpPr>
          <p:nvPr>
            <p:ph type="title"/>
          </p:nvPr>
        </p:nvSpPr>
        <p:spPr>
          <a:xfrm>
            <a:off x="535496" y="473773"/>
            <a:ext cx="11375136" cy="484748"/>
          </a:xfrm>
        </p:spPr>
        <p:txBody>
          <a:bodyPr/>
          <a:lstStyle/>
          <a:p>
            <a:r>
              <a:rPr lang="en-US"/>
              <a:t>MPI Calls Inside OMP SINGLE</a:t>
            </a:r>
            <a:endParaRPr lang="en-US" dirty="0"/>
          </a:p>
        </p:txBody>
      </p:sp>
      <p:sp>
        <p:nvSpPr>
          <p:cNvPr id="38916" name="Rectangle 3"/>
          <p:cNvSpPr>
            <a:spLocks noGrp="1" noChangeArrowheads="1"/>
          </p:cNvSpPr>
          <p:nvPr>
            <p:ph type="body" idx="1"/>
          </p:nvPr>
        </p:nvSpPr>
        <p:spPr>
          <a:xfrm>
            <a:off x="378333" y="1182110"/>
            <a:ext cx="11391392" cy="4195415"/>
          </a:xfrm>
        </p:spPr>
        <p:txBody>
          <a:bodyPr/>
          <a:lstStyle/>
          <a:p>
            <a:r>
              <a:rPr lang="en-US" dirty="0"/>
              <a:t>MPI_THREAD_SERIALIZED is required.</a:t>
            </a:r>
          </a:p>
          <a:p>
            <a:r>
              <a:rPr lang="en-US" dirty="0"/>
              <a:t>OMP_BARRIER or an implicit barrier is needed at the beginning since OMP_SINGLE only guarantees synchronization at the end.</a:t>
            </a:r>
          </a:p>
          <a:p>
            <a:r>
              <a:rPr lang="en-US" dirty="0"/>
              <a:t>It also implies all other threads are sleeping while one thread does MPI communication!  (may not be able to saturate the inter-node bandwidth).</a:t>
            </a:r>
          </a:p>
          <a:p>
            <a:pPr marL="0" indent="0">
              <a:buNone/>
            </a:pPr>
            <a:endParaRPr lang="en-US" dirty="0"/>
          </a:p>
        </p:txBody>
      </p:sp>
      <p:sp>
        <p:nvSpPr>
          <p:cNvPr id="3" name="Slide Number Placeholder 2"/>
          <p:cNvSpPr>
            <a:spLocks noGrp="1"/>
          </p:cNvSpPr>
          <p:nvPr>
            <p:ph type="sldNum" sz="quarter" idx="4"/>
          </p:nvPr>
        </p:nvSpPr>
        <p:spPr/>
        <p:txBody>
          <a:bodyPr/>
          <a:lstStyle/>
          <a:p>
            <a:endParaRPr lang="en-US" dirty="0"/>
          </a:p>
        </p:txBody>
      </p:sp>
      <p:sp>
        <p:nvSpPr>
          <p:cNvPr id="6" name="Rectangle 4">
            <a:extLst>
              <a:ext uri="{FF2B5EF4-FFF2-40B4-BE49-F238E27FC236}">
                <a16:creationId xmlns:a16="http://schemas.microsoft.com/office/drawing/2014/main" id="{1A60FA4E-BEC4-7942-98E4-8B794EC29DEF}"/>
              </a:ext>
            </a:extLst>
          </p:cNvPr>
          <p:cNvSpPr>
            <a:spLocks noChangeArrowheads="1"/>
          </p:cNvSpPr>
          <p:nvPr/>
        </p:nvSpPr>
        <p:spPr bwMode="auto">
          <a:xfrm>
            <a:off x="3716464" y="3469310"/>
            <a:ext cx="3584448" cy="1908215"/>
          </a:xfrm>
          <a:prstGeom prst="rect">
            <a:avLst/>
          </a:prstGeom>
          <a:solidFill>
            <a:schemeClr val="bg1">
              <a:lumMod val="85000"/>
            </a:schemeClr>
          </a:solidFill>
          <a:ln w="9525">
            <a:noFill/>
            <a:miter lim="800000"/>
            <a:headEnd/>
            <a:tailEnd/>
          </a:ln>
        </p:spPr>
        <p:txBody>
          <a:bodyPr wrap="square">
            <a:prstTxWarp prst="textNoShape">
              <a:avLst/>
            </a:prstTxWarp>
            <a:spAutoFit/>
          </a:bodyPr>
          <a:lstStyle/>
          <a:p>
            <a:r>
              <a:rPr lang="en-US" sz="2000" dirty="0">
                <a:solidFill>
                  <a:srgbClr val="2709DB"/>
                </a:solidFill>
                <a:latin typeface="Tahoma" pitchFamily="1" charset="0"/>
              </a:rPr>
              <a:t>!$OMP BARRIER</a:t>
            </a:r>
          </a:p>
          <a:p>
            <a:r>
              <a:rPr lang="en-US" sz="2000" dirty="0">
                <a:solidFill>
                  <a:srgbClr val="CA0202"/>
                </a:solidFill>
                <a:latin typeface="Tahoma" pitchFamily="1" charset="0"/>
              </a:rPr>
              <a:t>!$OMP SINGLE</a:t>
            </a:r>
          </a:p>
          <a:p>
            <a:r>
              <a:rPr lang="en-US" sz="2000" dirty="0">
                <a:solidFill>
                  <a:srgbClr val="CA0202"/>
                </a:solidFill>
                <a:latin typeface="Tahoma" pitchFamily="1" charset="0"/>
              </a:rPr>
              <a:t>     </a:t>
            </a:r>
            <a:r>
              <a:rPr lang="en-US" sz="2000" b="1" dirty="0">
                <a:latin typeface="Tahoma" pitchFamily="1" charset="0"/>
              </a:rPr>
              <a:t>call </a:t>
            </a:r>
            <a:r>
              <a:rPr lang="en-US" sz="2000" b="1" dirty="0" err="1">
                <a:latin typeface="Tahoma" pitchFamily="1" charset="0"/>
              </a:rPr>
              <a:t>MPI_xxx</a:t>
            </a:r>
            <a:r>
              <a:rPr lang="en-US" sz="2000" b="1" dirty="0">
                <a:latin typeface="Tahoma" pitchFamily="1" charset="0"/>
              </a:rPr>
              <a:t>(…)</a:t>
            </a:r>
          </a:p>
          <a:p>
            <a:r>
              <a:rPr lang="en-US" sz="2000" dirty="0">
                <a:solidFill>
                  <a:srgbClr val="CA0202"/>
                </a:solidFill>
                <a:latin typeface="Tahoma" pitchFamily="1" charset="0"/>
              </a:rPr>
              <a:t>!$OMP END SINGLE</a:t>
            </a:r>
          </a:p>
          <a:p>
            <a:endParaRPr lang="en-US" sz="2000" dirty="0">
              <a:solidFill>
                <a:srgbClr val="CA0202"/>
              </a:solidFill>
              <a:latin typeface="Tahoma" pitchFamily="1" charset="0"/>
            </a:endParaRPr>
          </a:p>
          <a:p>
            <a:endParaRPr lang="en-US" dirty="0">
              <a:solidFill>
                <a:srgbClr val="CA0202"/>
              </a:solidFill>
              <a:latin typeface="Tahoma" pitchFamily="1" charset="0"/>
            </a:endParaRPr>
          </a:p>
        </p:txBody>
      </p:sp>
    </p:spTree>
    <p:extLst>
      <p:ext uri="{BB962C8B-B14F-4D97-AF65-F5344CB8AC3E}">
        <p14:creationId xmlns:p14="http://schemas.microsoft.com/office/powerpoint/2010/main" val="2697499130"/>
      </p:ext>
    </p:extLst>
  </p:cSld>
  <p:clrMapOvr>
    <a:masterClrMapping/>
  </p:clrMapOvr>
  <p:transition advTm="77728"/>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3" name="Rectangle 2"/>
          <p:cNvSpPr>
            <a:spLocks noGrp="1" noChangeArrowheads="1"/>
          </p:cNvSpPr>
          <p:nvPr>
            <p:ph type="title"/>
          </p:nvPr>
        </p:nvSpPr>
        <p:spPr>
          <a:xfrm>
            <a:off x="528113" y="365875"/>
            <a:ext cx="8565294" cy="484748"/>
          </a:xfrm>
        </p:spPr>
        <p:txBody>
          <a:bodyPr/>
          <a:lstStyle/>
          <a:p>
            <a:r>
              <a:rPr lang="en-US" dirty="0"/>
              <a:t>Overlap Communication and Computation</a:t>
            </a:r>
          </a:p>
        </p:txBody>
      </p:sp>
      <p:sp>
        <p:nvSpPr>
          <p:cNvPr id="40964" name="Rectangle 3"/>
          <p:cNvSpPr>
            <a:spLocks noGrp="1" noChangeArrowheads="1"/>
          </p:cNvSpPr>
          <p:nvPr>
            <p:ph idx="1"/>
          </p:nvPr>
        </p:nvSpPr>
        <p:spPr>
          <a:xfrm>
            <a:off x="741472" y="850623"/>
            <a:ext cx="10246567" cy="4840287"/>
          </a:xfrm>
        </p:spPr>
        <p:txBody>
          <a:bodyPr>
            <a:normAutofit/>
          </a:bodyPr>
          <a:lstStyle/>
          <a:p>
            <a:r>
              <a:rPr lang="en-US" sz="2200" dirty="0"/>
              <a:t>Is a good strategy for improving performance </a:t>
            </a:r>
          </a:p>
          <a:p>
            <a:pPr lvl="1"/>
            <a:r>
              <a:rPr lang="en-US" dirty="0">
                <a:ea typeface="ＭＳ Ｐゴシック" pitchFamily="1" charset="-128"/>
                <a:cs typeface="ＭＳ Ｐゴシック" pitchFamily="1" charset="-128"/>
              </a:rPr>
              <a:t>Use MPI inside parallel region with thread-safe MPI</a:t>
            </a:r>
            <a:endParaRPr lang="en-US" dirty="0"/>
          </a:p>
          <a:p>
            <a:r>
              <a:rPr lang="en-US" sz="2200" dirty="0"/>
              <a:t>Need at least MPI_THREAD_FUNNELED</a:t>
            </a:r>
          </a:p>
          <a:p>
            <a:r>
              <a:rPr lang="en-US" sz="2200" dirty="0"/>
              <a:t>Many “easy” hybrid programs only need MPI_THREAD_FUNNELED</a:t>
            </a:r>
          </a:p>
          <a:p>
            <a:pPr lvl="1"/>
            <a:r>
              <a:rPr lang="en-US" dirty="0">
                <a:ea typeface="ＭＳ Ｐゴシック" pitchFamily="1" charset="-128"/>
                <a:cs typeface="ＭＳ Ｐゴシック" pitchFamily="1" charset="-128"/>
              </a:rPr>
              <a:t>Simplest and least error-prone way is to use MPI outside parallel region, and allow only master thread to communicate between MPI tasks. </a:t>
            </a:r>
          </a:p>
          <a:p>
            <a:pPr lvl="1"/>
            <a:r>
              <a:rPr lang="en-US" dirty="0"/>
              <a:t>While this single master is making MPI calls, other threads are computing</a:t>
            </a:r>
          </a:p>
          <a:p>
            <a:r>
              <a:rPr lang="en-US" sz="2200" dirty="0"/>
              <a:t>Must be able to separate codes that can run before or after ghost zone or halo info is received. Can be very hard conceptually</a:t>
            </a:r>
          </a:p>
          <a:p>
            <a:r>
              <a:rPr lang="en-US" sz="2200" dirty="0"/>
              <a:t>May lose compiler optimizations such as vectorization</a:t>
            </a:r>
          </a:p>
        </p:txBody>
      </p:sp>
      <p:sp>
        <p:nvSpPr>
          <p:cNvPr id="40965" name="Rectangle 4"/>
          <p:cNvSpPr>
            <a:spLocks noChangeArrowheads="1"/>
          </p:cNvSpPr>
          <p:nvPr/>
        </p:nvSpPr>
        <p:spPr bwMode="auto">
          <a:xfrm>
            <a:off x="3276600" y="4114801"/>
            <a:ext cx="4572000" cy="384175"/>
          </a:xfrm>
          <a:prstGeom prst="rect">
            <a:avLst/>
          </a:prstGeom>
          <a:noFill/>
          <a:ln w="28575">
            <a:noFill/>
            <a:miter lim="800000"/>
            <a:headEnd/>
            <a:tailEnd/>
          </a:ln>
        </p:spPr>
        <p:txBody>
          <a:bodyPr>
            <a:prstTxWarp prst="textNoShape">
              <a:avLst/>
            </a:prstTxWarp>
            <a:spAutoFit/>
          </a:bodyPr>
          <a:lstStyle/>
          <a:p>
            <a:pPr>
              <a:lnSpc>
                <a:spcPct val="80000"/>
              </a:lnSpc>
              <a:spcBef>
                <a:spcPct val="50000"/>
              </a:spcBef>
              <a:buClr>
                <a:srgbClr val="A50021"/>
              </a:buClr>
              <a:buSzPct val="75000"/>
              <a:buFont typeface="Wingdings" pitchFamily="1" charset="2"/>
              <a:buChar char="n"/>
            </a:pPr>
            <a:endParaRPr lang="en-US" sz="2400"/>
          </a:p>
        </p:txBody>
      </p:sp>
      <p:sp>
        <p:nvSpPr>
          <p:cNvPr id="40966" name="Text Box 5"/>
          <p:cNvSpPr txBox="1">
            <a:spLocks noChangeArrowheads="1"/>
          </p:cNvSpPr>
          <p:nvPr/>
        </p:nvSpPr>
        <p:spPr bwMode="auto">
          <a:xfrm>
            <a:off x="3821271" y="4930431"/>
            <a:ext cx="4802188" cy="1837426"/>
          </a:xfrm>
          <a:prstGeom prst="rect">
            <a:avLst/>
          </a:prstGeom>
          <a:solidFill>
            <a:schemeClr val="bg1">
              <a:lumMod val="85000"/>
            </a:schemeClr>
          </a:solidFill>
          <a:ln w="9525">
            <a:noFill/>
            <a:miter lim="800000"/>
            <a:headEnd/>
            <a:tailEnd/>
          </a:ln>
        </p:spPr>
        <p:txBody>
          <a:bodyPr wrap="square">
            <a:prstTxWarp prst="textNoShape">
              <a:avLst/>
            </a:prstTxWarp>
            <a:spAutoFit/>
          </a:bodyPr>
          <a:lstStyle/>
          <a:p>
            <a:pPr>
              <a:lnSpc>
                <a:spcPct val="90000"/>
              </a:lnSpc>
            </a:pPr>
            <a:r>
              <a:rPr lang="en-US" dirty="0">
                <a:solidFill>
                  <a:srgbClr val="CA0202"/>
                </a:solidFill>
                <a:latin typeface="Tahoma" pitchFamily="1" charset="0"/>
              </a:rPr>
              <a:t> !$OMP PARALLEL</a:t>
            </a:r>
          </a:p>
          <a:p>
            <a:pPr>
              <a:lnSpc>
                <a:spcPct val="90000"/>
              </a:lnSpc>
            </a:pPr>
            <a:r>
              <a:rPr lang="en-US" dirty="0">
                <a:solidFill>
                  <a:srgbClr val="CA0202"/>
                </a:solidFill>
                <a:latin typeface="Tahoma" pitchFamily="1" charset="0"/>
              </a:rPr>
              <a:t>     </a:t>
            </a:r>
            <a:r>
              <a:rPr lang="en-US" dirty="0">
                <a:solidFill>
                  <a:srgbClr val="2709DB"/>
                </a:solidFill>
                <a:latin typeface="Tahoma" pitchFamily="1" charset="0"/>
              </a:rPr>
              <a:t>if (</a:t>
            </a:r>
            <a:r>
              <a:rPr lang="en-US" dirty="0" err="1">
                <a:solidFill>
                  <a:srgbClr val="2709DB"/>
                </a:solidFill>
                <a:latin typeface="Tahoma" pitchFamily="1" charset="0"/>
              </a:rPr>
              <a:t>my_thread_rank</a:t>
            </a:r>
            <a:r>
              <a:rPr lang="en-US" dirty="0">
                <a:solidFill>
                  <a:srgbClr val="2709DB"/>
                </a:solidFill>
                <a:latin typeface="Tahoma" pitchFamily="1" charset="0"/>
              </a:rPr>
              <a:t> &lt; 1) then</a:t>
            </a:r>
            <a:r>
              <a:rPr lang="en-US" dirty="0">
                <a:solidFill>
                  <a:srgbClr val="CA0202"/>
                </a:solidFill>
                <a:latin typeface="Tahoma" pitchFamily="1" charset="0"/>
              </a:rPr>
              <a:t>   </a:t>
            </a:r>
          </a:p>
          <a:p>
            <a:pPr>
              <a:lnSpc>
                <a:spcPct val="90000"/>
              </a:lnSpc>
            </a:pPr>
            <a:r>
              <a:rPr lang="en-US" dirty="0">
                <a:solidFill>
                  <a:srgbClr val="CA0202"/>
                </a:solidFill>
                <a:latin typeface="Tahoma" pitchFamily="1" charset="0"/>
              </a:rPr>
              <a:t>         </a:t>
            </a:r>
            <a:r>
              <a:rPr lang="en-US" b="1" dirty="0">
                <a:latin typeface="Tahoma" pitchFamily="1" charset="0"/>
              </a:rPr>
              <a:t>call </a:t>
            </a:r>
            <a:r>
              <a:rPr lang="en-US" b="1" dirty="0" err="1">
                <a:latin typeface="Tahoma" pitchFamily="1" charset="0"/>
              </a:rPr>
              <a:t>MPI_xxx</a:t>
            </a:r>
            <a:r>
              <a:rPr lang="en-US" b="1" dirty="0">
                <a:latin typeface="Tahoma" pitchFamily="1" charset="0"/>
              </a:rPr>
              <a:t>(…)</a:t>
            </a:r>
            <a:endParaRPr lang="en-US" dirty="0">
              <a:solidFill>
                <a:srgbClr val="CA0202"/>
              </a:solidFill>
              <a:latin typeface="Tahoma" pitchFamily="1" charset="0"/>
            </a:endParaRPr>
          </a:p>
          <a:p>
            <a:pPr>
              <a:lnSpc>
                <a:spcPct val="90000"/>
              </a:lnSpc>
            </a:pPr>
            <a:r>
              <a:rPr lang="en-US" dirty="0">
                <a:solidFill>
                  <a:srgbClr val="CA0202"/>
                </a:solidFill>
                <a:latin typeface="Tahoma" pitchFamily="1" charset="0"/>
              </a:rPr>
              <a:t>     </a:t>
            </a:r>
            <a:r>
              <a:rPr lang="en-US" dirty="0">
                <a:solidFill>
                  <a:srgbClr val="2709DB"/>
                </a:solidFill>
                <a:latin typeface="Tahoma" pitchFamily="1" charset="0"/>
              </a:rPr>
              <a:t>else</a:t>
            </a:r>
          </a:p>
          <a:p>
            <a:pPr>
              <a:lnSpc>
                <a:spcPct val="90000"/>
              </a:lnSpc>
            </a:pPr>
            <a:r>
              <a:rPr lang="en-US" dirty="0">
                <a:latin typeface="Tahoma" pitchFamily="1" charset="0"/>
              </a:rPr>
              <a:t>         </a:t>
            </a:r>
            <a:r>
              <a:rPr lang="en-US" b="1" dirty="0">
                <a:latin typeface="Tahoma" pitchFamily="1" charset="0"/>
              </a:rPr>
              <a:t>do some computation</a:t>
            </a:r>
          </a:p>
          <a:p>
            <a:pPr>
              <a:lnSpc>
                <a:spcPct val="90000"/>
              </a:lnSpc>
            </a:pPr>
            <a:r>
              <a:rPr lang="en-US" dirty="0">
                <a:latin typeface="Tahoma" pitchFamily="1" charset="0"/>
              </a:rPr>
              <a:t> </a:t>
            </a:r>
            <a:r>
              <a:rPr lang="en-US" dirty="0">
                <a:solidFill>
                  <a:srgbClr val="2709DB"/>
                </a:solidFill>
                <a:latin typeface="Tahoma" pitchFamily="1" charset="0"/>
              </a:rPr>
              <a:t>    </a:t>
            </a:r>
            <a:r>
              <a:rPr lang="en-US" dirty="0" err="1">
                <a:solidFill>
                  <a:srgbClr val="2709DB"/>
                </a:solidFill>
                <a:latin typeface="Tahoma" pitchFamily="1" charset="0"/>
              </a:rPr>
              <a:t>endif</a:t>
            </a:r>
            <a:endParaRPr lang="en-US" dirty="0">
              <a:solidFill>
                <a:srgbClr val="2709DB"/>
              </a:solidFill>
              <a:latin typeface="Tahoma" pitchFamily="1" charset="0"/>
            </a:endParaRPr>
          </a:p>
          <a:p>
            <a:pPr>
              <a:lnSpc>
                <a:spcPct val="90000"/>
              </a:lnSpc>
            </a:pPr>
            <a:r>
              <a:rPr lang="en-US" dirty="0">
                <a:latin typeface="Tahoma" pitchFamily="1" charset="0"/>
              </a:rPr>
              <a:t> </a:t>
            </a:r>
            <a:r>
              <a:rPr lang="en-US" dirty="0">
                <a:solidFill>
                  <a:srgbClr val="CA0202"/>
                </a:solidFill>
                <a:latin typeface="Tahoma" pitchFamily="1" charset="0"/>
              </a:rPr>
              <a:t>!$OMP END PARALLEL</a:t>
            </a:r>
          </a:p>
        </p:txBody>
      </p:sp>
      <p:sp>
        <p:nvSpPr>
          <p:cNvPr id="40967" name="Text Box 6"/>
          <p:cNvSpPr txBox="1">
            <a:spLocks noChangeArrowheads="1"/>
          </p:cNvSpPr>
          <p:nvPr/>
        </p:nvSpPr>
        <p:spPr bwMode="auto">
          <a:xfrm>
            <a:off x="6934200" y="3429001"/>
            <a:ext cx="184731" cy="369332"/>
          </a:xfrm>
          <a:prstGeom prst="rect">
            <a:avLst/>
          </a:prstGeom>
          <a:noFill/>
          <a:ln w="9525">
            <a:noFill/>
            <a:miter lim="800000"/>
            <a:headEnd/>
            <a:tailEnd/>
          </a:ln>
        </p:spPr>
        <p:txBody>
          <a:bodyPr wrap="none">
            <a:prstTxWarp prst="textNoShape">
              <a:avLst/>
            </a:prstTxWarp>
            <a:spAutoFit/>
          </a:bodyPr>
          <a:lstStyle/>
          <a:p>
            <a:endParaRPr lang="en-US"/>
          </a:p>
        </p:txBody>
      </p:sp>
    </p:spTree>
    <p:extLst>
      <p:ext uri="{BB962C8B-B14F-4D97-AF65-F5344CB8AC3E}">
        <p14:creationId xmlns:p14="http://schemas.microsoft.com/office/powerpoint/2010/main" val="40151352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8864" y="478536"/>
            <a:ext cx="11375136" cy="484748"/>
          </a:xfrm>
        </p:spPr>
        <p:txBody>
          <a:bodyPr/>
          <a:lstStyle/>
          <a:p>
            <a:r>
              <a:rPr lang="en-US" dirty="0"/>
              <a:t>Best Practices for hybrid MPI/</a:t>
            </a:r>
            <a:r>
              <a:rPr lang="en-US" dirty="0" err="1"/>
              <a:t>OpenMP</a:t>
            </a:r>
            <a:r>
              <a:rPr lang="en-US" dirty="0"/>
              <a:t> (1)</a:t>
            </a:r>
          </a:p>
        </p:txBody>
      </p:sp>
      <p:sp>
        <p:nvSpPr>
          <p:cNvPr id="3" name="Content Placeholder 2"/>
          <p:cNvSpPr>
            <a:spLocks noGrp="1"/>
          </p:cNvSpPr>
          <p:nvPr>
            <p:ph idx="1"/>
          </p:nvPr>
        </p:nvSpPr>
        <p:spPr>
          <a:xfrm>
            <a:off x="580644" y="1158243"/>
            <a:ext cx="10831576" cy="4846317"/>
          </a:xfrm>
        </p:spPr>
        <p:txBody>
          <a:bodyPr>
            <a:normAutofit/>
          </a:bodyPr>
          <a:lstStyle/>
          <a:p>
            <a:r>
              <a:rPr lang="en-US" sz="2200" dirty="0"/>
              <a:t>With sequential code, decompose with MPI first, then add </a:t>
            </a:r>
            <a:r>
              <a:rPr lang="en-US" sz="2200" dirty="0" err="1"/>
              <a:t>OpenMP</a:t>
            </a:r>
            <a:endParaRPr lang="en-US" sz="2200" dirty="0"/>
          </a:p>
          <a:p>
            <a:r>
              <a:rPr lang="en-US" sz="2200" dirty="0"/>
              <a:t>Choose between fine grain or coarse grain parallelism implementation</a:t>
            </a:r>
          </a:p>
          <a:p>
            <a:r>
              <a:rPr lang="en-US" sz="2200" dirty="0"/>
              <a:t>Use profiling tools to find hotspots. </a:t>
            </a:r>
            <a:r>
              <a:rPr lang="en-US" sz="2200" dirty="0">
                <a:solidFill>
                  <a:srgbClr val="FF0000"/>
                </a:solidFill>
              </a:rPr>
              <a:t>Add OpenMP and check correctness incrementally</a:t>
            </a:r>
          </a:p>
          <a:p>
            <a:r>
              <a:rPr lang="en-US" sz="2200" dirty="0"/>
              <a:t>Parallelize outer loop and consider loop collapse, loop fusion or loop permutation to give all threads enough work, and to optimize thread cache locality.  Use NOWAIT clause if possible</a:t>
            </a:r>
          </a:p>
          <a:p>
            <a:r>
              <a:rPr lang="en-US" sz="2200" dirty="0"/>
              <a:t>Minimize shared variables, minimize serial/critical/barrier sections</a:t>
            </a:r>
          </a:p>
          <a:p>
            <a:r>
              <a:rPr lang="en-US" sz="2200" dirty="0"/>
              <a:t>Reduce number of </a:t>
            </a:r>
            <a:r>
              <a:rPr lang="en-US" sz="2200" dirty="0" err="1"/>
              <a:t>OpenMP</a:t>
            </a:r>
            <a:r>
              <a:rPr lang="en-US" sz="2200" dirty="0"/>
              <a:t> parallel regions to reduce overhead costs.  </a:t>
            </a:r>
          </a:p>
          <a:p>
            <a:r>
              <a:rPr lang="en-US" sz="2200" dirty="0"/>
              <a:t>Pay attention to load imbalance. If needed, try dynamic scheduling or implement own load balance scheme. </a:t>
            </a:r>
          </a:p>
          <a:p>
            <a:pPr marL="0" indent="0">
              <a:buNone/>
            </a:pPr>
            <a:endParaRPr lang="en-US" dirty="0"/>
          </a:p>
          <a:p>
            <a:pPr>
              <a:lnSpc>
                <a:spcPct val="105000"/>
              </a:lnSpc>
            </a:pPr>
            <a:endParaRPr lang="en-US" dirty="0">
              <a:ea typeface="ＭＳ Ｐゴシック" pitchFamily="1" charset="-128"/>
              <a:cs typeface="ＭＳ Ｐゴシック" pitchFamily="1" charset="-128"/>
            </a:endParaRPr>
          </a:p>
          <a:p>
            <a:pPr>
              <a:lnSpc>
                <a:spcPct val="105000"/>
              </a:lnSpc>
            </a:pPr>
            <a:endParaRPr lang="en-US" dirty="0">
              <a:ea typeface="ＭＳ Ｐゴシック" pitchFamily="1" charset="-128"/>
              <a:cs typeface="ＭＳ Ｐゴシック" pitchFamily="1" charset="-128"/>
            </a:endParaRPr>
          </a:p>
          <a:p>
            <a:endParaRPr lang="en-US" dirty="0"/>
          </a:p>
          <a:p>
            <a:endParaRPr lang="en-US" dirty="0"/>
          </a:p>
          <a:p>
            <a:endParaRPr lang="en-US" dirty="0"/>
          </a:p>
        </p:txBody>
      </p:sp>
    </p:spTree>
    <p:extLst>
      <p:ext uri="{BB962C8B-B14F-4D97-AF65-F5344CB8AC3E}">
        <p14:creationId xmlns:p14="http://schemas.microsoft.com/office/powerpoint/2010/main" val="7294230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8864" y="509016"/>
            <a:ext cx="11375136" cy="484748"/>
          </a:xfrm>
        </p:spPr>
        <p:txBody>
          <a:bodyPr>
            <a:normAutofit/>
          </a:bodyPr>
          <a:lstStyle/>
          <a:p>
            <a:r>
              <a:rPr lang="en-US" dirty="0"/>
              <a:t>Best Practices for hybrid MPI/</a:t>
            </a:r>
            <a:r>
              <a:rPr lang="en-US" dirty="0" err="1"/>
              <a:t>OpenMP</a:t>
            </a:r>
            <a:r>
              <a:rPr lang="en-US" dirty="0"/>
              <a:t> (2)</a:t>
            </a:r>
          </a:p>
        </p:txBody>
      </p:sp>
      <p:sp>
        <p:nvSpPr>
          <p:cNvPr id="3" name="Content Placeholder 2"/>
          <p:cNvSpPr>
            <a:spLocks noGrp="1"/>
          </p:cNvSpPr>
          <p:nvPr>
            <p:ph idx="1"/>
          </p:nvPr>
        </p:nvSpPr>
        <p:spPr>
          <a:xfrm>
            <a:off x="308864" y="1127763"/>
            <a:ext cx="11375136" cy="4678677"/>
          </a:xfrm>
        </p:spPr>
        <p:txBody>
          <a:bodyPr>
            <a:noAutofit/>
          </a:bodyPr>
          <a:lstStyle/>
          <a:p>
            <a:r>
              <a:rPr lang="en-US" dirty="0"/>
              <a:t>Decide whether to overlap MPI communication with thread computation</a:t>
            </a:r>
          </a:p>
          <a:p>
            <a:r>
              <a:rPr lang="en-US" dirty="0">
                <a:ea typeface="ＭＳ Ｐゴシック" pitchFamily="1" charset="-128"/>
                <a:cs typeface="ＭＳ Ｐゴシック" pitchFamily="1" charset="-128"/>
              </a:rPr>
              <a:t>Consider </a:t>
            </a:r>
            <a:r>
              <a:rPr lang="en-US" dirty="0" err="1">
                <a:ea typeface="ＭＳ Ｐゴシック" pitchFamily="1" charset="-128"/>
                <a:cs typeface="ＭＳ Ｐゴシック" pitchFamily="1" charset="-128"/>
              </a:rPr>
              <a:t>OpenMP</a:t>
            </a:r>
            <a:r>
              <a:rPr lang="en-US" dirty="0">
                <a:ea typeface="ＭＳ Ｐゴシック" pitchFamily="1" charset="-128"/>
                <a:cs typeface="ＭＳ Ｐゴシック" pitchFamily="1" charset="-128"/>
              </a:rPr>
              <a:t> </a:t>
            </a:r>
            <a:r>
              <a:rPr lang="en-US" dirty="0" err="1">
                <a:ea typeface="ＭＳ Ｐゴシック" pitchFamily="1" charset="-128"/>
                <a:cs typeface="ＭＳ Ｐゴシック" pitchFamily="1" charset="-128"/>
              </a:rPr>
              <a:t>TASKing</a:t>
            </a:r>
            <a:endParaRPr lang="en-US" dirty="0">
              <a:ea typeface="ＭＳ Ｐゴシック" pitchFamily="1" charset="-128"/>
              <a:cs typeface="ＭＳ Ｐゴシック" pitchFamily="1" charset="-128"/>
            </a:endParaRPr>
          </a:p>
          <a:p>
            <a:r>
              <a:rPr lang="en-US" dirty="0">
                <a:ea typeface="ＭＳ Ｐゴシック" pitchFamily="1" charset="-128"/>
                <a:cs typeface="ＭＳ Ｐゴシック" pitchFamily="1" charset="-128"/>
              </a:rPr>
              <a:t>Consider nested </a:t>
            </a:r>
            <a:r>
              <a:rPr lang="en-US" dirty="0" err="1">
                <a:ea typeface="ＭＳ Ｐゴシック" pitchFamily="1" charset="-128"/>
                <a:cs typeface="ＭＳ Ｐゴシック" pitchFamily="1" charset="-128"/>
              </a:rPr>
              <a:t>OpenMP</a:t>
            </a:r>
            <a:endParaRPr lang="en-US" dirty="0">
              <a:ea typeface="ＭＳ Ｐゴシック" pitchFamily="1" charset="-128"/>
              <a:cs typeface="ＭＳ Ｐゴシック" pitchFamily="1" charset="-128"/>
            </a:endParaRPr>
          </a:p>
          <a:p>
            <a:r>
              <a:rPr lang="en-US" dirty="0">
                <a:ea typeface="ＭＳ Ｐゴシック" pitchFamily="1" charset="-128"/>
                <a:cs typeface="ＭＳ Ｐゴシック" pitchFamily="1" charset="-128"/>
              </a:rPr>
              <a:t>Consider </a:t>
            </a:r>
            <a:r>
              <a:rPr lang="en-US" dirty="0" err="1">
                <a:ea typeface="ＭＳ Ｐゴシック" pitchFamily="1" charset="-128"/>
                <a:cs typeface="ＭＳ Ｐゴシック" pitchFamily="1" charset="-128"/>
              </a:rPr>
              <a:t>OpenMP</a:t>
            </a:r>
            <a:r>
              <a:rPr lang="en-US" dirty="0">
                <a:ea typeface="ＭＳ Ｐゴシック" pitchFamily="1" charset="-128"/>
                <a:cs typeface="ＭＳ Ｐゴシック" pitchFamily="1" charset="-128"/>
              </a:rPr>
              <a:t> SIMD for better vectorization</a:t>
            </a:r>
          </a:p>
          <a:p>
            <a:r>
              <a:rPr lang="en-US" dirty="0">
                <a:ea typeface="ＭＳ Ｐゴシック" pitchFamily="1" charset="-128"/>
                <a:cs typeface="ＭＳ Ｐゴシック" pitchFamily="1" charset="-128"/>
              </a:rPr>
              <a:t>Experiment with different combinations of MPI tasks and number of threads per task. Less MPI tasks may not saturate inter-node bandwidth</a:t>
            </a:r>
          </a:p>
          <a:p>
            <a:pPr>
              <a:spcBef>
                <a:spcPts val="1000"/>
              </a:spcBef>
            </a:pPr>
            <a:r>
              <a:rPr lang="en-US" dirty="0"/>
              <a:t>Be aware of NUMA domains</a:t>
            </a:r>
            <a:r>
              <a:rPr lang="en-US" dirty="0">
                <a:solidFill>
                  <a:srgbClr val="FF0000"/>
                </a:solidFill>
              </a:rPr>
              <a:t>. Test different process and thread affinity options</a:t>
            </a:r>
            <a:endParaRPr lang="en-US" dirty="0">
              <a:ea typeface="ＭＳ Ｐゴシック" pitchFamily="1" charset="-128"/>
              <a:cs typeface="ＭＳ Ｐゴシック" pitchFamily="1" charset="-128"/>
            </a:endParaRPr>
          </a:p>
          <a:p>
            <a:pPr>
              <a:spcBef>
                <a:spcPts val="1000"/>
              </a:spcBef>
            </a:pPr>
            <a:r>
              <a:rPr lang="en-US" dirty="0">
                <a:ea typeface="ＭＳ Ｐゴシック" pitchFamily="1" charset="-128"/>
                <a:cs typeface="ＭＳ Ｐゴシック" pitchFamily="1" charset="-128"/>
              </a:rPr>
              <a:t>Leave some cores idle on purpose, for memory capacity or bandwidth capacity</a:t>
            </a:r>
          </a:p>
        </p:txBody>
      </p:sp>
    </p:spTree>
    <p:extLst>
      <p:ext uri="{BB962C8B-B14F-4D97-AF65-F5344CB8AC3E}">
        <p14:creationId xmlns:p14="http://schemas.microsoft.com/office/powerpoint/2010/main" val="6698629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sp>
        <p:nvSpPr>
          <p:cNvPr id="370" name="Shape 370"/>
          <p:cNvSpPr txBox="1">
            <a:spLocks noGrp="1"/>
          </p:cNvSpPr>
          <p:nvPr>
            <p:ph type="title"/>
          </p:nvPr>
        </p:nvSpPr>
        <p:spPr>
          <a:xfrm>
            <a:off x="352422" y="431133"/>
            <a:ext cx="11375136" cy="484748"/>
          </a:xfrm>
          <a:prstGeom prst="rect">
            <a:avLst/>
          </a:prstGeom>
          <a:noFill/>
          <a:ln w="9525">
            <a:noFill/>
            <a:miter lim="800000"/>
            <a:headEnd/>
            <a:tailEnd/>
          </a:ln>
        </p:spPr>
        <p:txBody>
          <a:bodyPr vert="horz" wrap="square" lIns="0" tIns="0" rIns="0" bIns="0" numCol="1" anchor="t" anchorCtr="0" compatLnSpc="1">
            <a:prstTxWarp prst="textNoShape">
              <a:avLst/>
            </a:prstTxWarp>
            <a:normAutofit/>
          </a:bodyPr>
          <a:lstStyle/>
          <a:p>
            <a:r>
              <a:rPr lang="en-US" dirty="0">
                <a:sym typeface="Helvetica Neue"/>
              </a:rPr>
              <a:t>MPI </a:t>
            </a:r>
            <a:r>
              <a:rPr lang="en-US" i="1" dirty="0">
                <a:sym typeface="Helvetica Neue"/>
              </a:rPr>
              <a:t>vs.</a:t>
            </a:r>
            <a:r>
              <a:rPr lang="en-US" dirty="0">
                <a:sym typeface="Helvetica Neue"/>
              </a:rPr>
              <a:t> </a:t>
            </a:r>
            <a:r>
              <a:rPr lang="en-US" dirty="0" err="1">
                <a:sym typeface="Helvetica Neue"/>
              </a:rPr>
              <a:t>OpenMP</a:t>
            </a:r>
            <a:r>
              <a:rPr lang="en-US" dirty="0">
                <a:sym typeface="Helvetica Neue"/>
              </a:rPr>
              <a:t> Scaling Analysis for Optimal Configuration</a:t>
            </a:r>
            <a:endParaRPr lang="en" dirty="0">
              <a:sym typeface="Helvetica Neue"/>
            </a:endParaRPr>
          </a:p>
        </p:txBody>
      </p:sp>
      <p:pic>
        <p:nvPicPr>
          <p:cNvPr id="372" name="Shape 372"/>
          <p:cNvPicPr preferRelativeResize="0"/>
          <p:nvPr/>
        </p:nvPicPr>
        <p:blipFill>
          <a:blip r:embed="rId3"/>
          <a:stretch>
            <a:fillRect/>
          </a:stretch>
        </p:blipFill>
        <p:spPr>
          <a:xfrm>
            <a:off x="2284414" y="1569917"/>
            <a:ext cx="4539300" cy="3086100"/>
          </a:xfrm>
          <a:prstGeom prst="rect">
            <a:avLst/>
          </a:prstGeom>
        </p:spPr>
      </p:pic>
      <p:sp>
        <p:nvSpPr>
          <p:cNvPr id="10" name="Shape 401"/>
          <p:cNvSpPr txBox="1"/>
          <p:nvPr/>
        </p:nvSpPr>
        <p:spPr>
          <a:xfrm rot="5400000">
            <a:off x="1503419" y="3049412"/>
            <a:ext cx="1554690" cy="68900"/>
          </a:xfrm>
          <a:prstGeom prst="rect">
            <a:avLst/>
          </a:prstGeom>
          <a:noFill/>
          <a:ln>
            <a:noFill/>
          </a:ln>
        </p:spPr>
        <p:txBody>
          <a:bodyPr lIns="91425" tIns="91425" rIns="91425" bIns="91425" anchor="t" anchorCtr="0">
            <a:noAutofit/>
          </a:bodyPr>
          <a:lstStyle/>
          <a:p>
            <a:pPr>
              <a:spcBef>
                <a:spcPts val="0"/>
              </a:spcBef>
              <a:spcAft>
                <a:spcPts val="0"/>
              </a:spcAft>
              <a:buClr>
                <a:srgbClr val="6AA84F"/>
              </a:buClr>
              <a:buSzPct val="25000"/>
            </a:pPr>
            <a:r>
              <a:rPr lang="en" sz="1600" dirty="0">
                <a:solidFill>
                  <a:srgbClr val="6AA84F"/>
                </a:solidFill>
                <a:latin typeface="Arial"/>
                <a:ea typeface="Arial"/>
                <a:cs typeface="Arial"/>
                <a:sym typeface="Arial"/>
                <a:rtl val="0"/>
              </a:rPr>
              <a:t>Lower is Better</a:t>
            </a:r>
          </a:p>
        </p:txBody>
      </p:sp>
      <p:cxnSp>
        <p:nvCxnSpPr>
          <p:cNvPr id="11" name="Shape 361"/>
          <p:cNvCxnSpPr/>
          <p:nvPr/>
        </p:nvCxnSpPr>
        <p:spPr>
          <a:xfrm flipH="1">
            <a:off x="1979614" y="2192217"/>
            <a:ext cx="5400" cy="1934500"/>
          </a:xfrm>
          <a:prstGeom prst="straightConnector1">
            <a:avLst/>
          </a:prstGeom>
          <a:noFill/>
          <a:ln w="50800" cap="flat">
            <a:solidFill>
              <a:srgbClr val="93C47D"/>
            </a:solidFill>
            <a:prstDash val="solid"/>
            <a:round/>
            <a:headEnd type="none" w="med" len="med"/>
            <a:tailEnd type="triangle" w="lg" len="lg"/>
          </a:ln>
        </p:spPr>
      </p:cxnSp>
      <p:sp>
        <p:nvSpPr>
          <p:cNvPr id="2" name="Rectangle 1"/>
          <p:cNvSpPr/>
          <p:nvPr/>
        </p:nvSpPr>
        <p:spPr>
          <a:xfrm>
            <a:off x="4554064" y="4639282"/>
            <a:ext cx="1890438" cy="461665"/>
          </a:xfrm>
          <a:prstGeom prst="rect">
            <a:avLst/>
          </a:prstGeom>
        </p:spPr>
        <p:txBody>
          <a:bodyPr wrap="square">
            <a:spAutoFit/>
          </a:bodyPr>
          <a:lstStyle/>
          <a:p>
            <a:r>
              <a:rPr lang="en-US" altLang="ja-JP" sz="1200" i="1" dirty="0"/>
              <a:t>Courtesy of Chris Daley, NERSC</a:t>
            </a:r>
          </a:p>
        </p:txBody>
      </p:sp>
      <p:sp>
        <p:nvSpPr>
          <p:cNvPr id="3" name="TextBox 2"/>
          <p:cNvSpPr txBox="1"/>
          <p:nvPr/>
        </p:nvSpPr>
        <p:spPr>
          <a:xfrm>
            <a:off x="3394714" y="1468317"/>
            <a:ext cx="2645276" cy="338554"/>
          </a:xfrm>
          <a:prstGeom prst="rect">
            <a:avLst/>
          </a:prstGeom>
          <a:noFill/>
        </p:spPr>
        <p:txBody>
          <a:bodyPr wrap="none" rtlCol="0">
            <a:spAutoFit/>
          </a:bodyPr>
          <a:lstStyle/>
          <a:p>
            <a:r>
              <a:rPr lang="en-US" sz="1600" b="1" dirty="0"/>
              <a:t>Flash Kernel on Babbage</a:t>
            </a:r>
          </a:p>
        </p:txBody>
      </p:sp>
      <p:sp>
        <p:nvSpPr>
          <p:cNvPr id="12" name="Content Placeholder 2"/>
          <p:cNvSpPr txBox="1">
            <a:spLocks/>
          </p:cNvSpPr>
          <p:nvPr/>
        </p:nvSpPr>
        <p:spPr>
          <a:xfrm>
            <a:off x="2150532" y="5480469"/>
            <a:ext cx="8047568" cy="593252"/>
          </a:xfrm>
          <a:prstGeom prst="rect">
            <a:avLst/>
          </a:prstGeom>
          <a:solidFill>
            <a:schemeClr val="bg2">
              <a:lumMod val="20000"/>
              <a:lumOff val="80000"/>
            </a:schemeClr>
          </a:solidFill>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2800" b="1"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0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dirty="0"/>
              <a:t>Find the sweet spot for hybrid MPI/OpenMP. </a:t>
            </a:r>
          </a:p>
        </p:txBody>
      </p:sp>
      <p:sp>
        <p:nvSpPr>
          <p:cNvPr id="4" name="TextBox 3"/>
          <p:cNvSpPr txBox="1"/>
          <p:nvPr/>
        </p:nvSpPr>
        <p:spPr>
          <a:xfrm>
            <a:off x="6915882" y="1569917"/>
            <a:ext cx="3301268" cy="3416320"/>
          </a:xfrm>
          <a:prstGeom prst="rect">
            <a:avLst/>
          </a:prstGeom>
          <a:noFill/>
        </p:spPr>
        <p:txBody>
          <a:bodyPr wrap="square" rtlCol="0">
            <a:spAutoFit/>
          </a:bodyPr>
          <a:lstStyle/>
          <a:p>
            <a:pPr marL="285750" indent="-285750">
              <a:buFont typeface="Arial" panose="020B0604020202020204" pitchFamily="34" charset="0"/>
              <a:buChar char="•"/>
            </a:pPr>
            <a:r>
              <a:rPr lang="en-US" dirty="0"/>
              <a:t>Each line represents multiple runs using fixed total number of cores = #MPI tasks x #</a:t>
            </a:r>
            <a:r>
              <a:rPr lang="en-US" dirty="0" err="1"/>
              <a:t>OpenMP</a:t>
            </a:r>
            <a:r>
              <a:rPr lang="en-US" dirty="0"/>
              <a:t> threads/task. </a:t>
            </a:r>
          </a:p>
          <a:p>
            <a:pPr marL="285750" indent="-285750">
              <a:buFont typeface="Arial" panose="020B0604020202020204" pitchFamily="34" charset="0"/>
              <a:buChar char="•"/>
            </a:pPr>
            <a:r>
              <a:rPr lang="en-US" dirty="0"/>
              <a:t>Scaling may depend on the kernel algorithms and problem sizes.</a:t>
            </a:r>
          </a:p>
          <a:p>
            <a:pPr marL="285750" indent="-285750">
              <a:buFont typeface="Arial" panose="020B0604020202020204" pitchFamily="34" charset="0"/>
              <a:buChar char="•"/>
            </a:pPr>
            <a:r>
              <a:rPr lang="en-US" dirty="0"/>
              <a:t>In this test case, 15 MPI tasks with 8 </a:t>
            </a:r>
            <a:r>
              <a:rPr lang="en-US" dirty="0" err="1"/>
              <a:t>OpenMP</a:t>
            </a:r>
            <a:r>
              <a:rPr lang="en-US" dirty="0"/>
              <a:t> threads per task is optimal. </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37019189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2608" y="173736"/>
            <a:ext cx="11375136" cy="496290"/>
          </a:xfrm>
        </p:spPr>
        <p:txBody>
          <a:bodyPr/>
          <a:lstStyle/>
          <a:p>
            <a:r>
              <a:rPr lang="en-US" dirty="0"/>
              <a:t>MPI + </a:t>
            </a:r>
            <a:r>
              <a:rPr lang="en-US" dirty="0" err="1"/>
              <a:t>OpenMP</a:t>
            </a:r>
            <a:r>
              <a:rPr lang="en-US" dirty="0"/>
              <a:t>: Affinity / Placement </a:t>
            </a:r>
          </a:p>
        </p:txBody>
      </p:sp>
      <p:sp>
        <p:nvSpPr>
          <p:cNvPr id="3" name="Content Placeholder 2"/>
          <p:cNvSpPr>
            <a:spLocks noGrp="1"/>
          </p:cNvSpPr>
          <p:nvPr>
            <p:ph idx="1"/>
          </p:nvPr>
        </p:nvSpPr>
        <p:spPr/>
        <p:txBody>
          <a:bodyPr/>
          <a:lstStyle/>
          <a:p>
            <a:r>
              <a:rPr lang="en-US" dirty="0"/>
              <a:t>These set of slides needs to talk about how to control affinity and placement</a:t>
            </a:r>
          </a:p>
          <a:p>
            <a:endParaRPr lang="en-US" dirty="0"/>
          </a:p>
        </p:txBody>
      </p:sp>
    </p:spTree>
    <p:extLst>
      <p:ext uri="{BB962C8B-B14F-4D97-AF65-F5344CB8AC3E}">
        <p14:creationId xmlns:p14="http://schemas.microsoft.com/office/powerpoint/2010/main" val="27778094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7689" y="380695"/>
            <a:ext cx="8237538" cy="484748"/>
          </a:xfrm>
        </p:spPr>
        <p:txBody>
          <a:bodyPr/>
          <a:lstStyle/>
          <a:p>
            <a:r>
              <a:rPr lang="en-US" dirty="0"/>
              <a:t>Thread Affinity and Data Locality</a:t>
            </a:r>
          </a:p>
        </p:txBody>
      </p:sp>
      <p:sp>
        <p:nvSpPr>
          <p:cNvPr id="3" name="Content Placeholder 2"/>
          <p:cNvSpPr>
            <a:spLocks noGrp="1"/>
          </p:cNvSpPr>
          <p:nvPr>
            <p:ph idx="1"/>
          </p:nvPr>
        </p:nvSpPr>
        <p:spPr>
          <a:xfrm>
            <a:off x="547689" y="1048323"/>
            <a:ext cx="10347960" cy="6629400"/>
          </a:xfrm>
        </p:spPr>
        <p:txBody>
          <a:bodyPr/>
          <a:lstStyle/>
          <a:p>
            <a:r>
              <a:rPr lang="en-US" dirty="0"/>
              <a:t>Process Affinity</a:t>
            </a:r>
          </a:p>
          <a:p>
            <a:pPr lvl="1"/>
            <a:r>
              <a:rPr lang="en-US" sz="2200" dirty="0">
                <a:solidFill>
                  <a:srgbClr val="0000FF"/>
                </a:solidFill>
              </a:rPr>
              <a:t>Process Affinity</a:t>
            </a:r>
            <a:r>
              <a:rPr lang="en-US" sz="2200" dirty="0"/>
              <a:t>: bind processes (MPI tasks, etc.) to CPUs</a:t>
            </a:r>
          </a:p>
          <a:p>
            <a:pPr lvl="1"/>
            <a:r>
              <a:rPr lang="en-US" sz="2200" dirty="0">
                <a:solidFill>
                  <a:srgbClr val="0000FF"/>
                </a:solidFill>
              </a:rPr>
              <a:t>Thread Affinity</a:t>
            </a:r>
            <a:r>
              <a:rPr lang="en-US" sz="2200" dirty="0"/>
              <a:t>: further binding threads to CPUs that are allocated to their parent process</a:t>
            </a:r>
          </a:p>
          <a:p>
            <a:r>
              <a:rPr lang="en-US" dirty="0"/>
              <a:t>Data Locality</a:t>
            </a:r>
          </a:p>
          <a:p>
            <a:pPr lvl="1"/>
            <a:r>
              <a:rPr lang="en-US" sz="2200" dirty="0">
                <a:solidFill>
                  <a:srgbClr val="0000FF"/>
                </a:solidFill>
              </a:rPr>
              <a:t>Memory Locality</a:t>
            </a:r>
            <a:r>
              <a:rPr lang="en-US" sz="2200" dirty="0"/>
              <a:t>: </a:t>
            </a:r>
            <a:r>
              <a:rPr lang="en-US" sz="2200" dirty="0">
                <a:ea typeface="ＭＳ Ｐゴシック" pitchFamily="1" charset="-128"/>
                <a:cs typeface="ＭＳ Ｐゴシック" pitchFamily="1" charset="-128"/>
              </a:rPr>
              <a:t>allocate memory as close as possible to the core on which the task that requested the memory is running</a:t>
            </a:r>
          </a:p>
          <a:p>
            <a:pPr lvl="1"/>
            <a:r>
              <a:rPr lang="en-US" sz="2200" dirty="0">
                <a:solidFill>
                  <a:srgbClr val="0000FF"/>
                </a:solidFill>
              </a:rPr>
              <a:t>Cache Locality</a:t>
            </a:r>
            <a:r>
              <a:rPr lang="en-US" sz="2200" dirty="0"/>
              <a:t>: reuse data in cache as much as possible </a:t>
            </a:r>
          </a:p>
          <a:p>
            <a:r>
              <a:rPr lang="en-US" dirty="0"/>
              <a:t>Correct process, thread and memory affinity is the basis for getting optimal performance</a:t>
            </a:r>
            <a:endParaRPr lang="en-US" sz="2600" dirty="0"/>
          </a:p>
          <a:p>
            <a:pPr marL="0" indent="0">
              <a:buNone/>
            </a:pPr>
            <a:endParaRPr lang="en-US" sz="2600" dirty="0"/>
          </a:p>
        </p:txBody>
      </p:sp>
      <p:sp>
        <p:nvSpPr>
          <p:cNvPr id="4" name="Slide Number Placeholder 3"/>
          <p:cNvSpPr>
            <a:spLocks noGrp="1"/>
          </p:cNvSpPr>
          <p:nvPr>
            <p:ph type="sldNum" sz="quarter" idx="10"/>
          </p:nvPr>
        </p:nvSpPr>
        <p:spPr/>
        <p:txBody>
          <a:bodyPr/>
          <a:lstStyle/>
          <a:p>
            <a:pPr fontAlgn="base">
              <a:spcBef>
                <a:spcPct val="0"/>
              </a:spcBef>
              <a:spcAft>
                <a:spcPct val="0"/>
              </a:spcAft>
              <a:defRPr/>
            </a:pPr>
            <a:endParaRPr lang="en-US" dirty="0">
              <a:solidFill>
                <a:srgbClr val="000000"/>
              </a:solidFill>
              <a:latin typeface="Tahoma" pitchFamily="34" charset="0"/>
              <a:cs typeface="Arial" pitchFamily="34" charset="0"/>
            </a:endParaRPr>
          </a:p>
        </p:txBody>
      </p:sp>
    </p:spTree>
    <p:extLst>
      <p:ext uri="{BB962C8B-B14F-4D97-AF65-F5344CB8AC3E}">
        <p14:creationId xmlns:p14="http://schemas.microsoft.com/office/powerpoint/2010/main" val="41529601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2608" y="463296"/>
            <a:ext cx="11375136" cy="484748"/>
          </a:xfrm>
        </p:spPr>
        <p:txBody>
          <a:bodyPr/>
          <a:lstStyle/>
          <a:p>
            <a:r>
              <a:rPr lang="en-US" dirty="0"/>
              <a:t>Memory Locality</a:t>
            </a:r>
          </a:p>
        </p:txBody>
      </p:sp>
      <p:sp>
        <p:nvSpPr>
          <p:cNvPr id="3" name="Content Placeholder 2"/>
          <p:cNvSpPr>
            <a:spLocks noGrp="1"/>
          </p:cNvSpPr>
          <p:nvPr>
            <p:ph idx="1"/>
          </p:nvPr>
        </p:nvSpPr>
        <p:spPr/>
        <p:txBody>
          <a:bodyPr/>
          <a:lstStyle/>
          <a:p>
            <a:r>
              <a:rPr lang="en-US" dirty="0"/>
              <a:t>Memory access in different NUMA domains are different</a:t>
            </a:r>
          </a:p>
          <a:p>
            <a:pPr lvl="1"/>
            <a:r>
              <a:rPr lang="en-US" dirty="0"/>
              <a:t>Accessing memory in remote NUMA is slower than accessing memory in local NUMA</a:t>
            </a:r>
          </a:p>
          <a:p>
            <a:pPr lvl="1"/>
            <a:r>
              <a:rPr lang="en-US" dirty="0"/>
              <a:t>Accessing High Bandwidth Memory on KNL is faster than DDR</a:t>
            </a:r>
          </a:p>
          <a:p>
            <a:r>
              <a:rPr lang="en-US" dirty="0" err="1">
                <a:latin typeface="Arial" charset="0"/>
                <a:ea typeface="SimSun" charset="0"/>
                <a:cs typeface="SimSun" charset="0"/>
              </a:rPr>
              <a:t>OpenMP</a:t>
            </a:r>
            <a:r>
              <a:rPr lang="en-US" dirty="0">
                <a:latin typeface="Arial" charset="0"/>
                <a:ea typeface="SimSun" charset="0"/>
                <a:cs typeface="SimSun" charset="0"/>
              </a:rPr>
              <a:t> does not explicitly map data across shared memories</a:t>
            </a:r>
            <a:endParaRPr lang="en-US" dirty="0"/>
          </a:p>
          <a:p>
            <a:r>
              <a:rPr lang="en-US" dirty="0"/>
              <a:t>Memory locality is important since it impacts both memory and intra-node performance</a:t>
            </a:r>
          </a:p>
          <a:p>
            <a:pPr marL="0" indent="0">
              <a:buNone/>
            </a:pPr>
            <a:endParaRPr lang="en-US" dirty="0"/>
          </a:p>
          <a:p>
            <a:pPr marL="0" indent="0">
              <a:buNone/>
            </a:pPr>
            <a:endParaRPr lang="en-US" dirty="0"/>
          </a:p>
        </p:txBody>
      </p:sp>
      <p:sp>
        <p:nvSpPr>
          <p:cNvPr id="4" name="Slide Number Placeholder 3"/>
          <p:cNvSpPr>
            <a:spLocks noGrp="1"/>
          </p:cNvSpPr>
          <p:nvPr>
            <p:ph type="sldNum" sz="quarter" idx="10"/>
          </p:nvPr>
        </p:nvSpPr>
        <p:spPr/>
        <p:txBody>
          <a:bodyPr/>
          <a:lstStyle/>
          <a:p>
            <a:pPr fontAlgn="base">
              <a:spcBef>
                <a:spcPct val="0"/>
              </a:spcBef>
              <a:spcAft>
                <a:spcPct val="0"/>
              </a:spcAft>
              <a:defRPr/>
            </a:pPr>
            <a:r>
              <a:rPr lang="en-US" dirty="0">
                <a:solidFill>
                  <a:srgbClr val="000000"/>
                </a:solidFill>
                <a:latin typeface="Tahoma" pitchFamily="34" charset="0"/>
                <a:cs typeface="Arial" pitchFamily="34" charset="0"/>
              </a:rPr>
              <a:t> </a:t>
            </a:r>
          </a:p>
        </p:txBody>
      </p:sp>
    </p:spTree>
    <p:extLst>
      <p:ext uri="{BB962C8B-B14F-4D97-AF65-F5344CB8AC3E}">
        <p14:creationId xmlns:p14="http://schemas.microsoft.com/office/powerpoint/2010/main" val="29212403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2608" y="173736"/>
            <a:ext cx="11375136" cy="496290"/>
          </a:xfrm>
        </p:spPr>
        <p:txBody>
          <a:bodyPr/>
          <a:lstStyle/>
          <a:p>
            <a:r>
              <a:rPr lang="en-US" dirty="0" err="1"/>
              <a:t>OpenMP</a:t>
            </a:r>
            <a:r>
              <a:rPr lang="en-US" dirty="0"/>
              <a:t> Thread Affinity</a:t>
            </a:r>
          </a:p>
        </p:txBody>
      </p:sp>
      <p:sp>
        <p:nvSpPr>
          <p:cNvPr id="3" name="Content Placeholder 2"/>
          <p:cNvSpPr>
            <a:spLocks noGrp="1"/>
          </p:cNvSpPr>
          <p:nvPr>
            <p:ph idx="1"/>
          </p:nvPr>
        </p:nvSpPr>
        <p:spPr>
          <a:xfrm>
            <a:off x="275675" y="1032936"/>
            <a:ext cx="11391392" cy="5245944"/>
          </a:xfrm>
        </p:spPr>
        <p:txBody>
          <a:bodyPr/>
          <a:lstStyle/>
          <a:p>
            <a:r>
              <a:rPr lang="en-US" dirty="0" err="1"/>
              <a:t>OpenMP</a:t>
            </a:r>
            <a:r>
              <a:rPr lang="en-US" dirty="0"/>
              <a:t> provides a mechanism to map threads to hardware execution units (e.g. hardware threads, cores, sockets)</a:t>
            </a:r>
          </a:p>
          <a:p>
            <a:pPr marL="0" indent="0">
              <a:buNone/>
            </a:pPr>
            <a:r>
              <a:rPr lang="en-US" dirty="0"/>
              <a:t>Its goal:</a:t>
            </a:r>
          </a:p>
          <a:p>
            <a:r>
              <a:rPr lang="en-US" dirty="0"/>
              <a:t>Maximize resource utilization </a:t>
            </a:r>
          </a:p>
          <a:p>
            <a:r>
              <a:rPr lang="en-US" dirty="0"/>
              <a:t>Minimize thread contention for the same hardware resource</a:t>
            </a:r>
          </a:p>
          <a:p>
            <a:r>
              <a:rPr lang="en-US" dirty="0"/>
              <a:t>Maximize local accesses and minimize remote memory accesses in NUMA</a:t>
            </a:r>
          </a:p>
          <a:p>
            <a:r>
              <a:rPr lang="en-US" dirty="0"/>
              <a:t>Develop strategies for memory latency programs </a:t>
            </a:r>
            <a:r>
              <a:rPr lang="en-US" i="1" dirty="0"/>
              <a:t>vs.</a:t>
            </a:r>
            <a:r>
              <a:rPr lang="en-US" dirty="0"/>
              <a:t> memory bandwidth bound</a:t>
            </a:r>
          </a:p>
          <a:p>
            <a:pPr lvl="1"/>
            <a:r>
              <a:rPr lang="en-US" dirty="0"/>
              <a:t>Cache reuse by threads</a:t>
            </a:r>
          </a:p>
          <a:p>
            <a:pPr lvl="1"/>
            <a:r>
              <a:rPr lang="en-US" dirty="0"/>
              <a:t>Bandwidth aggregation</a:t>
            </a:r>
          </a:p>
          <a:p>
            <a:pPr lvl="1"/>
            <a:r>
              <a:rPr lang="en-US" dirty="0"/>
              <a:t>Reduce thread synchronization overheads</a:t>
            </a:r>
          </a:p>
          <a:p>
            <a:r>
              <a:rPr lang="en-US" dirty="0"/>
              <a:t>Bind </a:t>
            </a:r>
            <a:r>
              <a:rPr lang="en-US" dirty="0" err="1"/>
              <a:t>OpenMP</a:t>
            </a:r>
            <a:r>
              <a:rPr lang="en-US" dirty="0"/>
              <a:t> threads to the hardware threads or cores </a:t>
            </a:r>
          </a:p>
        </p:txBody>
      </p:sp>
      <p:sp>
        <p:nvSpPr>
          <p:cNvPr id="4" name="TextBox 3">
            <a:extLst>
              <a:ext uri="{FF2B5EF4-FFF2-40B4-BE49-F238E27FC236}">
                <a16:creationId xmlns:a16="http://schemas.microsoft.com/office/drawing/2014/main" id="{34CBF2A0-62E4-2C4D-96D8-DC9EF88C9BB1}"/>
              </a:ext>
            </a:extLst>
          </p:cNvPr>
          <p:cNvSpPr txBox="1"/>
          <p:nvPr/>
        </p:nvSpPr>
        <p:spPr>
          <a:xfrm>
            <a:off x="5516881" y="374560"/>
            <a:ext cx="5455919" cy="590931"/>
          </a:xfrm>
          <a:prstGeom prst="rect">
            <a:avLst/>
          </a:prstGeom>
          <a:noFill/>
        </p:spPr>
        <p:txBody>
          <a:bodyPr wrap="square" rtlCol="0">
            <a:spAutoFit/>
          </a:bodyPr>
          <a:lstStyle/>
          <a:p>
            <a:pPr algn="ctr">
              <a:lnSpc>
                <a:spcPct val="90000"/>
              </a:lnSpc>
            </a:pPr>
            <a:r>
              <a:rPr lang="en-US" b="1" dirty="0">
                <a:solidFill>
                  <a:srgbClr val="FF0000"/>
                </a:solidFill>
              </a:rPr>
              <a:t>Helen note: this is a good slide. Oscar, is it yours or adapted from someone else’s please?</a:t>
            </a:r>
          </a:p>
        </p:txBody>
      </p:sp>
    </p:spTree>
    <p:extLst>
      <p:ext uri="{BB962C8B-B14F-4D97-AF65-F5344CB8AC3E}">
        <p14:creationId xmlns:p14="http://schemas.microsoft.com/office/powerpoint/2010/main" val="264013703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2608" y="173736"/>
            <a:ext cx="11375136" cy="496290"/>
          </a:xfrm>
        </p:spPr>
        <p:txBody>
          <a:bodyPr/>
          <a:lstStyle/>
          <a:p>
            <a:r>
              <a:rPr lang="en-US" dirty="0" err="1"/>
              <a:t>OpenMP</a:t>
            </a:r>
            <a:r>
              <a:rPr lang="en-US" dirty="0"/>
              <a:t> Thread Affinity</a:t>
            </a:r>
          </a:p>
        </p:txBody>
      </p:sp>
      <p:pic>
        <p:nvPicPr>
          <p:cNvPr id="4" name="Content Placeholder 3"/>
          <p:cNvPicPr>
            <a:picLocks noGrp="1" noChangeAspect="1"/>
          </p:cNvPicPr>
          <p:nvPr>
            <p:ph idx="1"/>
          </p:nvPr>
        </p:nvPicPr>
        <p:blipFill>
          <a:blip r:embed="rId3"/>
          <a:srcRect t="3452" b="3452"/>
          <a:stretch>
            <a:fillRect/>
          </a:stretch>
        </p:blipFill>
        <p:spPr>
          <a:xfrm>
            <a:off x="4690534" y="3364507"/>
            <a:ext cx="6497000" cy="2392826"/>
          </a:xfrm>
        </p:spPr>
      </p:pic>
      <p:sp>
        <p:nvSpPr>
          <p:cNvPr id="5" name="Content Placeholder 2"/>
          <p:cNvSpPr txBox="1">
            <a:spLocks/>
          </p:cNvSpPr>
          <p:nvPr/>
        </p:nvSpPr>
        <p:spPr bwMode="auto">
          <a:xfrm>
            <a:off x="276352" y="1272358"/>
            <a:ext cx="11391392" cy="4701722"/>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230182" indent="-230182"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Arial" panose="020B0604020202020204" pitchFamily="34" charset="0"/>
                <a:ea typeface="+mn-ea"/>
                <a:cs typeface="Arial" panose="020B0604020202020204" pitchFamily="34" charset="0"/>
              </a:defRPr>
            </a:lvl1pPr>
            <a:lvl2pPr marL="625459" indent="-279393"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Arial" panose="020B0604020202020204" pitchFamily="34" charset="0"/>
                <a:ea typeface="+mn-ea"/>
                <a:cs typeface="Arial" panose="020B0604020202020204" pitchFamily="34" charset="0"/>
              </a:defRPr>
            </a:lvl2pPr>
            <a:lvl3pPr marL="914377" indent="-230182"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Arial" panose="020B0604020202020204" pitchFamily="34" charset="0"/>
                <a:ea typeface="+mn-ea"/>
                <a:cs typeface="Arial" panose="020B0604020202020204" pitchFamily="34" charset="0"/>
              </a:defRPr>
            </a:lvl3pPr>
            <a:lvl4pPr marL="1144559" indent="-173034"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Arial" panose="020B0604020202020204" pitchFamily="34" charset="0"/>
                <a:ea typeface="+mn-ea"/>
                <a:cs typeface="Arial" panose="020B0604020202020204" pitchFamily="34" charset="0"/>
              </a:defRPr>
            </a:lvl4pPr>
            <a:lvl5pPr marL="1482688" indent="-222245" algn="l" rtl="0" eaLnBrk="1" fontAlgn="base" hangingPunct="1">
              <a:lnSpc>
                <a:spcPct val="90000"/>
              </a:lnSpc>
              <a:spcBef>
                <a:spcPts val="600"/>
              </a:spcBef>
              <a:spcAft>
                <a:spcPct val="0"/>
              </a:spcAft>
              <a:buClr>
                <a:schemeClr val="tx1"/>
              </a:buClr>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5pPr>
            <a:lvl6pPr marL="2514537"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14"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Optimizing Thread Affinity depends on the target architecture and the application</a:t>
            </a:r>
          </a:p>
          <a:p>
            <a:pPr lvl="1"/>
            <a:r>
              <a:rPr lang="en-US" dirty="0"/>
              <a:t>How do hardware threads, cores and sockets lay out on the system and NUMA domains</a:t>
            </a:r>
          </a:p>
          <a:p>
            <a:pPr lvl="1"/>
            <a:r>
              <a:rPr lang="en-US" dirty="0"/>
              <a:t>How is data placed in the system  </a:t>
            </a:r>
          </a:p>
          <a:p>
            <a:pPr lvl="1"/>
            <a:r>
              <a:rPr lang="en-US" dirty="0"/>
              <a:t>How is work scheduled to the threads</a:t>
            </a:r>
          </a:p>
        </p:txBody>
      </p:sp>
      <p:sp>
        <p:nvSpPr>
          <p:cNvPr id="3" name="TextBox 2"/>
          <p:cNvSpPr txBox="1"/>
          <p:nvPr/>
        </p:nvSpPr>
        <p:spPr>
          <a:xfrm>
            <a:off x="3549273" y="3860800"/>
            <a:ext cx="672254" cy="346249"/>
          </a:xfrm>
          <a:prstGeom prst="rect">
            <a:avLst/>
          </a:prstGeom>
          <a:noFill/>
        </p:spPr>
        <p:txBody>
          <a:bodyPr wrap="none" rtlCol="0">
            <a:spAutoFit/>
          </a:bodyPr>
          <a:lstStyle/>
          <a:p>
            <a:pPr algn="ctr">
              <a:lnSpc>
                <a:spcPct val="90000"/>
              </a:lnSpc>
            </a:pPr>
            <a:r>
              <a:rPr lang="en-US" dirty="0"/>
              <a:t>Data</a:t>
            </a:r>
          </a:p>
        </p:txBody>
      </p:sp>
      <p:cxnSp>
        <p:nvCxnSpPr>
          <p:cNvPr id="7" name="Straight Arrow Connector 6"/>
          <p:cNvCxnSpPr/>
          <p:nvPr/>
        </p:nvCxnSpPr>
        <p:spPr>
          <a:xfrm flipV="1">
            <a:off x="4233333" y="4064000"/>
            <a:ext cx="508000" cy="3386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6093046" y="2370667"/>
            <a:ext cx="2019378" cy="346249"/>
          </a:xfrm>
          <a:prstGeom prst="rect">
            <a:avLst/>
          </a:prstGeom>
          <a:noFill/>
        </p:spPr>
        <p:txBody>
          <a:bodyPr wrap="none" rtlCol="0">
            <a:spAutoFit/>
          </a:bodyPr>
          <a:lstStyle/>
          <a:p>
            <a:pPr algn="ctr">
              <a:lnSpc>
                <a:spcPct val="90000"/>
              </a:lnSpc>
            </a:pPr>
            <a:r>
              <a:rPr lang="en-US" dirty="0"/>
              <a:t>Hardware threads</a:t>
            </a:r>
          </a:p>
        </p:txBody>
      </p:sp>
      <p:cxnSp>
        <p:nvCxnSpPr>
          <p:cNvPr id="11" name="Straight Arrow Connector 10"/>
          <p:cNvCxnSpPr/>
          <p:nvPr/>
        </p:nvCxnSpPr>
        <p:spPr>
          <a:xfrm>
            <a:off x="6891867" y="2760133"/>
            <a:ext cx="50800" cy="69426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10255936" y="2692400"/>
            <a:ext cx="1787733" cy="341632"/>
          </a:xfrm>
          <a:prstGeom prst="rect">
            <a:avLst/>
          </a:prstGeom>
          <a:noFill/>
        </p:spPr>
        <p:txBody>
          <a:bodyPr wrap="none" rtlCol="0">
            <a:spAutoFit/>
          </a:bodyPr>
          <a:lstStyle/>
          <a:p>
            <a:pPr algn="ctr">
              <a:lnSpc>
                <a:spcPct val="90000"/>
              </a:lnSpc>
            </a:pPr>
            <a:r>
              <a:rPr lang="en-US" dirty="0"/>
              <a:t>NUMA domains</a:t>
            </a:r>
          </a:p>
        </p:txBody>
      </p:sp>
      <p:cxnSp>
        <p:nvCxnSpPr>
          <p:cNvPr id="14" name="Straight Arrow Connector 13"/>
          <p:cNvCxnSpPr/>
          <p:nvPr/>
        </p:nvCxnSpPr>
        <p:spPr>
          <a:xfrm flipH="1">
            <a:off x="10938933" y="3115733"/>
            <a:ext cx="338667" cy="4572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flipH="1">
            <a:off x="11176000" y="3031067"/>
            <a:ext cx="270933" cy="17780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282A4AE4-07C3-9C4D-B87E-3E8542D067AE}"/>
              </a:ext>
            </a:extLst>
          </p:cNvPr>
          <p:cNvSpPr txBox="1"/>
          <p:nvPr/>
        </p:nvSpPr>
        <p:spPr>
          <a:xfrm>
            <a:off x="3685954" y="681952"/>
            <a:ext cx="7340536" cy="341632"/>
          </a:xfrm>
          <a:prstGeom prst="rect">
            <a:avLst/>
          </a:prstGeom>
          <a:noFill/>
        </p:spPr>
        <p:txBody>
          <a:bodyPr wrap="none" rtlCol="0">
            <a:spAutoFit/>
          </a:bodyPr>
          <a:lstStyle/>
          <a:p>
            <a:pPr algn="ctr">
              <a:lnSpc>
                <a:spcPct val="90000"/>
              </a:lnSpc>
            </a:pPr>
            <a:r>
              <a:rPr lang="en-US" b="1" dirty="0">
                <a:solidFill>
                  <a:srgbClr val="FF0000"/>
                </a:solidFill>
              </a:rPr>
              <a:t>Helen note: this is adapted by Oscar from RWTH Christian’s slide</a:t>
            </a:r>
          </a:p>
        </p:txBody>
      </p:sp>
    </p:spTree>
    <p:extLst>
      <p:ext uri="{BB962C8B-B14F-4D97-AF65-F5344CB8AC3E}">
        <p14:creationId xmlns:p14="http://schemas.microsoft.com/office/powerpoint/2010/main" val="25236222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p:cNvSpPr/>
          <p:nvPr/>
        </p:nvSpPr>
        <p:spPr>
          <a:xfrm>
            <a:off x="6720267" y="4869236"/>
            <a:ext cx="1735196" cy="400110"/>
          </a:xfrm>
          <a:prstGeom prst="rect">
            <a:avLst/>
          </a:prstGeom>
          <a:solidFill>
            <a:schemeClr val="bg1"/>
          </a:solidFill>
        </p:spPr>
        <p:txBody>
          <a:bodyPr wrap="none">
            <a:spAutoFit/>
          </a:bodyPr>
          <a:lstStyle/>
          <a:p>
            <a:r>
              <a:rPr lang="en-US" sz="2000" b="1" dirty="0">
                <a:solidFill>
                  <a:schemeClr val="accent2">
                    <a:lumMod val="75000"/>
                  </a:schemeClr>
                </a:solidFill>
                <a:latin typeface="Arial Narrow" pitchFamily="34" charset="0"/>
              </a:rPr>
              <a:t>CORAL System</a:t>
            </a:r>
            <a:endParaRPr lang="en-US" sz="2000" dirty="0">
              <a:solidFill>
                <a:schemeClr val="accent2">
                  <a:lumMod val="75000"/>
                </a:schemeClr>
              </a:solidFill>
            </a:endParaRPr>
          </a:p>
        </p:txBody>
      </p:sp>
      <p:sp>
        <p:nvSpPr>
          <p:cNvPr id="9231" name="Freeform 26"/>
          <p:cNvSpPr>
            <a:spLocks/>
          </p:cNvSpPr>
          <p:nvPr/>
        </p:nvSpPr>
        <p:spPr bwMode="auto">
          <a:xfrm>
            <a:off x="-68668" y="2328293"/>
            <a:ext cx="11667067" cy="3381375"/>
          </a:xfrm>
          <a:custGeom>
            <a:avLst/>
            <a:gdLst>
              <a:gd name="T0" fmla="*/ 2147483647 w 5560"/>
              <a:gd name="T1" fmla="*/ 2147483647 h 2298"/>
              <a:gd name="T2" fmla="*/ 2147483647 w 5560"/>
              <a:gd name="T3" fmla="*/ 2147483647 h 2298"/>
              <a:gd name="T4" fmla="*/ 2147483647 w 5560"/>
              <a:gd name="T5" fmla="*/ 2147483647 h 2298"/>
              <a:gd name="T6" fmla="*/ 2147483647 w 5560"/>
              <a:gd name="T7" fmla="*/ 0 h 2298"/>
              <a:gd name="T8" fmla="*/ 2147483647 w 5560"/>
              <a:gd name="T9" fmla="*/ 2147483647 h 2298"/>
              <a:gd name="T10" fmla="*/ 2147483647 w 5560"/>
              <a:gd name="T11" fmla="*/ 2147483647 h 2298"/>
              <a:gd name="T12" fmla="*/ 0 w 5560"/>
              <a:gd name="T13" fmla="*/ 2147483647 h 2298"/>
              <a:gd name="T14" fmla="*/ 2147483647 w 5560"/>
              <a:gd name="T15" fmla="*/ 2147483647 h 2298"/>
              <a:gd name="T16" fmla="*/ 2147483647 w 5560"/>
              <a:gd name="T17" fmla="*/ 2147483647 h 229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560"/>
              <a:gd name="T28" fmla="*/ 0 h 2298"/>
              <a:gd name="T29" fmla="*/ 5560 w 5560"/>
              <a:gd name="T30" fmla="*/ 2298 h 229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560" h="2298">
                <a:moveTo>
                  <a:pt x="40" y="1130"/>
                </a:moveTo>
                <a:cubicBezTo>
                  <a:pt x="1136" y="1346"/>
                  <a:pt x="3808" y="994"/>
                  <a:pt x="4937" y="196"/>
                </a:cubicBezTo>
                <a:lnTo>
                  <a:pt x="4744" y="138"/>
                </a:lnTo>
                <a:lnTo>
                  <a:pt x="5350" y="0"/>
                </a:lnTo>
                <a:lnTo>
                  <a:pt x="5560" y="442"/>
                </a:lnTo>
                <a:lnTo>
                  <a:pt x="5253" y="328"/>
                </a:lnTo>
                <a:cubicBezTo>
                  <a:pt x="3784" y="1826"/>
                  <a:pt x="881" y="2170"/>
                  <a:pt x="0" y="2298"/>
                </a:cubicBezTo>
                <a:lnTo>
                  <a:pt x="256" y="1578"/>
                </a:lnTo>
                <a:lnTo>
                  <a:pt x="40" y="1130"/>
                </a:lnTo>
                <a:close/>
              </a:path>
            </a:pathLst>
          </a:custGeom>
          <a:gradFill rotWithShape="1">
            <a:gsLst>
              <a:gs pos="0">
                <a:srgbClr val="F0F5F7"/>
              </a:gs>
              <a:gs pos="100000">
                <a:srgbClr val="C9DCE1">
                  <a:alpha val="49001"/>
                </a:srgbClr>
              </a:gs>
            </a:gsLst>
            <a:lin ang="0" scaled="1"/>
          </a:gradFill>
          <a:ln w="9525">
            <a:solidFill>
              <a:srgbClr val="EAEEEE"/>
            </a:solidFill>
            <a:round/>
            <a:headEnd/>
            <a:tailEnd/>
          </a:ln>
        </p:spPr>
        <p:txBody>
          <a:bodyPr wrap="none" anchor="ctr"/>
          <a:lstStyle/>
          <a:p>
            <a:endParaRPr lang="en-US"/>
          </a:p>
        </p:txBody>
      </p:sp>
      <p:pic>
        <p:nvPicPr>
          <p:cNvPr id="21" name="Picture 20" descr="Jaguar drawing - lowres.png"/>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a:xfrm>
            <a:off x="-68668" y="3532737"/>
            <a:ext cx="3416299" cy="1257671"/>
          </a:xfrm>
          <a:prstGeom prst="rect">
            <a:avLst/>
          </a:prstGeom>
        </p:spPr>
      </p:pic>
      <p:pic>
        <p:nvPicPr>
          <p:cNvPr id="1026" name="Picture 2" descr="\\ORNLData.ornl.gov\Home\Pictures\Image Library One\Computers\Titan\Titan Cutout.png"/>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2074846" y="5761428"/>
            <a:ext cx="3476908" cy="815739"/>
          </a:xfrm>
          <a:prstGeom prst="rect">
            <a:avLst/>
          </a:prstGeom>
          <a:noFill/>
          <a:extLst>
            <a:ext uri="{909E8E84-426E-40dd-AFC4-6F175D3DCCD1}">
              <a14:hiddenFill xmlns="" xmlns:a14="http://schemas.microsoft.com/office/drawing/2010/main">
                <a:solidFill>
                  <a:srgbClr val="FFFFFF"/>
                </a:solidFill>
              </a14:hiddenFill>
            </a:ext>
          </a:extLst>
        </p:spPr>
      </p:pic>
      <p:sp>
        <p:nvSpPr>
          <p:cNvPr id="9219" name="Rectangle 6"/>
          <p:cNvSpPr>
            <a:spLocks noGrp="1" noChangeArrowheads="1"/>
          </p:cNvSpPr>
          <p:nvPr>
            <p:ph type="title"/>
          </p:nvPr>
        </p:nvSpPr>
        <p:spPr>
          <a:xfrm>
            <a:off x="268662" y="142816"/>
            <a:ext cx="11754005" cy="442429"/>
          </a:xfrm>
        </p:spPr>
        <p:txBody>
          <a:bodyPr/>
          <a:lstStyle/>
          <a:p>
            <a:pPr eaLnBrk="1" hangingPunct="1"/>
            <a:r>
              <a:rPr lang="en-US" sz="2600" dirty="0"/>
              <a:t> Roadmap to </a:t>
            </a:r>
            <a:r>
              <a:rPr lang="en-US" sz="2600" dirty="0" err="1"/>
              <a:t>Exascale</a:t>
            </a:r>
            <a:r>
              <a:rPr lang="en-US" sz="2600" dirty="0"/>
              <a:t> (ORNL)</a:t>
            </a:r>
          </a:p>
        </p:txBody>
      </p:sp>
      <p:graphicFrame>
        <p:nvGraphicFramePr>
          <p:cNvPr id="8233" name="Group 41"/>
          <p:cNvGraphicFramePr>
            <a:graphicFrameLocks noGrp="1"/>
          </p:cNvGraphicFramePr>
          <p:nvPr>
            <p:extLst>
              <p:ext uri="{D42A27DB-BD31-4B8C-83A1-F6EECF244321}">
                <p14:modId xmlns:p14="http://schemas.microsoft.com/office/powerpoint/2010/main" val="365983159"/>
              </p:ext>
            </p:extLst>
          </p:nvPr>
        </p:nvGraphicFramePr>
        <p:xfrm>
          <a:off x="406400" y="908796"/>
          <a:ext cx="11785600" cy="1219200"/>
        </p:xfrm>
        <a:graphic>
          <a:graphicData uri="http://schemas.openxmlformats.org/drawingml/2006/table">
            <a:tbl>
              <a:tblPr/>
              <a:tblGrid>
                <a:gridCol w="5809463">
                  <a:extLst>
                    <a:ext uri="{9D8B030D-6E8A-4147-A177-3AD203B41FA5}">
                      <a16:colId xmlns:a16="http://schemas.microsoft.com/office/drawing/2014/main" val="20000"/>
                    </a:ext>
                  </a:extLst>
                </a:gridCol>
                <a:gridCol w="5976137">
                  <a:extLst>
                    <a:ext uri="{9D8B030D-6E8A-4147-A177-3AD203B41FA5}">
                      <a16:colId xmlns:a16="http://schemas.microsoft.com/office/drawing/2014/main" val="20001"/>
                    </a:ext>
                  </a:extLst>
                </a:gridCol>
              </a:tblGrid>
              <a:tr h="1219200">
                <a:tc>
                  <a:txBody>
                    <a:bodyPr/>
                    <a:lstStyle/>
                    <a:p>
                      <a:pPr marL="0" marR="0" lvl="0" indent="0" algn="l" defTabSz="914400" rtl="0" eaLnBrk="1" fontAlgn="base" latinLnBrk="0" hangingPunct="1">
                        <a:lnSpc>
                          <a:spcPct val="90000"/>
                        </a:lnSpc>
                        <a:spcBef>
                          <a:spcPct val="60000"/>
                        </a:spcBef>
                        <a:spcAft>
                          <a:spcPct val="0"/>
                        </a:spcAft>
                        <a:buClr>
                          <a:srgbClr val="01673E"/>
                        </a:buClr>
                        <a:buSzTx/>
                        <a:buFont typeface="Symbol" pitchFamily="18" charset="2"/>
                        <a:buNone/>
                        <a:tabLst/>
                      </a:pPr>
                      <a:r>
                        <a:rPr kumimoji="0" lang="en-US" sz="2000" b="1" i="0" u="none" strike="noStrike" cap="none" normalizeH="0" baseline="0" dirty="0">
                          <a:ln>
                            <a:noFill/>
                          </a:ln>
                          <a:solidFill>
                            <a:schemeClr val="bg1"/>
                          </a:solidFill>
                          <a:effectLst/>
                          <a:latin typeface="Arial Narrow" pitchFamily="34" charset="0"/>
                        </a:rPr>
                        <a:t>Since clock-rate scaling ended in 2003, HPC performance has been achieved through </a:t>
                      </a:r>
                      <a:r>
                        <a:rPr kumimoji="0" lang="en-US" sz="2000" b="1" i="0" u="none" strike="noStrike" cap="none" normalizeH="0" baseline="0" dirty="0">
                          <a:ln>
                            <a:noFill/>
                          </a:ln>
                          <a:solidFill>
                            <a:srgbClr val="FFFF00"/>
                          </a:solidFill>
                          <a:effectLst/>
                          <a:latin typeface="Arial Narrow" pitchFamily="34" charset="0"/>
                        </a:rPr>
                        <a:t>increased parallelism</a:t>
                      </a:r>
                      <a:r>
                        <a:rPr kumimoji="0" lang="en-US" sz="2000" b="1" i="0" u="none" strike="noStrike" cap="none" normalizeH="0" baseline="0" dirty="0">
                          <a:ln>
                            <a:noFill/>
                          </a:ln>
                          <a:solidFill>
                            <a:schemeClr val="bg1"/>
                          </a:solidFill>
                          <a:effectLst/>
                          <a:latin typeface="Arial Narrow" pitchFamily="34" charset="0"/>
                        </a:rPr>
                        <a:t>.  Jaguar scaled to 300,000 CPU cores.</a:t>
                      </a:r>
                    </a:p>
                  </a:txBody>
                  <a:tcPr marL="121920" marR="12192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90000"/>
                        </a:lnSpc>
                        <a:spcBef>
                          <a:spcPct val="60000"/>
                        </a:spcBef>
                        <a:spcAft>
                          <a:spcPct val="0"/>
                        </a:spcAft>
                        <a:buClr>
                          <a:srgbClr val="01673E"/>
                        </a:buClr>
                        <a:buSzTx/>
                        <a:buFont typeface="Symbol" pitchFamily="18" charset="2"/>
                        <a:buNone/>
                        <a:tabLst/>
                        <a:defRPr/>
                      </a:pPr>
                      <a:r>
                        <a:rPr kumimoji="0" lang="en-US" sz="2000" b="1" i="0" u="none" strike="noStrike" cap="none" normalizeH="0" baseline="0" dirty="0">
                          <a:ln>
                            <a:noFill/>
                          </a:ln>
                          <a:solidFill>
                            <a:schemeClr val="bg1"/>
                          </a:solidFill>
                          <a:effectLst/>
                          <a:latin typeface="Arial Narrow" pitchFamily="34" charset="0"/>
                        </a:rPr>
                        <a:t>Titan and beyond deliver </a:t>
                      </a:r>
                      <a:r>
                        <a:rPr kumimoji="0" lang="en-US" sz="2000" b="1" i="0" u="none" strike="noStrike" cap="none" normalizeH="0" baseline="0" dirty="0">
                          <a:ln>
                            <a:noFill/>
                          </a:ln>
                          <a:solidFill>
                            <a:srgbClr val="FFFF00"/>
                          </a:solidFill>
                          <a:effectLst/>
                          <a:latin typeface="Arial Narrow" pitchFamily="34" charset="0"/>
                        </a:rPr>
                        <a:t>hierarchical parallelism</a:t>
                      </a:r>
                      <a:r>
                        <a:rPr kumimoji="0" lang="en-US" sz="2000" b="1" i="0" u="none" strike="noStrike" cap="none" normalizeH="0" baseline="0" dirty="0">
                          <a:ln>
                            <a:noFill/>
                          </a:ln>
                          <a:solidFill>
                            <a:schemeClr val="bg1"/>
                          </a:solidFill>
                          <a:effectLst/>
                          <a:latin typeface="Arial Narrow" pitchFamily="34" charset="0"/>
                        </a:rPr>
                        <a:t> with very powerful nodes.  MPI plus thread level parallelism through </a:t>
                      </a:r>
                      <a:r>
                        <a:rPr kumimoji="0" lang="en-US" sz="2000" b="1" i="0" u="none" strike="noStrike" cap="none" normalizeH="0" baseline="0" dirty="0" err="1">
                          <a:ln>
                            <a:noFill/>
                          </a:ln>
                          <a:solidFill>
                            <a:srgbClr val="FFFF00"/>
                          </a:solidFill>
                          <a:effectLst/>
                          <a:latin typeface="Arial Narrow" pitchFamily="34" charset="0"/>
                        </a:rPr>
                        <a:t>OpenMP</a:t>
                      </a:r>
                      <a:r>
                        <a:rPr kumimoji="0" lang="en-US" sz="2000" b="1" i="0" u="none" strike="noStrike" cap="none" normalizeH="0" baseline="0" dirty="0">
                          <a:ln>
                            <a:noFill/>
                          </a:ln>
                          <a:solidFill>
                            <a:srgbClr val="FFFF00"/>
                          </a:solidFill>
                          <a:effectLst/>
                          <a:latin typeface="Arial Narrow" pitchFamily="34" charset="0"/>
                        </a:rPr>
                        <a:t> or </a:t>
                      </a:r>
                      <a:r>
                        <a:rPr kumimoji="0" lang="en-US" sz="2000" b="1" i="0" u="none" strike="noStrike" cap="none" normalizeH="0" baseline="0" dirty="0" err="1">
                          <a:ln>
                            <a:noFill/>
                          </a:ln>
                          <a:solidFill>
                            <a:srgbClr val="FFFF00"/>
                          </a:solidFill>
                          <a:effectLst/>
                          <a:latin typeface="Arial Narrow" pitchFamily="34" charset="0"/>
                        </a:rPr>
                        <a:t>OpenACC</a:t>
                      </a:r>
                      <a:r>
                        <a:rPr kumimoji="0" lang="en-US" sz="2000" b="1" i="0" u="none" strike="noStrike" cap="none" normalizeH="0" baseline="0" dirty="0">
                          <a:ln>
                            <a:noFill/>
                          </a:ln>
                          <a:solidFill>
                            <a:srgbClr val="FFFF00"/>
                          </a:solidFill>
                          <a:effectLst/>
                          <a:latin typeface="Arial Narrow" pitchFamily="34" charset="0"/>
                        </a:rPr>
                        <a:t> </a:t>
                      </a:r>
                      <a:r>
                        <a:rPr kumimoji="0" lang="en-US" sz="2000" b="1" i="0" u="none" strike="noStrike" cap="none" normalizeH="0" baseline="0" dirty="0">
                          <a:ln>
                            <a:noFill/>
                          </a:ln>
                          <a:solidFill>
                            <a:schemeClr val="bg1"/>
                          </a:solidFill>
                          <a:effectLst/>
                          <a:latin typeface="Arial Narrow" pitchFamily="34" charset="0"/>
                        </a:rPr>
                        <a:t>plus vectors</a:t>
                      </a:r>
                    </a:p>
                  </a:txBody>
                  <a:tcPr marL="121920" marR="12192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bl>
          </a:graphicData>
        </a:graphic>
      </p:graphicFrame>
      <p:sp>
        <p:nvSpPr>
          <p:cNvPr id="9236" name="Rectangle 31"/>
          <p:cNvSpPr>
            <a:spLocks noChangeArrowheads="1"/>
          </p:cNvSpPr>
          <p:nvPr/>
        </p:nvSpPr>
        <p:spPr bwMode="auto">
          <a:xfrm>
            <a:off x="1098955" y="4724399"/>
            <a:ext cx="1981976" cy="757130"/>
          </a:xfrm>
          <a:prstGeom prst="rect">
            <a:avLst/>
          </a:prstGeom>
          <a:noFill/>
          <a:ln w="9525">
            <a:noFill/>
            <a:miter lim="800000"/>
            <a:headEnd/>
            <a:tailEnd/>
          </a:ln>
        </p:spPr>
        <p:txBody>
          <a:bodyPr wrap="square">
            <a:spAutoFit/>
          </a:bodyPr>
          <a:lstStyle/>
          <a:p>
            <a:pPr>
              <a:lnSpc>
                <a:spcPct val="90000"/>
              </a:lnSpc>
            </a:pPr>
            <a:r>
              <a:rPr lang="en-US" sz="1600" b="1" dirty="0">
                <a:latin typeface="Arial Narrow" pitchFamily="34" charset="0"/>
              </a:rPr>
              <a:t>Jaguar: 2.3 PF</a:t>
            </a:r>
          </a:p>
          <a:p>
            <a:pPr>
              <a:lnSpc>
                <a:spcPct val="90000"/>
              </a:lnSpc>
            </a:pPr>
            <a:r>
              <a:rPr lang="en-US" sz="1600" b="1" dirty="0">
                <a:latin typeface="Arial Narrow" pitchFamily="34" charset="0"/>
              </a:rPr>
              <a:t>Multi-core CPU</a:t>
            </a:r>
          </a:p>
          <a:p>
            <a:pPr>
              <a:lnSpc>
                <a:spcPct val="90000"/>
              </a:lnSpc>
            </a:pPr>
            <a:r>
              <a:rPr lang="en-US" sz="1600" b="1" dirty="0">
                <a:latin typeface="Arial Narrow" pitchFamily="34" charset="0"/>
              </a:rPr>
              <a:t>7 MW</a:t>
            </a:r>
          </a:p>
        </p:txBody>
      </p:sp>
      <p:sp>
        <p:nvSpPr>
          <p:cNvPr id="9237" name="Rectangle 32"/>
          <p:cNvSpPr>
            <a:spLocks noChangeArrowheads="1"/>
          </p:cNvSpPr>
          <p:nvPr/>
        </p:nvSpPr>
        <p:spPr bwMode="auto">
          <a:xfrm>
            <a:off x="3813300" y="4419599"/>
            <a:ext cx="2114809" cy="757130"/>
          </a:xfrm>
          <a:prstGeom prst="rect">
            <a:avLst/>
          </a:prstGeom>
          <a:noFill/>
          <a:ln w="9525">
            <a:noFill/>
            <a:miter lim="800000"/>
            <a:headEnd/>
            <a:tailEnd/>
          </a:ln>
        </p:spPr>
        <p:txBody>
          <a:bodyPr wrap="square">
            <a:spAutoFit/>
          </a:bodyPr>
          <a:lstStyle/>
          <a:p>
            <a:pPr>
              <a:lnSpc>
                <a:spcPct val="90000"/>
              </a:lnSpc>
            </a:pPr>
            <a:r>
              <a:rPr lang="en-US" sz="1600" b="1" dirty="0">
                <a:latin typeface="Arial Narrow" pitchFamily="34" charset="0"/>
              </a:rPr>
              <a:t>Titan: 27 PF</a:t>
            </a:r>
          </a:p>
          <a:p>
            <a:pPr>
              <a:lnSpc>
                <a:spcPct val="90000"/>
              </a:lnSpc>
            </a:pPr>
            <a:r>
              <a:rPr lang="en-US" sz="1600" b="1" dirty="0">
                <a:latin typeface="Arial Narrow" pitchFamily="34" charset="0"/>
              </a:rPr>
              <a:t>Hybrid GPU/CPU</a:t>
            </a:r>
          </a:p>
          <a:p>
            <a:pPr>
              <a:lnSpc>
                <a:spcPct val="90000"/>
              </a:lnSpc>
            </a:pPr>
            <a:r>
              <a:rPr lang="en-US" sz="1600" b="1" dirty="0">
                <a:latin typeface="Arial Narrow" pitchFamily="34" charset="0"/>
              </a:rPr>
              <a:t>9 MW</a:t>
            </a:r>
          </a:p>
        </p:txBody>
      </p:sp>
      <p:sp>
        <p:nvSpPr>
          <p:cNvPr id="9238" name="Text Box 35"/>
          <p:cNvSpPr txBox="1">
            <a:spLocks noChangeArrowheads="1"/>
          </p:cNvSpPr>
          <p:nvPr/>
        </p:nvSpPr>
        <p:spPr bwMode="auto">
          <a:xfrm>
            <a:off x="329749" y="5473130"/>
            <a:ext cx="663663" cy="307777"/>
          </a:xfrm>
          <a:prstGeom prst="rect">
            <a:avLst/>
          </a:prstGeom>
          <a:noFill/>
          <a:ln w="9525">
            <a:noFill/>
            <a:miter lim="800000"/>
            <a:headEnd/>
            <a:tailEnd/>
          </a:ln>
        </p:spPr>
        <p:txBody>
          <a:bodyPr wrap="none">
            <a:spAutoFit/>
          </a:bodyPr>
          <a:lstStyle/>
          <a:p>
            <a:pPr algn="ctr"/>
            <a:r>
              <a:rPr lang="en-US" sz="1400" dirty="0">
                <a:latin typeface="Arial Black" pitchFamily="34" charset="0"/>
              </a:rPr>
              <a:t>2010</a:t>
            </a:r>
          </a:p>
        </p:txBody>
      </p:sp>
      <p:sp>
        <p:nvSpPr>
          <p:cNvPr id="9239" name="Text Box 36"/>
          <p:cNvSpPr txBox="1">
            <a:spLocks noChangeArrowheads="1"/>
          </p:cNvSpPr>
          <p:nvPr/>
        </p:nvSpPr>
        <p:spPr bwMode="auto">
          <a:xfrm>
            <a:off x="2885625" y="5473130"/>
            <a:ext cx="663663" cy="307777"/>
          </a:xfrm>
          <a:prstGeom prst="rect">
            <a:avLst/>
          </a:prstGeom>
          <a:noFill/>
          <a:ln w="9525">
            <a:noFill/>
            <a:miter lim="800000"/>
            <a:headEnd/>
            <a:tailEnd/>
          </a:ln>
        </p:spPr>
        <p:txBody>
          <a:bodyPr wrap="none">
            <a:spAutoFit/>
          </a:bodyPr>
          <a:lstStyle/>
          <a:p>
            <a:pPr algn="ctr"/>
            <a:r>
              <a:rPr lang="en-US" sz="1400" dirty="0">
                <a:latin typeface="Arial Black" pitchFamily="34" charset="0"/>
              </a:rPr>
              <a:t>2012</a:t>
            </a:r>
          </a:p>
        </p:txBody>
      </p:sp>
      <p:sp>
        <p:nvSpPr>
          <p:cNvPr id="9240" name="Text Box 37"/>
          <p:cNvSpPr txBox="1">
            <a:spLocks noChangeArrowheads="1"/>
          </p:cNvSpPr>
          <p:nvPr/>
        </p:nvSpPr>
        <p:spPr bwMode="auto">
          <a:xfrm>
            <a:off x="5887059" y="5473130"/>
            <a:ext cx="663663" cy="307777"/>
          </a:xfrm>
          <a:prstGeom prst="rect">
            <a:avLst/>
          </a:prstGeom>
          <a:noFill/>
          <a:ln w="9525">
            <a:noFill/>
            <a:miter lim="800000"/>
            <a:headEnd/>
            <a:tailEnd/>
          </a:ln>
        </p:spPr>
        <p:txBody>
          <a:bodyPr wrap="none">
            <a:spAutoFit/>
          </a:bodyPr>
          <a:lstStyle/>
          <a:p>
            <a:pPr algn="ctr"/>
            <a:r>
              <a:rPr lang="en-US" sz="1400" dirty="0">
                <a:latin typeface="Arial Black" pitchFamily="34" charset="0"/>
              </a:rPr>
              <a:t>2017</a:t>
            </a:r>
          </a:p>
        </p:txBody>
      </p:sp>
      <p:sp>
        <p:nvSpPr>
          <p:cNvPr id="9241" name="Text Box 38"/>
          <p:cNvSpPr txBox="1">
            <a:spLocks noChangeArrowheads="1"/>
          </p:cNvSpPr>
          <p:nvPr/>
        </p:nvSpPr>
        <p:spPr bwMode="auto">
          <a:xfrm>
            <a:off x="8613839" y="5473130"/>
            <a:ext cx="663663" cy="307777"/>
          </a:xfrm>
          <a:prstGeom prst="rect">
            <a:avLst/>
          </a:prstGeom>
          <a:noFill/>
          <a:ln w="9525">
            <a:noFill/>
            <a:miter lim="800000"/>
            <a:headEnd/>
            <a:tailEnd/>
          </a:ln>
        </p:spPr>
        <p:txBody>
          <a:bodyPr wrap="none">
            <a:spAutoFit/>
          </a:bodyPr>
          <a:lstStyle/>
          <a:p>
            <a:pPr algn="ctr"/>
            <a:r>
              <a:rPr lang="en-US" sz="1400" dirty="0">
                <a:latin typeface="Arial Black" pitchFamily="34" charset="0"/>
              </a:rPr>
              <a:t>2022</a:t>
            </a:r>
          </a:p>
        </p:txBody>
      </p:sp>
      <p:sp>
        <p:nvSpPr>
          <p:cNvPr id="9246" name="Rectangle 32"/>
          <p:cNvSpPr>
            <a:spLocks noChangeArrowheads="1"/>
          </p:cNvSpPr>
          <p:nvPr/>
        </p:nvSpPr>
        <p:spPr bwMode="auto">
          <a:xfrm>
            <a:off x="9481731" y="3863977"/>
            <a:ext cx="2641600" cy="535531"/>
          </a:xfrm>
          <a:prstGeom prst="rect">
            <a:avLst/>
          </a:prstGeom>
          <a:noFill/>
          <a:ln w="9525">
            <a:noFill/>
            <a:miter lim="800000"/>
            <a:headEnd/>
            <a:tailEnd/>
          </a:ln>
        </p:spPr>
        <p:txBody>
          <a:bodyPr wrap="square">
            <a:spAutoFit/>
          </a:bodyPr>
          <a:lstStyle/>
          <a:p>
            <a:pPr>
              <a:lnSpc>
                <a:spcPct val="90000"/>
              </a:lnSpc>
            </a:pPr>
            <a:r>
              <a:rPr lang="en-US" sz="1600" b="1" dirty="0">
                <a:latin typeface="Arial Narrow" pitchFamily="34" charset="0"/>
              </a:rPr>
              <a:t>OLCF5: 5-10x Summit</a:t>
            </a:r>
          </a:p>
          <a:p>
            <a:pPr>
              <a:lnSpc>
                <a:spcPct val="90000"/>
              </a:lnSpc>
            </a:pPr>
            <a:r>
              <a:rPr lang="en-US" sz="1600" b="1" dirty="0">
                <a:latin typeface="Arial Narrow" pitchFamily="34" charset="0"/>
              </a:rPr>
              <a:t>~20 MW</a:t>
            </a:r>
          </a:p>
        </p:txBody>
      </p:sp>
      <p:sp>
        <p:nvSpPr>
          <p:cNvPr id="9247" name="Rectangle 32"/>
          <p:cNvSpPr>
            <a:spLocks noChangeArrowheads="1"/>
          </p:cNvSpPr>
          <p:nvPr/>
        </p:nvSpPr>
        <p:spPr bwMode="auto">
          <a:xfrm>
            <a:off x="6717366" y="4114799"/>
            <a:ext cx="2561167" cy="757130"/>
          </a:xfrm>
          <a:prstGeom prst="rect">
            <a:avLst/>
          </a:prstGeom>
          <a:noFill/>
          <a:ln w="9525">
            <a:noFill/>
            <a:miter lim="800000"/>
            <a:headEnd/>
            <a:tailEnd/>
          </a:ln>
        </p:spPr>
        <p:txBody>
          <a:bodyPr>
            <a:spAutoFit/>
          </a:bodyPr>
          <a:lstStyle/>
          <a:p>
            <a:pPr>
              <a:lnSpc>
                <a:spcPct val="90000"/>
              </a:lnSpc>
            </a:pPr>
            <a:r>
              <a:rPr lang="en-US" sz="1600" b="1" dirty="0">
                <a:latin typeface="Arial Narrow" pitchFamily="34" charset="0"/>
              </a:rPr>
              <a:t>Summit:  5-10x Titan</a:t>
            </a:r>
          </a:p>
          <a:p>
            <a:pPr>
              <a:lnSpc>
                <a:spcPct val="90000"/>
              </a:lnSpc>
            </a:pPr>
            <a:r>
              <a:rPr lang="en-US" sz="1600" b="1" dirty="0">
                <a:latin typeface="Arial Narrow" pitchFamily="34" charset="0"/>
              </a:rPr>
              <a:t>Hybrid GPU/CPU</a:t>
            </a:r>
          </a:p>
          <a:p>
            <a:pPr>
              <a:lnSpc>
                <a:spcPct val="90000"/>
              </a:lnSpc>
            </a:pPr>
            <a:r>
              <a:rPr lang="en-US" sz="1600" b="1" dirty="0">
                <a:latin typeface="Arial Narrow" pitchFamily="34" charset="0"/>
              </a:rPr>
              <a:t>10 MW</a:t>
            </a:r>
          </a:p>
        </p:txBody>
      </p:sp>
      <p:sp>
        <p:nvSpPr>
          <p:cNvPr id="535580" name="Line 28"/>
          <p:cNvSpPr>
            <a:spLocks noChangeShapeType="1"/>
          </p:cNvSpPr>
          <p:nvPr/>
        </p:nvSpPr>
        <p:spPr bwMode="auto">
          <a:xfrm flipV="1">
            <a:off x="3385731" y="3506218"/>
            <a:ext cx="0" cy="1963737"/>
          </a:xfrm>
          <a:prstGeom prst="line">
            <a:avLst/>
          </a:prstGeom>
          <a:noFill/>
          <a:ln w="38100">
            <a:solidFill>
              <a:srgbClr val="A9C7CF"/>
            </a:solidFill>
            <a:round/>
            <a:headEnd/>
            <a:tailEnd type="diamond" w="med" len="med"/>
          </a:ln>
          <a:effectLst>
            <a:outerShdw dist="17961" dir="2700000" algn="ctr" rotWithShape="0">
              <a:srgbClr val="4D4D4D"/>
            </a:outerShdw>
          </a:effectLst>
        </p:spPr>
        <p:txBody>
          <a:bodyPr/>
          <a:lstStyle/>
          <a:p>
            <a:pPr>
              <a:defRPr/>
            </a:pPr>
            <a:endParaRPr lang="en-US"/>
          </a:p>
        </p:txBody>
      </p:sp>
      <p:sp>
        <p:nvSpPr>
          <p:cNvPr id="535579" name="Line 27"/>
          <p:cNvSpPr>
            <a:spLocks noChangeShapeType="1"/>
          </p:cNvSpPr>
          <p:nvPr/>
        </p:nvSpPr>
        <p:spPr bwMode="auto">
          <a:xfrm flipV="1">
            <a:off x="494364" y="3853880"/>
            <a:ext cx="0" cy="1616075"/>
          </a:xfrm>
          <a:prstGeom prst="line">
            <a:avLst/>
          </a:prstGeom>
          <a:noFill/>
          <a:ln w="38100">
            <a:solidFill>
              <a:srgbClr val="A9C7CF"/>
            </a:solidFill>
            <a:round/>
            <a:headEnd/>
            <a:tailEnd type="diamond" w="med" len="med"/>
          </a:ln>
          <a:effectLst>
            <a:outerShdw dist="17961" dir="2700000" algn="ctr" rotWithShape="0">
              <a:srgbClr val="4D4D4D"/>
            </a:outerShdw>
          </a:effectLst>
        </p:spPr>
        <p:txBody>
          <a:bodyPr/>
          <a:lstStyle/>
          <a:p>
            <a:pPr>
              <a:defRPr/>
            </a:pPr>
            <a:endParaRPr lang="en-US"/>
          </a:p>
        </p:txBody>
      </p:sp>
      <p:pic>
        <p:nvPicPr>
          <p:cNvPr id="23" name="Picture 39" descr="cascade"/>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9481731" y="2438402"/>
            <a:ext cx="2710269" cy="1425575"/>
          </a:xfrm>
          <a:prstGeom prst="rect">
            <a:avLst/>
          </a:prstGeom>
          <a:noFill/>
          <a:ln w="9525">
            <a:noFill/>
            <a:miter lim="800000"/>
            <a:headEnd/>
            <a:tailEnd/>
          </a:ln>
        </p:spPr>
      </p:pic>
      <p:pic>
        <p:nvPicPr>
          <p:cNvPr id="24" name="Picture 23"/>
          <p:cNvPicPr>
            <a:picLocks noChangeAspect="1"/>
          </p:cNvPicPr>
          <p:nvPr/>
        </p:nvPicPr>
        <p:blipFill>
          <a:blip r:embed="rId6" cstate="email">
            <a:extLst>
              <a:ext uri="{BEBA8EAE-BF5A-486C-A8C5-ECC9F3942E4B}">
                <a14:imgProps xmlns:a14="http://schemas.microsoft.com/office/drawing/2010/main">
                  <a14:imgLayer r:embed="rId7">
                    <a14:imgEffect>
                      <a14:sharpenSoften amount="-94000"/>
                    </a14:imgEffect>
                  </a14:imgLayer>
                </a14:imgProps>
              </a:ext>
              <a:ext uri="{28A0092B-C50C-407E-A947-70E740481C1C}">
                <a14:useLocalDpi xmlns:a14="http://schemas.microsoft.com/office/drawing/2010/main"/>
              </a:ext>
            </a:extLst>
          </a:blip>
          <a:stretch>
            <a:fillRect/>
          </a:stretch>
        </p:blipFill>
        <p:spPr>
          <a:xfrm>
            <a:off x="5928107" y="2971799"/>
            <a:ext cx="3960024" cy="1081108"/>
          </a:xfrm>
          <a:prstGeom prst="rect">
            <a:avLst/>
          </a:prstGeom>
        </p:spPr>
      </p:pic>
      <p:sp>
        <p:nvSpPr>
          <p:cNvPr id="535581" name="Line 29"/>
          <p:cNvSpPr>
            <a:spLocks noChangeShapeType="1"/>
          </p:cNvSpPr>
          <p:nvPr/>
        </p:nvSpPr>
        <p:spPr bwMode="auto">
          <a:xfrm flipV="1">
            <a:off x="6433731" y="3142680"/>
            <a:ext cx="0" cy="2327275"/>
          </a:xfrm>
          <a:prstGeom prst="line">
            <a:avLst/>
          </a:prstGeom>
          <a:noFill/>
          <a:ln w="38100">
            <a:solidFill>
              <a:srgbClr val="A9C7CF"/>
            </a:solidFill>
            <a:round/>
            <a:headEnd/>
            <a:tailEnd type="diamond" w="med" len="med"/>
          </a:ln>
          <a:effectLst>
            <a:outerShdw dist="17961" dir="2700000" algn="ctr" rotWithShape="0">
              <a:srgbClr val="4D4D4D"/>
            </a:outerShdw>
          </a:effectLst>
        </p:spPr>
        <p:txBody>
          <a:bodyPr/>
          <a:lstStyle/>
          <a:p>
            <a:pPr>
              <a:defRPr/>
            </a:pPr>
            <a:endParaRPr lang="en-US"/>
          </a:p>
        </p:txBody>
      </p:sp>
      <p:sp>
        <p:nvSpPr>
          <p:cNvPr id="535582" name="Line 30"/>
          <p:cNvSpPr>
            <a:spLocks noChangeShapeType="1"/>
          </p:cNvSpPr>
          <p:nvPr/>
        </p:nvSpPr>
        <p:spPr bwMode="auto">
          <a:xfrm flipV="1">
            <a:off x="9380131" y="2725168"/>
            <a:ext cx="0" cy="2744787"/>
          </a:xfrm>
          <a:prstGeom prst="line">
            <a:avLst/>
          </a:prstGeom>
          <a:noFill/>
          <a:ln w="38100">
            <a:solidFill>
              <a:srgbClr val="A9C7CF"/>
            </a:solidFill>
            <a:round/>
            <a:headEnd/>
            <a:tailEnd type="diamond" w="med" len="med"/>
          </a:ln>
          <a:effectLst>
            <a:outerShdw dist="17961" dir="2700000" algn="ctr" rotWithShape="0">
              <a:srgbClr val="4D4D4D"/>
            </a:outerShdw>
          </a:effectLst>
        </p:spPr>
        <p:txBody>
          <a:bodyPr/>
          <a:lstStyle/>
          <a:p>
            <a:pPr>
              <a:defRPr/>
            </a:pPr>
            <a:endParaRPr lang="en-US"/>
          </a:p>
        </p:txBody>
      </p:sp>
    </p:spTree>
    <p:extLst>
      <p:ext uri="{BB962C8B-B14F-4D97-AF65-F5344CB8AC3E}">
        <p14:creationId xmlns:p14="http://schemas.microsoft.com/office/powerpoint/2010/main" val="408628303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2608" y="173736"/>
            <a:ext cx="11375136" cy="496290"/>
          </a:xfrm>
        </p:spPr>
        <p:txBody>
          <a:bodyPr/>
          <a:lstStyle/>
          <a:p>
            <a:r>
              <a:rPr lang="en-US" dirty="0" err="1"/>
              <a:t>OpenMP</a:t>
            </a:r>
            <a:r>
              <a:rPr lang="en-US" dirty="0"/>
              <a:t> Thread Affinity</a:t>
            </a:r>
          </a:p>
        </p:txBody>
      </p:sp>
      <p:sp>
        <p:nvSpPr>
          <p:cNvPr id="3" name="Content Placeholder 2"/>
          <p:cNvSpPr>
            <a:spLocks noGrp="1"/>
          </p:cNvSpPr>
          <p:nvPr>
            <p:ph idx="1"/>
          </p:nvPr>
        </p:nvSpPr>
        <p:spPr>
          <a:xfrm>
            <a:off x="360341" y="795870"/>
            <a:ext cx="11391392" cy="4195415"/>
          </a:xfrm>
        </p:spPr>
        <p:txBody>
          <a:bodyPr/>
          <a:lstStyle/>
          <a:p>
            <a:r>
              <a:rPr lang="en-US" dirty="0"/>
              <a:t>Three main concepts:</a:t>
            </a:r>
          </a:p>
        </p:txBody>
      </p:sp>
      <p:sp>
        <p:nvSpPr>
          <p:cNvPr id="4" name="Rectangle 3"/>
          <p:cNvSpPr/>
          <p:nvPr/>
        </p:nvSpPr>
        <p:spPr>
          <a:xfrm>
            <a:off x="1371599" y="1676401"/>
            <a:ext cx="2167467" cy="2675467"/>
          </a:xfrm>
          <a:prstGeom prst="rect">
            <a:avLst/>
          </a:prstGeom>
          <a:solidFill>
            <a:schemeClr val="tx2">
              <a:lumMod val="20000"/>
              <a:lumOff val="80000"/>
            </a:schemeClr>
          </a:solidFill>
          <a:ln>
            <a:solidFill>
              <a:srgbClr val="266092"/>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r>
              <a:rPr lang="en-US" sz="2400" dirty="0">
                <a:solidFill>
                  <a:schemeClr val="tx1"/>
                </a:solidFill>
              </a:rPr>
              <a:t>Hardware</a:t>
            </a:r>
          </a:p>
          <a:p>
            <a:pPr algn="ctr">
              <a:lnSpc>
                <a:spcPct val="90000"/>
              </a:lnSpc>
            </a:pPr>
            <a:r>
              <a:rPr lang="en-US" sz="2400" dirty="0">
                <a:solidFill>
                  <a:schemeClr val="tx1"/>
                </a:solidFill>
              </a:rPr>
              <a:t>Abstraction</a:t>
            </a:r>
            <a:endParaRPr lang="en-US" dirty="0">
              <a:solidFill>
                <a:schemeClr val="tx1"/>
              </a:solidFill>
            </a:endParaRPr>
          </a:p>
        </p:txBody>
      </p:sp>
      <p:sp>
        <p:nvSpPr>
          <p:cNvPr id="5" name="Rectangle 4"/>
          <p:cNvSpPr/>
          <p:nvPr/>
        </p:nvSpPr>
        <p:spPr>
          <a:xfrm>
            <a:off x="7840132" y="1727200"/>
            <a:ext cx="2167467" cy="2675467"/>
          </a:xfrm>
          <a:prstGeom prst="rect">
            <a:avLst/>
          </a:prstGeom>
          <a:solidFill>
            <a:srgbClr val="CBE0F2"/>
          </a:solidFill>
          <a:ln>
            <a:solidFill>
              <a:schemeClr val="accent1"/>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r>
              <a:rPr lang="en-US" sz="2400" dirty="0" err="1">
                <a:solidFill>
                  <a:schemeClr val="tx1"/>
                </a:solidFill>
              </a:rPr>
              <a:t>OpenMP</a:t>
            </a:r>
            <a:r>
              <a:rPr lang="en-US" sz="2400" dirty="0">
                <a:solidFill>
                  <a:schemeClr val="tx1"/>
                </a:solidFill>
              </a:rPr>
              <a:t> </a:t>
            </a:r>
          </a:p>
          <a:p>
            <a:pPr algn="ctr">
              <a:lnSpc>
                <a:spcPct val="90000"/>
              </a:lnSpc>
            </a:pPr>
            <a:r>
              <a:rPr lang="en-US" sz="2400" dirty="0">
                <a:solidFill>
                  <a:schemeClr val="tx1"/>
                </a:solidFill>
              </a:rPr>
              <a:t>Threads</a:t>
            </a:r>
            <a:endParaRPr lang="en-US" dirty="0">
              <a:solidFill>
                <a:schemeClr val="tx1"/>
              </a:solidFill>
            </a:endParaRPr>
          </a:p>
        </p:txBody>
      </p:sp>
      <p:sp>
        <p:nvSpPr>
          <p:cNvPr id="6" name="Rectangle 5"/>
          <p:cNvSpPr/>
          <p:nvPr/>
        </p:nvSpPr>
        <p:spPr>
          <a:xfrm>
            <a:off x="4555065" y="1676399"/>
            <a:ext cx="2167467" cy="2675467"/>
          </a:xfrm>
          <a:prstGeom prst="rect">
            <a:avLst/>
          </a:prstGeom>
          <a:solidFill>
            <a:schemeClr val="tx2">
              <a:lumMod val="20000"/>
              <a:lumOff val="80000"/>
            </a:schemeClr>
          </a:solidFill>
          <a:ln>
            <a:solidFill>
              <a:schemeClr val="accent1"/>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r>
              <a:rPr lang="en-US" sz="2400" dirty="0">
                <a:solidFill>
                  <a:schemeClr val="tx1"/>
                </a:solidFill>
              </a:rPr>
              <a:t>Mapping Strategy</a:t>
            </a:r>
            <a:endParaRPr lang="en-US" dirty="0">
              <a:solidFill>
                <a:schemeClr val="tx1"/>
              </a:solidFill>
            </a:endParaRPr>
          </a:p>
        </p:txBody>
      </p:sp>
      <p:sp>
        <p:nvSpPr>
          <p:cNvPr id="7" name="Left-Right Arrow 6"/>
          <p:cNvSpPr/>
          <p:nvPr/>
        </p:nvSpPr>
        <p:spPr>
          <a:xfrm>
            <a:off x="3606799" y="2777067"/>
            <a:ext cx="914400" cy="711200"/>
          </a:xfrm>
          <a:prstGeom prst="leftRightArrow">
            <a:avLst/>
          </a:prstGeom>
          <a:solidFill>
            <a:schemeClr val="tx2"/>
          </a:solidFill>
          <a:ln>
            <a:solidFill>
              <a:schemeClr val="accent1"/>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8" name="Left-Right Arrow 7"/>
          <p:cNvSpPr/>
          <p:nvPr/>
        </p:nvSpPr>
        <p:spPr>
          <a:xfrm>
            <a:off x="6773332" y="2760134"/>
            <a:ext cx="914400" cy="711200"/>
          </a:xfrm>
          <a:prstGeom prst="leftRightArrow">
            <a:avLst/>
          </a:prstGeom>
          <a:solidFill>
            <a:schemeClr val="tx2"/>
          </a:solidFill>
          <a:ln>
            <a:solidFill>
              <a:schemeClr val="accent1"/>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9" name="TextBox 8"/>
          <p:cNvSpPr txBox="1"/>
          <p:nvPr/>
        </p:nvSpPr>
        <p:spPr>
          <a:xfrm>
            <a:off x="1038728" y="4741334"/>
            <a:ext cx="2374418" cy="595548"/>
          </a:xfrm>
          <a:prstGeom prst="rect">
            <a:avLst/>
          </a:prstGeom>
          <a:noFill/>
        </p:spPr>
        <p:txBody>
          <a:bodyPr wrap="none" rtlCol="0">
            <a:spAutoFit/>
          </a:bodyPr>
          <a:lstStyle/>
          <a:p>
            <a:pPr algn="ctr">
              <a:lnSpc>
                <a:spcPct val="90000"/>
              </a:lnSpc>
            </a:pPr>
            <a:r>
              <a:rPr lang="en-US" b="1" dirty="0"/>
              <a:t>OMP_PLACES</a:t>
            </a:r>
          </a:p>
          <a:p>
            <a:pPr algn="ctr">
              <a:lnSpc>
                <a:spcPct val="90000"/>
              </a:lnSpc>
            </a:pPr>
            <a:r>
              <a:rPr lang="en-US" dirty="0"/>
              <a:t>Environment Variable</a:t>
            </a:r>
          </a:p>
        </p:txBody>
      </p:sp>
      <p:sp>
        <p:nvSpPr>
          <p:cNvPr id="10" name="TextBox 9"/>
          <p:cNvSpPr txBox="1"/>
          <p:nvPr/>
        </p:nvSpPr>
        <p:spPr>
          <a:xfrm>
            <a:off x="4323794" y="4572000"/>
            <a:ext cx="2374418" cy="1842043"/>
          </a:xfrm>
          <a:prstGeom prst="rect">
            <a:avLst/>
          </a:prstGeom>
          <a:noFill/>
        </p:spPr>
        <p:txBody>
          <a:bodyPr wrap="none" rtlCol="0">
            <a:spAutoFit/>
          </a:bodyPr>
          <a:lstStyle/>
          <a:p>
            <a:pPr algn="ctr">
              <a:lnSpc>
                <a:spcPct val="90000"/>
              </a:lnSpc>
            </a:pPr>
            <a:r>
              <a:rPr lang="en-US" b="1" dirty="0"/>
              <a:t>OMP_PROC_BIND</a:t>
            </a:r>
          </a:p>
          <a:p>
            <a:pPr algn="ctr">
              <a:lnSpc>
                <a:spcPct val="90000"/>
              </a:lnSpc>
            </a:pPr>
            <a:r>
              <a:rPr lang="en-US" dirty="0"/>
              <a:t>Environment Variable</a:t>
            </a:r>
          </a:p>
          <a:p>
            <a:pPr algn="ctr">
              <a:lnSpc>
                <a:spcPct val="90000"/>
              </a:lnSpc>
            </a:pPr>
            <a:r>
              <a:rPr lang="en-US" dirty="0"/>
              <a:t>Or</a:t>
            </a:r>
          </a:p>
          <a:p>
            <a:pPr algn="ctr">
              <a:lnSpc>
                <a:spcPct val="90000"/>
              </a:lnSpc>
            </a:pPr>
            <a:r>
              <a:rPr lang="en-US" b="1" dirty="0" err="1"/>
              <a:t>proc_bind</a:t>
            </a:r>
            <a:r>
              <a:rPr lang="en-US" b="1" dirty="0"/>
              <a:t>()</a:t>
            </a:r>
            <a:r>
              <a:rPr lang="en-US" dirty="0"/>
              <a:t> clause</a:t>
            </a:r>
          </a:p>
          <a:p>
            <a:pPr algn="ctr">
              <a:lnSpc>
                <a:spcPct val="90000"/>
              </a:lnSpc>
            </a:pPr>
            <a:r>
              <a:rPr lang="en-US" dirty="0"/>
              <a:t>of parallel region</a:t>
            </a:r>
          </a:p>
          <a:p>
            <a:pPr algn="ctr">
              <a:lnSpc>
                <a:spcPct val="90000"/>
              </a:lnSpc>
            </a:pPr>
            <a:endParaRPr lang="en-US" dirty="0"/>
          </a:p>
          <a:p>
            <a:pPr algn="ctr">
              <a:lnSpc>
                <a:spcPct val="90000"/>
              </a:lnSpc>
            </a:pPr>
            <a:endParaRPr lang="en-US" dirty="0"/>
          </a:p>
        </p:txBody>
      </p:sp>
      <p:sp>
        <p:nvSpPr>
          <p:cNvPr id="11" name="TextBox 10"/>
          <p:cNvSpPr txBox="1"/>
          <p:nvPr/>
        </p:nvSpPr>
        <p:spPr>
          <a:xfrm>
            <a:off x="7356288" y="4673600"/>
            <a:ext cx="2608632" cy="1592744"/>
          </a:xfrm>
          <a:prstGeom prst="rect">
            <a:avLst/>
          </a:prstGeom>
          <a:noFill/>
        </p:spPr>
        <p:txBody>
          <a:bodyPr wrap="none" rtlCol="0">
            <a:spAutoFit/>
          </a:bodyPr>
          <a:lstStyle/>
          <a:p>
            <a:pPr algn="ctr">
              <a:lnSpc>
                <a:spcPct val="90000"/>
              </a:lnSpc>
            </a:pPr>
            <a:r>
              <a:rPr lang="en-US" b="1" dirty="0"/>
              <a:t>OMP_NUM_THREADS</a:t>
            </a:r>
          </a:p>
          <a:p>
            <a:pPr algn="ctr">
              <a:lnSpc>
                <a:spcPct val="90000"/>
              </a:lnSpc>
            </a:pPr>
            <a:r>
              <a:rPr lang="en-US" dirty="0"/>
              <a:t>Environment Variable</a:t>
            </a:r>
          </a:p>
          <a:p>
            <a:pPr algn="ctr">
              <a:lnSpc>
                <a:spcPct val="90000"/>
              </a:lnSpc>
            </a:pPr>
            <a:r>
              <a:rPr lang="en-US" dirty="0"/>
              <a:t>Or</a:t>
            </a:r>
          </a:p>
          <a:p>
            <a:pPr algn="ctr">
              <a:lnSpc>
                <a:spcPct val="90000"/>
              </a:lnSpc>
            </a:pPr>
            <a:r>
              <a:rPr lang="en-US" b="1" dirty="0" err="1"/>
              <a:t>num_thread</a:t>
            </a:r>
            <a:r>
              <a:rPr lang="en-US" dirty="0" err="1"/>
              <a:t>s</a:t>
            </a:r>
            <a:r>
              <a:rPr lang="en-US" dirty="0"/>
              <a:t>() clause</a:t>
            </a:r>
          </a:p>
          <a:p>
            <a:pPr algn="ctr">
              <a:lnSpc>
                <a:spcPct val="90000"/>
              </a:lnSpc>
            </a:pPr>
            <a:r>
              <a:rPr lang="en-US" dirty="0"/>
              <a:t>of parallel region</a:t>
            </a:r>
          </a:p>
          <a:p>
            <a:pPr algn="ctr">
              <a:lnSpc>
                <a:spcPct val="90000"/>
              </a:lnSpc>
            </a:pPr>
            <a:endParaRPr lang="en-US" dirty="0"/>
          </a:p>
        </p:txBody>
      </p:sp>
      <p:sp>
        <p:nvSpPr>
          <p:cNvPr id="12" name="TextBox 11">
            <a:extLst>
              <a:ext uri="{FF2B5EF4-FFF2-40B4-BE49-F238E27FC236}">
                <a16:creationId xmlns:a16="http://schemas.microsoft.com/office/drawing/2014/main" id="{DF7EC643-2C1B-A449-83FC-1011F62FED16}"/>
              </a:ext>
            </a:extLst>
          </p:cNvPr>
          <p:cNvSpPr txBox="1"/>
          <p:nvPr/>
        </p:nvSpPr>
        <p:spPr>
          <a:xfrm>
            <a:off x="5516880" y="695627"/>
            <a:ext cx="6150865" cy="590931"/>
          </a:xfrm>
          <a:prstGeom prst="rect">
            <a:avLst/>
          </a:prstGeom>
          <a:noFill/>
        </p:spPr>
        <p:txBody>
          <a:bodyPr wrap="square" rtlCol="0">
            <a:spAutoFit/>
          </a:bodyPr>
          <a:lstStyle/>
          <a:p>
            <a:pPr algn="ctr">
              <a:lnSpc>
                <a:spcPct val="90000"/>
              </a:lnSpc>
            </a:pPr>
            <a:r>
              <a:rPr lang="en-US" b="1" dirty="0">
                <a:solidFill>
                  <a:srgbClr val="FF0000"/>
                </a:solidFill>
              </a:rPr>
              <a:t>Helen note:  This is a good slide we could use.  Oscar, is this yours or adapted from someone else’s please?</a:t>
            </a:r>
          </a:p>
        </p:txBody>
      </p:sp>
    </p:spTree>
    <p:extLst>
      <p:ext uri="{BB962C8B-B14F-4D97-AF65-F5344CB8AC3E}">
        <p14:creationId xmlns:p14="http://schemas.microsoft.com/office/powerpoint/2010/main" val="244291663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2608" y="173736"/>
            <a:ext cx="11375136" cy="496290"/>
          </a:xfrm>
        </p:spPr>
        <p:txBody>
          <a:bodyPr/>
          <a:lstStyle/>
          <a:p>
            <a:r>
              <a:rPr lang="en-US" dirty="0"/>
              <a:t>Thread Placement in </a:t>
            </a:r>
            <a:r>
              <a:rPr lang="en-US" dirty="0" err="1"/>
              <a:t>OpenMP</a:t>
            </a:r>
            <a:endParaRPr lang="en-US" dirty="0"/>
          </a:p>
        </p:txBody>
      </p:sp>
      <p:sp>
        <p:nvSpPr>
          <p:cNvPr id="3" name="Content Placeholder 2"/>
          <p:cNvSpPr>
            <a:spLocks noGrp="1"/>
          </p:cNvSpPr>
          <p:nvPr>
            <p:ph idx="1"/>
          </p:nvPr>
        </p:nvSpPr>
        <p:spPr>
          <a:xfrm>
            <a:off x="292608" y="677337"/>
            <a:ext cx="11391392" cy="4195415"/>
          </a:xfrm>
        </p:spPr>
        <p:txBody>
          <a:bodyPr/>
          <a:lstStyle/>
          <a:p>
            <a:r>
              <a:rPr lang="en-US" dirty="0"/>
              <a:t>Example’s Objective:</a:t>
            </a:r>
          </a:p>
          <a:p>
            <a:pPr lvl="1"/>
            <a:r>
              <a:rPr lang="en-US" dirty="0"/>
              <a:t>Separate cores for outer loop and near cores for inner loop</a:t>
            </a:r>
          </a:p>
          <a:p>
            <a:r>
              <a:rPr lang="en-US" dirty="0"/>
              <a:t>Outer Parallel Region: </a:t>
            </a:r>
            <a:r>
              <a:rPr lang="en-US" dirty="0" err="1"/>
              <a:t>proc_bind</a:t>
            </a:r>
            <a:r>
              <a:rPr lang="en-US" dirty="0"/>
              <a:t>(spread), Inner: </a:t>
            </a:r>
            <a:r>
              <a:rPr lang="en-US" dirty="0" err="1"/>
              <a:t>proc_bind</a:t>
            </a:r>
            <a:r>
              <a:rPr lang="en-US" dirty="0"/>
              <a:t>(close)</a:t>
            </a:r>
          </a:p>
          <a:p>
            <a:pPr lvl="1"/>
            <a:r>
              <a:rPr lang="en-US" dirty="0"/>
              <a:t>Spread creates partition, compact binds threads within respective partition</a:t>
            </a:r>
          </a:p>
          <a:p>
            <a:pPr marL="346066" lvl="1" indent="0">
              <a:buNone/>
            </a:pPr>
            <a:r>
              <a:rPr lang="en-US" dirty="0"/>
              <a:t>    OMP_PLACES={0,1,2,3,}, {4,5,6,7}, … = {0:4}:8:4 =  cores</a:t>
            </a:r>
          </a:p>
          <a:p>
            <a:pPr marL="346066" lvl="1" indent="0">
              <a:buNone/>
            </a:pPr>
            <a:r>
              <a:rPr lang="en-US" dirty="0"/>
              <a:t>     </a:t>
            </a:r>
            <a:r>
              <a:rPr lang="en-US" b="1" dirty="0"/>
              <a:t>#pragma </a:t>
            </a:r>
            <a:r>
              <a:rPr lang="en-US" b="1" dirty="0" err="1"/>
              <a:t>omp</a:t>
            </a:r>
            <a:r>
              <a:rPr lang="en-US" b="1" dirty="0"/>
              <a:t> parallel </a:t>
            </a:r>
            <a:r>
              <a:rPr lang="en-US" b="1" dirty="0" err="1"/>
              <a:t>proc_bind</a:t>
            </a:r>
            <a:r>
              <a:rPr lang="en-US" b="1" dirty="0"/>
              <a:t>(spread)</a:t>
            </a:r>
          </a:p>
          <a:p>
            <a:pPr marL="346066" lvl="1" indent="0">
              <a:buNone/>
            </a:pPr>
            <a:r>
              <a:rPr lang="en-US" b="1" dirty="0"/>
              <a:t>           #pragma </a:t>
            </a:r>
            <a:r>
              <a:rPr lang="en-US" b="1" dirty="0" err="1"/>
              <a:t>omp</a:t>
            </a:r>
            <a:r>
              <a:rPr lang="en-US" b="1" dirty="0"/>
              <a:t> parallel </a:t>
            </a:r>
            <a:r>
              <a:rPr lang="en-US" b="1" dirty="0" err="1"/>
              <a:t>proc_bind</a:t>
            </a:r>
            <a:r>
              <a:rPr lang="en-US" b="1" dirty="0"/>
              <a:t>(close)</a:t>
            </a:r>
            <a:r>
              <a:rPr lang="en-US" dirty="0"/>
              <a:t> </a:t>
            </a:r>
          </a:p>
          <a:p>
            <a:pPr marL="293689" indent="-342900"/>
            <a:r>
              <a:rPr lang="en-US" dirty="0"/>
              <a:t>Example</a:t>
            </a:r>
          </a:p>
          <a:p>
            <a:pPr marL="688966" lvl="1" indent="-342900"/>
            <a:r>
              <a:rPr lang="en-US" dirty="0" err="1"/>
              <a:t>intial</a:t>
            </a:r>
            <a:r>
              <a:rPr lang="en-US" dirty="0"/>
              <a:t> </a:t>
            </a:r>
          </a:p>
          <a:p>
            <a:pPr marL="688966" lvl="1" indent="-342900"/>
            <a:endParaRPr lang="en-US" dirty="0"/>
          </a:p>
          <a:p>
            <a:pPr marL="688966" lvl="1" indent="-342900"/>
            <a:r>
              <a:rPr lang="en-US" dirty="0"/>
              <a:t>spread</a:t>
            </a:r>
          </a:p>
          <a:p>
            <a:pPr marL="688966" lvl="1" indent="-342900"/>
            <a:endParaRPr lang="en-US" dirty="0"/>
          </a:p>
          <a:p>
            <a:pPr marL="688966" lvl="1" indent="-342900"/>
            <a:r>
              <a:rPr lang="en-US" dirty="0"/>
              <a:t>close</a:t>
            </a:r>
          </a:p>
        </p:txBody>
      </p:sp>
      <p:pic>
        <p:nvPicPr>
          <p:cNvPr id="4" name="Picture 3"/>
          <p:cNvPicPr>
            <a:picLocks noChangeAspect="1"/>
          </p:cNvPicPr>
          <p:nvPr/>
        </p:nvPicPr>
        <p:blipFill>
          <a:blip r:embed="rId2"/>
          <a:stretch>
            <a:fillRect/>
          </a:stretch>
        </p:blipFill>
        <p:spPr>
          <a:xfrm>
            <a:off x="2204720" y="3672840"/>
            <a:ext cx="5981700" cy="2692400"/>
          </a:xfrm>
          <a:prstGeom prst="rect">
            <a:avLst/>
          </a:prstGeom>
        </p:spPr>
      </p:pic>
      <p:sp>
        <p:nvSpPr>
          <p:cNvPr id="5" name="TextBox 4">
            <a:extLst>
              <a:ext uri="{FF2B5EF4-FFF2-40B4-BE49-F238E27FC236}">
                <a16:creationId xmlns:a16="http://schemas.microsoft.com/office/drawing/2014/main" id="{DC031923-BCD8-4143-9F7F-E77F8ECF2B1A}"/>
              </a:ext>
            </a:extLst>
          </p:cNvPr>
          <p:cNvSpPr txBox="1"/>
          <p:nvPr/>
        </p:nvSpPr>
        <p:spPr>
          <a:xfrm>
            <a:off x="5836921" y="421881"/>
            <a:ext cx="5830824" cy="590931"/>
          </a:xfrm>
          <a:prstGeom prst="rect">
            <a:avLst/>
          </a:prstGeom>
          <a:noFill/>
        </p:spPr>
        <p:txBody>
          <a:bodyPr wrap="square" rtlCol="0">
            <a:spAutoFit/>
          </a:bodyPr>
          <a:lstStyle/>
          <a:p>
            <a:pPr algn="ctr">
              <a:lnSpc>
                <a:spcPct val="90000"/>
              </a:lnSpc>
            </a:pPr>
            <a:r>
              <a:rPr lang="en-US" b="1" dirty="0">
                <a:solidFill>
                  <a:srgbClr val="FF0000"/>
                </a:solidFill>
              </a:rPr>
              <a:t>Helen note: this slide can be removed. Covered in a later nested </a:t>
            </a:r>
            <a:r>
              <a:rPr lang="en-US" b="1" dirty="0" err="1">
                <a:solidFill>
                  <a:srgbClr val="FF0000"/>
                </a:solidFill>
              </a:rPr>
              <a:t>OpenMP</a:t>
            </a:r>
            <a:r>
              <a:rPr lang="en-US" b="1" dirty="0">
                <a:solidFill>
                  <a:srgbClr val="FF0000"/>
                </a:solidFill>
              </a:rPr>
              <a:t> illustration slide</a:t>
            </a:r>
          </a:p>
        </p:txBody>
      </p:sp>
    </p:spTree>
    <p:extLst>
      <p:ext uri="{BB962C8B-B14F-4D97-AF65-F5344CB8AC3E}">
        <p14:creationId xmlns:p14="http://schemas.microsoft.com/office/powerpoint/2010/main" val="166458549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7368" y="441960"/>
            <a:ext cx="11375136" cy="1269578"/>
          </a:xfrm>
        </p:spPr>
        <p:txBody>
          <a:bodyPr/>
          <a:lstStyle/>
          <a:p>
            <a:r>
              <a:rPr lang="en-US" dirty="0"/>
              <a:t>Runtime Environment Variable: OMP_PROC_BIND</a:t>
            </a:r>
            <a:br>
              <a:rPr lang="en-US" dirty="0"/>
            </a:br>
            <a:br>
              <a:rPr lang="en-US" dirty="0"/>
            </a:br>
            <a:endParaRPr lang="en-US" dirty="0"/>
          </a:p>
        </p:txBody>
      </p:sp>
      <p:sp>
        <p:nvSpPr>
          <p:cNvPr id="3" name="Content Placeholder 2"/>
          <p:cNvSpPr>
            <a:spLocks noGrp="1"/>
          </p:cNvSpPr>
          <p:nvPr>
            <p:ph idx="1"/>
          </p:nvPr>
        </p:nvSpPr>
        <p:spPr>
          <a:xfrm>
            <a:off x="777240" y="1158240"/>
            <a:ext cx="10053687" cy="5022978"/>
          </a:xfrm>
        </p:spPr>
        <p:txBody>
          <a:bodyPr>
            <a:noAutofit/>
          </a:bodyPr>
          <a:lstStyle/>
          <a:p>
            <a:pPr eaLnBrk="1" hangingPunct="1">
              <a:lnSpc>
                <a:spcPct val="94000"/>
              </a:lnSpc>
            </a:pPr>
            <a:r>
              <a:rPr lang="en-US" altLang="zh-CN" dirty="0">
                <a:ea typeface="SimSun" pitchFamily="2" charset="-122"/>
              </a:rPr>
              <a:t>Controls thread affinity within and between </a:t>
            </a:r>
            <a:r>
              <a:rPr lang="en-US" altLang="zh-CN" dirty="0" err="1">
                <a:ea typeface="SimSun" pitchFamily="2" charset="-122"/>
              </a:rPr>
              <a:t>OpenMP</a:t>
            </a:r>
            <a:r>
              <a:rPr lang="en-US" altLang="zh-CN" dirty="0">
                <a:ea typeface="SimSun" pitchFamily="2" charset="-122"/>
              </a:rPr>
              <a:t> places</a:t>
            </a:r>
          </a:p>
          <a:p>
            <a:r>
              <a:rPr lang="en-US" dirty="0" err="1"/>
              <a:t>OpenMP</a:t>
            </a:r>
            <a:r>
              <a:rPr lang="en-US" dirty="0"/>
              <a:t> 3.1 only has OMP_PROC_BIND, either TRUE or FALSE.</a:t>
            </a:r>
          </a:p>
          <a:p>
            <a:pPr lvl="1"/>
            <a:r>
              <a:rPr lang="en-US" dirty="0"/>
              <a:t>If true,</a:t>
            </a:r>
            <a:r>
              <a:rPr lang="en-US" altLang="zh-CN" dirty="0">
                <a:ea typeface="SimSun" pitchFamily="2" charset="-122"/>
              </a:rPr>
              <a:t> the runtime will not move threads around between processors.</a:t>
            </a:r>
            <a:endParaRPr lang="en-US" dirty="0"/>
          </a:p>
          <a:p>
            <a:r>
              <a:rPr lang="en-US" dirty="0" err="1"/>
              <a:t>OpenMP</a:t>
            </a:r>
            <a:r>
              <a:rPr lang="en-US" dirty="0"/>
              <a:t> 4.0 still allows the above. Added options:</a:t>
            </a:r>
          </a:p>
          <a:p>
            <a:pPr lvl="1"/>
            <a:r>
              <a:rPr lang="en-US" dirty="0">
                <a:solidFill>
                  <a:srgbClr val="0000FF"/>
                </a:solidFill>
              </a:rPr>
              <a:t>close</a:t>
            </a:r>
            <a:r>
              <a:rPr lang="en-US" dirty="0"/>
              <a:t>: bind threads close to the master thread</a:t>
            </a:r>
          </a:p>
          <a:p>
            <a:pPr lvl="1"/>
            <a:r>
              <a:rPr lang="en-US" dirty="0">
                <a:solidFill>
                  <a:srgbClr val="0000FF"/>
                </a:solidFill>
              </a:rPr>
              <a:t>spread</a:t>
            </a:r>
            <a:r>
              <a:rPr lang="en-US" dirty="0"/>
              <a:t>: bind threads as evenly distributed (</a:t>
            </a:r>
            <a:r>
              <a:rPr lang="en-US" dirty="0" err="1"/>
              <a:t>spreaded</a:t>
            </a:r>
            <a:r>
              <a:rPr lang="en-US" dirty="0"/>
              <a:t>) as possible</a:t>
            </a:r>
          </a:p>
          <a:p>
            <a:pPr lvl="1"/>
            <a:r>
              <a:rPr lang="en-US" dirty="0">
                <a:solidFill>
                  <a:srgbClr val="0000FF"/>
                </a:solidFill>
              </a:rPr>
              <a:t>master</a:t>
            </a:r>
            <a:r>
              <a:rPr lang="en-US" dirty="0"/>
              <a:t>: bind threads to the same place as the master thread</a:t>
            </a:r>
          </a:p>
          <a:p>
            <a:r>
              <a:rPr lang="en-US" dirty="0"/>
              <a:t>Examples: </a:t>
            </a:r>
          </a:p>
          <a:p>
            <a:pPr lvl="1"/>
            <a:r>
              <a:rPr lang="en-US" dirty="0"/>
              <a:t>export OMP_PROC_BIND=spread</a:t>
            </a:r>
          </a:p>
          <a:p>
            <a:pPr lvl="1"/>
            <a:r>
              <a:rPr lang="en-US" dirty="0"/>
              <a:t>export OMP_PROC_BIND=</a:t>
            </a:r>
            <a:r>
              <a:rPr lang="en-US" dirty="0" err="1"/>
              <a:t>spread,close</a:t>
            </a:r>
            <a:r>
              <a:rPr lang="en-US" dirty="0"/>
              <a:t> (for nested levels)</a:t>
            </a:r>
          </a:p>
        </p:txBody>
      </p:sp>
      <p:sp>
        <p:nvSpPr>
          <p:cNvPr id="4" name="Slide Number Placeholder 3"/>
          <p:cNvSpPr>
            <a:spLocks noGrp="1"/>
          </p:cNvSpPr>
          <p:nvPr>
            <p:ph type="sldNum" sz="quarter" idx="10"/>
          </p:nvPr>
        </p:nvSpPr>
        <p:spPr/>
        <p:txBody>
          <a:bodyPr/>
          <a:lstStyle/>
          <a:p>
            <a:pPr fontAlgn="base">
              <a:spcBef>
                <a:spcPct val="0"/>
              </a:spcBef>
              <a:spcAft>
                <a:spcPct val="0"/>
              </a:spcAft>
              <a:defRPr/>
            </a:pPr>
            <a:endParaRPr lang="en-US" dirty="0">
              <a:solidFill>
                <a:srgbClr val="000000"/>
              </a:solidFill>
              <a:latin typeface="Tahoma" pitchFamily="34" charset="0"/>
              <a:cs typeface="Arial" pitchFamily="34" charset="0"/>
            </a:endParaRPr>
          </a:p>
        </p:txBody>
      </p:sp>
    </p:spTree>
    <p:extLst>
      <p:ext uri="{BB962C8B-B14F-4D97-AF65-F5344CB8AC3E}">
        <p14:creationId xmlns:p14="http://schemas.microsoft.com/office/powerpoint/2010/main" val="299544638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2608" y="173736"/>
            <a:ext cx="11375136" cy="496290"/>
          </a:xfrm>
        </p:spPr>
        <p:txBody>
          <a:bodyPr/>
          <a:lstStyle/>
          <a:p>
            <a:r>
              <a:rPr lang="en-US" dirty="0"/>
              <a:t>Considerations for OMP_PROC_BIND Choices</a:t>
            </a:r>
          </a:p>
        </p:txBody>
      </p:sp>
      <p:sp>
        <p:nvSpPr>
          <p:cNvPr id="3" name="Content Placeholder 2"/>
          <p:cNvSpPr>
            <a:spLocks noGrp="1"/>
          </p:cNvSpPr>
          <p:nvPr>
            <p:ph idx="1"/>
          </p:nvPr>
        </p:nvSpPr>
        <p:spPr>
          <a:xfrm>
            <a:off x="292608" y="1535857"/>
            <a:ext cx="11199368" cy="4743023"/>
          </a:xfrm>
        </p:spPr>
        <p:txBody>
          <a:bodyPr/>
          <a:lstStyle/>
          <a:p>
            <a:pPr>
              <a:spcBef>
                <a:spcPts val="1200"/>
              </a:spcBef>
            </a:pPr>
            <a:r>
              <a:rPr lang="en-US" dirty="0"/>
              <a:t>Selecting the “right” binding is dependent on the architecture topology but also on the application characteristics</a:t>
            </a:r>
          </a:p>
          <a:p>
            <a:pPr>
              <a:spcBef>
                <a:spcPts val="1200"/>
              </a:spcBef>
            </a:pPr>
            <a:r>
              <a:rPr lang="en-US" dirty="0"/>
              <a:t>Putting threads apart (e.g. different sockets)</a:t>
            </a:r>
          </a:p>
          <a:p>
            <a:pPr lvl="1">
              <a:spcBef>
                <a:spcPts val="1200"/>
              </a:spcBef>
            </a:pPr>
            <a:r>
              <a:rPr lang="en-US" dirty="0"/>
              <a:t>can help to improve aggregated memory bandwidth</a:t>
            </a:r>
          </a:p>
          <a:p>
            <a:pPr lvl="1">
              <a:spcBef>
                <a:spcPts val="1200"/>
              </a:spcBef>
            </a:pPr>
            <a:r>
              <a:rPr lang="en-US" dirty="0"/>
              <a:t>Combine the cache sizes across cores</a:t>
            </a:r>
          </a:p>
          <a:p>
            <a:pPr lvl="1">
              <a:spcBef>
                <a:spcPts val="1200"/>
              </a:spcBef>
            </a:pPr>
            <a:r>
              <a:rPr lang="en-US" dirty="0"/>
              <a:t>May increase the overhead of synchronization across far apart threads</a:t>
            </a:r>
          </a:p>
          <a:p>
            <a:pPr>
              <a:spcBef>
                <a:spcPts val="1200"/>
              </a:spcBef>
            </a:pPr>
            <a:r>
              <a:rPr lang="en-US" dirty="0"/>
              <a:t>Putting threads near (</a:t>
            </a:r>
            <a:r>
              <a:rPr lang="en-US" dirty="0" err="1"/>
              <a:t>e,g</a:t>
            </a:r>
            <a:r>
              <a:rPr lang="en-US" dirty="0"/>
              <a:t>. hardware threads or cores sharing caches)</a:t>
            </a:r>
          </a:p>
          <a:p>
            <a:pPr lvl="1">
              <a:spcBef>
                <a:spcPts val="1200"/>
              </a:spcBef>
            </a:pPr>
            <a:r>
              <a:rPr lang="en-US" dirty="0"/>
              <a:t>Good for synchronization and data reuse</a:t>
            </a:r>
          </a:p>
          <a:p>
            <a:pPr lvl="1">
              <a:spcBef>
                <a:spcPts val="1200"/>
              </a:spcBef>
            </a:pPr>
            <a:r>
              <a:rPr lang="en-US" dirty="0"/>
              <a:t>May decrease total memory bandwidth</a:t>
            </a:r>
          </a:p>
          <a:p>
            <a:pPr marL="684195" lvl="2" indent="0">
              <a:buNone/>
            </a:pPr>
            <a:endParaRPr lang="en-US" dirty="0"/>
          </a:p>
        </p:txBody>
      </p:sp>
      <p:sp>
        <p:nvSpPr>
          <p:cNvPr id="5" name="TextBox 4">
            <a:extLst>
              <a:ext uri="{FF2B5EF4-FFF2-40B4-BE49-F238E27FC236}">
                <a16:creationId xmlns:a16="http://schemas.microsoft.com/office/drawing/2014/main" id="{EEDCDCA0-14A3-C04C-B198-EB1533F455CC}"/>
              </a:ext>
            </a:extLst>
          </p:cNvPr>
          <p:cNvSpPr txBox="1"/>
          <p:nvPr/>
        </p:nvSpPr>
        <p:spPr>
          <a:xfrm>
            <a:off x="3746914" y="901111"/>
            <a:ext cx="7340536" cy="341632"/>
          </a:xfrm>
          <a:prstGeom prst="rect">
            <a:avLst/>
          </a:prstGeom>
          <a:noFill/>
        </p:spPr>
        <p:txBody>
          <a:bodyPr wrap="none" rtlCol="0">
            <a:spAutoFit/>
          </a:bodyPr>
          <a:lstStyle/>
          <a:p>
            <a:pPr algn="ctr">
              <a:lnSpc>
                <a:spcPct val="90000"/>
              </a:lnSpc>
            </a:pPr>
            <a:r>
              <a:rPr lang="en-US" b="1" dirty="0">
                <a:solidFill>
                  <a:srgbClr val="FF0000"/>
                </a:solidFill>
              </a:rPr>
              <a:t>Helen note: this is adapted by Oscar from RWTH Christian’s slide</a:t>
            </a:r>
          </a:p>
        </p:txBody>
      </p:sp>
    </p:spTree>
    <p:extLst>
      <p:ext uri="{BB962C8B-B14F-4D97-AF65-F5344CB8AC3E}">
        <p14:creationId xmlns:p14="http://schemas.microsoft.com/office/powerpoint/2010/main" val="165854982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Runtime Environment Variable: OMP_PROC_BIND (2)</a:t>
            </a:r>
            <a:endParaRPr lang="en-US" sz="4000" dirty="0">
              <a:solidFill>
                <a:srgbClr val="FF0000"/>
              </a:solidFill>
            </a:endParaRPr>
          </a:p>
        </p:txBody>
      </p:sp>
      <p:sp>
        <p:nvSpPr>
          <p:cNvPr id="4" name="Slide Number Placeholder 3"/>
          <p:cNvSpPr>
            <a:spLocks noGrp="1"/>
          </p:cNvSpPr>
          <p:nvPr>
            <p:ph type="sldNum" sz="quarter" idx="4294967295"/>
          </p:nvPr>
        </p:nvSpPr>
        <p:spPr>
          <a:xfrm>
            <a:off x="5640656" y="6368806"/>
            <a:ext cx="925708" cy="365125"/>
          </a:xfrm>
          <a:prstGeom prst="rect">
            <a:avLst/>
          </a:prstGeom>
        </p:spPr>
        <p:txBody>
          <a:bodyPr/>
          <a:lstStyle/>
          <a:p>
            <a:r>
              <a:rPr lang="en-US" dirty="0"/>
              <a:t>- </a:t>
            </a:r>
            <a:fld id="{D174BAF6-F8F2-EF4F-936C-8DF63288C82F}" type="slidenum">
              <a:rPr lang="en-US" smtClean="0"/>
              <a:pPr/>
              <a:t>34</a:t>
            </a:fld>
            <a:r>
              <a:rPr lang="en-US" dirty="0"/>
              <a:t> -</a:t>
            </a:r>
          </a:p>
        </p:txBody>
      </p:sp>
      <p:sp>
        <p:nvSpPr>
          <p:cNvPr id="5" name="Content Placeholder 2"/>
          <p:cNvSpPr>
            <a:spLocks noGrp="1"/>
          </p:cNvSpPr>
          <p:nvPr>
            <p:ph idx="1"/>
          </p:nvPr>
        </p:nvSpPr>
        <p:spPr>
          <a:xfrm>
            <a:off x="1243584" y="678354"/>
            <a:ext cx="10262616" cy="6075447"/>
          </a:xfrm>
        </p:spPr>
        <p:txBody>
          <a:bodyPr>
            <a:normAutofit/>
          </a:bodyPr>
          <a:lstStyle/>
          <a:p>
            <a:pPr marL="0" indent="0">
              <a:lnSpc>
                <a:spcPct val="110000"/>
              </a:lnSpc>
              <a:buNone/>
            </a:pPr>
            <a:endParaRPr lang="en-US" sz="1800" b="1" dirty="0"/>
          </a:p>
          <a:p>
            <a:pPr>
              <a:lnSpc>
                <a:spcPct val="80000"/>
              </a:lnSpc>
              <a:spcBef>
                <a:spcPts val="600"/>
              </a:spcBef>
            </a:pPr>
            <a:r>
              <a:rPr lang="en-US" sz="2200" dirty="0"/>
              <a:t>Prototype example: 4 cores total, 2 </a:t>
            </a:r>
            <a:r>
              <a:rPr lang="en-US" sz="2200" dirty="0" err="1"/>
              <a:t>hyperthreads</a:t>
            </a:r>
            <a:r>
              <a:rPr lang="en-US" sz="2200" dirty="0"/>
              <a:t> per core,                   OMP_NUM_THREADS=4 </a:t>
            </a:r>
          </a:p>
          <a:p>
            <a:pPr>
              <a:lnSpc>
                <a:spcPct val="80000"/>
              </a:lnSpc>
              <a:spcBef>
                <a:spcPts val="600"/>
              </a:spcBef>
            </a:pPr>
            <a:r>
              <a:rPr lang="en-US" sz="2200" dirty="0">
                <a:solidFill>
                  <a:srgbClr val="0000FF"/>
                </a:solidFill>
              </a:rPr>
              <a:t>none:</a:t>
            </a:r>
            <a:r>
              <a:rPr lang="en-US" sz="2200" dirty="0"/>
              <a:t> no affinity setting</a:t>
            </a:r>
          </a:p>
          <a:p>
            <a:pPr>
              <a:lnSpc>
                <a:spcPct val="80000"/>
              </a:lnSpc>
              <a:spcBef>
                <a:spcPts val="600"/>
              </a:spcBef>
            </a:pPr>
            <a:r>
              <a:rPr lang="en-US" sz="2200" dirty="0">
                <a:solidFill>
                  <a:srgbClr val="0000FF"/>
                </a:solidFill>
              </a:rPr>
              <a:t>close</a:t>
            </a:r>
            <a:r>
              <a:rPr lang="en-US" sz="2200" dirty="0"/>
              <a:t>: Bind threads as close to each other as possible</a:t>
            </a:r>
          </a:p>
          <a:p>
            <a:pPr marL="0" indent="0">
              <a:lnSpc>
                <a:spcPct val="80000"/>
              </a:lnSpc>
              <a:spcBef>
                <a:spcPts val="600"/>
              </a:spcBef>
              <a:buNone/>
            </a:pPr>
            <a:endParaRPr lang="en-US" sz="2200" dirty="0"/>
          </a:p>
          <a:p>
            <a:pPr marL="0" indent="0">
              <a:lnSpc>
                <a:spcPct val="80000"/>
              </a:lnSpc>
              <a:spcBef>
                <a:spcPts val="600"/>
              </a:spcBef>
              <a:buNone/>
            </a:pPr>
            <a:endParaRPr lang="en-US" sz="2200" dirty="0"/>
          </a:p>
          <a:p>
            <a:pPr marL="0" indent="0">
              <a:lnSpc>
                <a:spcPct val="80000"/>
              </a:lnSpc>
              <a:spcBef>
                <a:spcPts val="600"/>
              </a:spcBef>
              <a:buNone/>
            </a:pPr>
            <a:endParaRPr lang="en-US" sz="2200" dirty="0"/>
          </a:p>
          <a:p>
            <a:pPr marL="0" indent="0">
              <a:lnSpc>
                <a:spcPct val="80000"/>
              </a:lnSpc>
              <a:spcBef>
                <a:spcPts val="600"/>
              </a:spcBef>
              <a:buNone/>
            </a:pPr>
            <a:endParaRPr lang="en-US" sz="2200" dirty="0"/>
          </a:p>
          <a:p>
            <a:pPr>
              <a:lnSpc>
                <a:spcPct val="80000"/>
              </a:lnSpc>
              <a:spcBef>
                <a:spcPts val="600"/>
              </a:spcBef>
            </a:pPr>
            <a:r>
              <a:rPr lang="en-US" sz="2200" dirty="0">
                <a:solidFill>
                  <a:srgbClr val="0000FF"/>
                </a:solidFill>
              </a:rPr>
              <a:t>spread</a:t>
            </a:r>
            <a:r>
              <a:rPr lang="en-US" sz="2200" dirty="0"/>
              <a:t>: Bind threads as far apart as possible</a:t>
            </a:r>
            <a:endParaRPr lang="en-US" sz="2200" dirty="0">
              <a:solidFill>
                <a:srgbClr val="FF0000"/>
              </a:solidFill>
            </a:endParaRPr>
          </a:p>
          <a:p>
            <a:pPr>
              <a:lnSpc>
                <a:spcPct val="80000"/>
              </a:lnSpc>
              <a:spcBef>
                <a:spcPts val="600"/>
              </a:spcBef>
            </a:pPr>
            <a:endParaRPr lang="en-US" sz="2200" dirty="0"/>
          </a:p>
          <a:p>
            <a:pPr marL="0" indent="0">
              <a:lnSpc>
                <a:spcPct val="80000"/>
              </a:lnSpc>
              <a:spcBef>
                <a:spcPts val="600"/>
              </a:spcBef>
              <a:buNone/>
            </a:pPr>
            <a:endParaRPr lang="en-US" sz="2200" dirty="0"/>
          </a:p>
          <a:p>
            <a:pPr marL="0" indent="0">
              <a:lnSpc>
                <a:spcPct val="80000"/>
              </a:lnSpc>
              <a:spcBef>
                <a:spcPts val="600"/>
              </a:spcBef>
              <a:buNone/>
            </a:pPr>
            <a:endParaRPr lang="en-US" sz="2200" dirty="0"/>
          </a:p>
          <a:p>
            <a:pPr marL="0" indent="0">
              <a:lnSpc>
                <a:spcPct val="80000"/>
              </a:lnSpc>
              <a:spcBef>
                <a:spcPts val="600"/>
              </a:spcBef>
              <a:buNone/>
            </a:pPr>
            <a:endParaRPr lang="en-US" sz="2200" dirty="0"/>
          </a:p>
          <a:p>
            <a:pPr>
              <a:lnSpc>
                <a:spcPct val="80000"/>
              </a:lnSpc>
              <a:spcBef>
                <a:spcPts val="600"/>
              </a:spcBef>
            </a:pPr>
            <a:r>
              <a:rPr lang="en-US" sz="2200" dirty="0">
                <a:solidFill>
                  <a:srgbClr val="0000FF"/>
                </a:solidFill>
              </a:rPr>
              <a:t>master</a:t>
            </a:r>
            <a:r>
              <a:rPr lang="en-US" sz="2200" dirty="0"/>
              <a:t>: bind threads to the same place as the master thread</a:t>
            </a:r>
          </a:p>
          <a:p>
            <a:pPr>
              <a:lnSpc>
                <a:spcPct val="110000"/>
              </a:lnSpc>
              <a:spcBef>
                <a:spcPts val="600"/>
              </a:spcBef>
            </a:pPr>
            <a:endParaRPr lang="en-US" sz="2900" b="1" dirty="0"/>
          </a:p>
          <a:p>
            <a:pPr>
              <a:lnSpc>
                <a:spcPct val="110000"/>
              </a:lnSpc>
              <a:spcBef>
                <a:spcPts val="600"/>
              </a:spcBef>
            </a:pPr>
            <a:endParaRPr lang="en-US" sz="1800" dirty="0"/>
          </a:p>
          <a:p>
            <a:pPr marL="0" indent="0">
              <a:lnSpc>
                <a:spcPct val="110000"/>
              </a:lnSpc>
              <a:buNone/>
            </a:pPr>
            <a:endParaRPr lang="en-US" sz="1800" dirty="0"/>
          </a:p>
        </p:txBody>
      </p:sp>
      <p:graphicFrame>
        <p:nvGraphicFramePr>
          <p:cNvPr id="9" name="Table 8"/>
          <p:cNvGraphicFramePr>
            <a:graphicFrameLocks noGrp="1"/>
          </p:cNvGraphicFramePr>
          <p:nvPr>
            <p:extLst>
              <p:ext uri="{D42A27DB-BD31-4B8C-83A1-F6EECF244321}">
                <p14:modId xmlns:p14="http://schemas.microsoft.com/office/powerpoint/2010/main" val="1130079332"/>
              </p:ext>
            </p:extLst>
          </p:nvPr>
        </p:nvGraphicFramePr>
        <p:xfrm>
          <a:off x="3303393" y="2473988"/>
          <a:ext cx="4674526" cy="1086886"/>
        </p:xfrm>
        <a:graphic>
          <a:graphicData uri="http://schemas.openxmlformats.org/drawingml/2006/table">
            <a:tbl>
              <a:tblPr firstRow="1" bandRow="1">
                <a:tableStyleId>{5C22544A-7EE6-4342-B048-85BDC9FD1C3A}</a:tableStyleId>
              </a:tblPr>
              <a:tblGrid>
                <a:gridCol w="670399">
                  <a:extLst>
                    <a:ext uri="{9D8B030D-6E8A-4147-A177-3AD203B41FA5}">
                      <a16:colId xmlns:a16="http://schemas.microsoft.com/office/drawing/2014/main" val="20000"/>
                    </a:ext>
                  </a:extLst>
                </a:gridCol>
                <a:gridCol w="513337">
                  <a:extLst>
                    <a:ext uri="{9D8B030D-6E8A-4147-A177-3AD203B41FA5}">
                      <a16:colId xmlns:a16="http://schemas.microsoft.com/office/drawing/2014/main" val="20001"/>
                    </a:ext>
                  </a:extLst>
                </a:gridCol>
                <a:gridCol w="485589">
                  <a:extLst>
                    <a:ext uri="{9D8B030D-6E8A-4147-A177-3AD203B41FA5}">
                      <a16:colId xmlns:a16="http://schemas.microsoft.com/office/drawing/2014/main" val="20002"/>
                    </a:ext>
                  </a:extLst>
                </a:gridCol>
                <a:gridCol w="513337">
                  <a:extLst>
                    <a:ext uri="{9D8B030D-6E8A-4147-A177-3AD203B41FA5}">
                      <a16:colId xmlns:a16="http://schemas.microsoft.com/office/drawing/2014/main" val="20003"/>
                    </a:ext>
                  </a:extLst>
                </a:gridCol>
                <a:gridCol w="484815">
                  <a:extLst>
                    <a:ext uri="{9D8B030D-6E8A-4147-A177-3AD203B41FA5}">
                      <a16:colId xmlns:a16="http://schemas.microsoft.com/office/drawing/2014/main" val="20004"/>
                    </a:ext>
                  </a:extLst>
                </a:gridCol>
                <a:gridCol w="468400">
                  <a:extLst>
                    <a:ext uri="{9D8B030D-6E8A-4147-A177-3AD203B41FA5}">
                      <a16:colId xmlns:a16="http://schemas.microsoft.com/office/drawing/2014/main" val="20005"/>
                    </a:ext>
                  </a:extLst>
                </a:gridCol>
                <a:gridCol w="535314">
                  <a:extLst>
                    <a:ext uri="{9D8B030D-6E8A-4147-A177-3AD203B41FA5}">
                      <a16:colId xmlns:a16="http://schemas.microsoft.com/office/drawing/2014/main" val="20006"/>
                    </a:ext>
                  </a:extLst>
                </a:gridCol>
                <a:gridCol w="535314">
                  <a:extLst>
                    <a:ext uri="{9D8B030D-6E8A-4147-A177-3AD203B41FA5}">
                      <a16:colId xmlns:a16="http://schemas.microsoft.com/office/drawing/2014/main" val="20007"/>
                    </a:ext>
                  </a:extLst>
                </a:gridCol>
                <a:gridCol w="468021">
                  <a:extLst>
                    <a:ext uri="{9D8B030D-6E8A-4147-A177-3AD203B41FA5}">
                      <a16:colId xmlns:a16="http://schemas.microsoft.com/office/drawing/2014/main" val="20008"/>
                    </a:ext>
                  </a:extLst>
                </a:gridCol>
              </a:tblGrid>
              <a:tr h="247076">
                <a:tc rowSpan="2">
                  <a:txBody>
                    <a:bodyPr/>
                    <a:lstStyle/>
                    <a:p>
                      <a:r>
                        <a:rPr lang="en-US" sz="1200" b="0" i="0" dirty="0"/>
                        <a:t>Node</a:t>
                      </a:r>
                    </a:p>
                  </a:txBody>
                  <a:tcPr>
                    <a:solidFill>
                      <a:srgbClr val="085671"/>
                    </a:solidFill>
                  </a:tcPr>
                </a:tc>
                <a:tc gridSpan="2">
                  <a:txBody>
                    <a:bodyPr/>
                    <a:lstStyle/>
                    <a:p>
                      <a:r>
                        <a:rPr lang="en-US" sz="1200" b="0" i="0" dirty="0"/>
                        <a:t>    Core 0</a:t>
                      </a:r>
                    </a:p>
                  </a:txBody>
                  <a:tcPr>
                    <a:solidFill>
                      <a:srgbClr val="085671"/>
                    </a:solidFill>
                  </a:tcPr>
                </a:tc>
                <a:tc hMerge="1">
                  <a:txBody>
                    <a:bodyPr/>
                    <a:lstStyle/>
                    <a:p>
                      <a:endParaRPr lang="en-US" dirty="0"/>
                    </a:p>
                  </a:txBody>
                  <a:tcPr/>
                </a:tc>
                <a:tc gridSpan="2">
                  <a:txBody>
                    <a:bodyPr/>
                    <a:lstStyle/>
                    <a:p>
                      <a:r>
                        <a:rPr lang="en-US" sz="1200" b="0" i="0" dirty="0"/>
                        <a:t>    Core 1</a:t>
                      </a:r>
                    </a:p>
                  </a:txBody>
                  <a:tcPr>
                    <a:solidFill>
                      <a:srgbClr val="085671"/>
                    </a:solidFill>
                  </a:tcPr>
                </a:tc>
                <a:tc hMerge="1">
                  <a:txBody>
                    <a:bodyPr/>
                    <a:lstStyle/>
                    <a:p>
                      <a:endParaRPr lang="en-US" dirty="0"/>
                    </a:p>
                  </a:txBody>
                  <a:tcPr/>
                </a:tc>
                <a:tc gridSpan="2">
                  <a:txBody>
                    <a:bodyPr/>
                    <a:lstStyle/>
                    <a:p>
                      <a:r>
                        <a:rPr lang="en-US" sz="1200" b="0" i="0" dirty="0"/>
                        <a:t>   Core 2</a:t>
                      </a:r>
                    </a:p>
                  </a:txBody>
                  <a:tcPr>
                    <a:solidFill>
                      <a:srgbClr val="085671"/>
                    </a:solidFill>
                  </a:tcPr>
                </a:tc>
                <a:tc hMerge="1">
                  <a:txBody>
                    <a:bodyPr/>
                    <a:lstStyle/>
                    <a:p>
                      <a:endParaRPr lang="en-US" dirty="0"/>
                    </a:p>
                  </a:txBody>
                  <a:tcPr/>
                </a:tc>
                <a:tc gridSpan="2">
                  <a:txBody>
                    <a:bodyPr/>
                    <a:lstStyle/>
                    <a:p>
                      <a:r>
                        <a:rPr lang="en-US" sz="1200" b="0" i="0" dirty="0"/>
                        <a:t>    Core 3</a:t>
                      </a:r>
                    </a:p>
                  </a:txBody>
                  <a:tcPr>
                    <a:solidFill>
                      <a:srgbClr val="085671"/>
                    </a:solidFill>
                  </a:tcPr>
                </a:tc>
                <a:tc hMerge="1">
                  <a:txBody>
                    <a:bodyPr/>
                    <a:lstStyle/>
                    <a:p>
                      <a:endParaRPr lang="en-US" sz="1200" b="0" i="0" dirty="0"/>
                    </a:p>
                  </a:txBody>
                  <a:tcPr>
                    <a:solidFill>
                      <a:srgbClr val="085671"/>
                    </a:solidFill>
                  </a:tcPr>
                </a:tc>
                <a:extLst>
                  <a:ext uri="{0D108BD9-81ED-4DB2-BD59-A6C34878D82A}">
                    <a16:rowId xmlns:a16="http://schemas.microsoft.com/office/drawing/2014/main" val="10000"/>
                  </a:ext>
                </a:extLst>
              </a:tr>
              <a:tr h="411794">
                <a:tc vMerge="1">
                  <a:txBody>
                    <a:bodyPr/>
                    <a:lstStyle/>
                    <a:p>
                      <a:endParaRPr lang="en-US" dirty="0"/>
                    </a:p>
                  </a:txBody>
                  <a:tcPr/>
                </a:tc>
                <a:tc>
                  <a:txBody>
                    <a:bodyPr/>
                    <a:lstStyle/>
                    <a:p>
                      <a:r>
                        <a:rPr lang="en-US" sz="1200" b="0" i="0" dirty="0"/>
                        <a:t>HT1</a:t>
                      </a:r>
                    </a:p>
                  </a:txBody>
                  <a:tcPr>
                    <a:solidFill>
                      <a:schemeClr val="accent3">
                        <a:lumMod val="75000"/>
                      </a:schemeClr>
                    </a:solidFill>
                  </a:tcPr>
                </a:tc>
                <a:tc>
                  <a:txBody>
                    <a:bodyPr/>
                    <a:lstStyle/>
                    <a:p>
                      <a:r>
                        <a:rPr lang="en-US" sz="1200" b="0" i="0" dirty="0"/>
                        <a:t>HT2</a:t>
                      </a:r>
                    </a:p>
                  </a:txBody>
                  <a:tcPr>
                    <a:solidFill>
                      <a:schemeClr val="accent3">
                        <a:lumMod val="75000"/>
                      </a:schemeClr>
                    </a:solidFill>
                  </a:tcPr>
                </a:tc>
                <a:tc>
                  <a:txBody>
                    <a:bodyPr/>
                    <a:lstStyle/>
                    <a:p>
                      <a:r>
                        <a:rPr lang="en-US" sz="1200" b="0" i="0" dirty="0"/>
                        <a:t>HT1</a:t>
                      </a:r>
                    </a:p>
                  </a:txBody>
                  <a:tcPr>
                    <a:solidFill>
                      <a:schemeClr val="accent3">
                        <a:lumMod val="75000"/>
                      </a:schemeClr>
                    </a:solidFill>
                  </a:tcPr>
                </a:tc>
                <a:tc>
                  <a:txBody>
                    <a:bodyPr/>
                    <a:lstStyle/>
                    <a:p>
                      <a:r>
                        <a:rPr lang="en-US" sz="1200" b="0" i="0" dirty="0"/>
                        <a:t>HT2</a:t>
                      </a:r>
                    </a:p>
                  </a:txBody>
                  <a:tcPr>
                    <a:solidFill>
                      <a:schemeClr val="accent3">
                        <a:lumMod val="75000"/>
                      </a:schemeClr>
                    </a:solidFill>
                  </a:tcPr>
                </a:tc>
                <a:tc>
                  <a:txBody>
                    <a:bodyPr/>
                    <a:lstStyle/>
                    <a:p>
                      <a:r>
                        <a:rPr lang="en-US" sz="1200" b="0" i="0" dirty="0"/>
                        <a:t>HT1</a:t>
                      </a:r>
                    </a:p>
                  </a:txBody>
                  <a:tcPr>
                    <a:solidFill>
                      <a:schemeClr val="accent3">
                        <a:lumMod val="75000"/>
                      </a:schemeClr>
                    </a:solidFill>
                  </a:tcPr>
                </a:tc>
                <a:tc>
                  <a:txBody>
                    <a:bodyPr/>
                    <a:lstStyle/>
                    <a:p>
                      <a:r>
                        <a:rPr lang="en-US" sz="1200" b="0" i="0" dirty="0"/>
                        <a:t>HT2</a:t>
                      </a:r>
                    </a:p>
                  </a:txBody>
                  <a:tcPr>
                    <a:solidFill>
                      <a:schemeClr val="accent3">
                        <a:lumMod val="75000"/>
                      </a:schemeClr>
                    </a:solidFill>
                  </a:tcPr>
                </a:tc>
                <a:tc>
                  <a:txBody>
                    <a:bodyPr/>
                    <a:lstStyle/>
                    <a:p>
                      <a:r>
                        <a:rPr lang="en-US" sz="1200" b="0" i="0" dirty="0"/>
                        <a:t>HT1</a:t>
                      </a:r>
                    </a:p>
                  </a:txBody>
                  <a:tcPr>
                    <a:solidFill>
                      <a:schemeClr val="accent3">
                        <a:lumMod val="75000"/>
                      </a:schemeClr>
                    </a:solidFill>
                  </a:tcPr>
                </a:tc>
                <a:tc>
                  <a:txBody>
                    <a:bodyPr/>
                    <a:lstStyle/>
                    <a:p>
                      <a:r>
                        <a:rPr lang="en-US" sz="1200" b="0" i="0" dirty="0"/>
                        <a:t>HT2</a:t>
                      </a:r>
                    </a:p>
                  </a:txBody>
                  <a:tcPr>
                    <a:solidFill>
                      <a:schemeClr val="accent3">
                        <a:lumMod val="75000"/>
                      </a:schemeClr>
                    </a:solidFill>
                  </a:tcPr>
                </a:tc>
                <a:extLst>
                  <a:ext uri="{0D108BD9-81ED-4DB2-BD59-A6C34878D82A}">
                    <a16:rowId xmlns:a16="http://schemas.microsoft.com/office/drawing/2014/main" val="10001"/>
                  </a:ext>
                </a:extLst>
              </a:tr>
              <a:tr h="355366">
                <a:tc>
                  <a:txBody>
                    <a:bodyPr/>
                    <a:lstStyle/>
                    <a:p>
                      <a:r>
                        <a:rPr lang="en-US" sz="1200" b="0" i="0" dirty="0"/>
                        <a:t>Thread</a:t>
                      </a:r>
                    </a:p>
                  </a:txBody>
                  <a:tcPr/>
                </a:tc>
                <a:tc>
                  <a:txBody>
                    <a:bodyPr/>
                    <a:lstStyle/>
                    <a:p>
                      <a:r>
                        <a:rPr lang="en-US" sz="1200" b="0" i="0" dirty="0"/>
                        <a:t>0</a:t>
                      </a:r>
                    </a:p>
                  </a:txBody>
                  <a:tcPr/>
                </a:tc>
                <a:tc>
                  <a:txBody>
                    <a:bodyPr/>
                    <a:lstStyle/>
                    <a:p>
                      <a:r>
                        <a:rPr lang="en-US" sz="1200" b="0" i="0" dirty="0"/>
                        <a:t>1</a:t>
                      </a:r>
                    </a:p>
                  </a:txBody>
                  <a:tcPr/>
                </a:tc>
                <a:tc>
                  <a:txBody>
                    <a:bodyPr/>
                    <a:lstStyle/>
                    <a:p>
                      <a:r>
                        <a:rPr lang="en-US" sz="1200" b="0" i="0" dirty="0"/>
                        <a:t>2</a:t>
                      </a:r>
                    </a:p>
                  </a:txBody>
                  <a:tcPr/>
                </a:tc>
                <a:tc>
                  <a:txBody>
                    <a:bodyPr/>
                    <a:lstStyle/>
                    <a:p>
                      <a:r>
                        <a:rPr lang="en-US" sz="1200" b="0" i="0" dirty="0"/>
                        <a:t>3</a:t>
                      </a:r>
                    </a:p>
                  </a:txBody>
                  <a:tcPr/>
                </a:tc>
                <a:tc>
                  <a:txBody>
                    <a:bodyPr/>
                    <a:lstStyle/>
                    <a:p>
                      <a:endParaRPr lang="en-US" sz="1200" b="0" i="0" dirty="0"/>
                    </a:p>
                  </a:txBody>
                  <a:tcPr/>
                </a:tc>
                <a:tc>
                  <a:txBody>
                    <a:bodyPr/>
                    <a:lstStyle/>
                    <a:p>
                      <a:endParaRPr lang="en-US" sz="1200" b="0" i="0" dirty="0"/>
                    </a:p>
                  </a:txBody>
                  <a:tcPr/>
                </a:tc>
                <a:tc>
                  <a:txBody>
                    <a:bodyPr/>
                    <a:lstStyle/>
                    <a:p>
                      <a:endParaRPr lang="en-US" sz="1200" b="0" i="0" dirty="0"/>
                    </a:p>
                  </a:txBody>
                  <a:tcPr/>
                </a:tc>
                <a:tc>
                  <a:txBody>
                    <a:bodyPr/>
                    <a:lstStyle/>
                    <a:p>
                      <a:endParaRPr lang="en-US" sz="1200" b="0" i="0" dirty="0"/>
                    </a:p>
                  </a:txBody>
                  <a:tcPr/>
                </a:tc>
                <a:extLst>
                  <a:ext uri="{0D108BD9-81ED-4DB2-BD59-A6C34878D82A}">
                    <a16:rowId xmlns:a16="http://schemas.microsoft.com/office/drawing/2014/main" val="10002"/>
                  </a:ext>
                </a:extLst>
              </a:tr>
            </a:tbl>
          </a:graphicData>
        </a:graphic>
      </p:graphicFrame>
      <p:graphicFrame>
        <p:nvGraphicFramePr>
          <p:cNvPr id="11" name="Table 10"/>
          <p:cNvGraphicFramePr>
            <a:graphicFrameLocks noGrp="1"/>
          </p:cNvGraphicFramePr>
          <p:nvPr>
            <p:extLst>
              <p:ext uri="{D42A27DB-BD31-4B8C-83A1-F6EECF244321}">
                <p14:modId xmlns:p14="http://schemas.microsoft.com/office/powerpoint/2010/main" val="209624450"/>
              </p:ext>
            </p:extLst>
          </p:nvPr>
        </p:nvGraphicFramePr>
        <p:xfrm>
          <a:off x="3303393" y="4230438"/>
          <a:ext cx="4674526" cy="1126070"/>
        </p:xfrm>
        <a:graphic>
          <a:graphicData uri="http://schemas.openxmlformats.org/drawingml/2006/table">
            <a:tbl>
              <a:tblPr firstRow="1" bandRow="1">
                <a:tableStyleId>{5C22544A-7EE6-4342-B048-85BDC9FD1C3A}</a:tableStyleId>
              </a:tblPr>
              <a:tblGrid>
                <a:gridCol w="670399">
                  <a:extLst>
                    <a:ext uri="{9D8B030D-6E8A-4147-A177-3AD203B41FA5}">
                      <a16:colId xmlns:a16="http://schemas.microsoft.com/office/drawing/2014/main" val="20000"/>
                    </a:ext>
                  </a:extLst>
                </a:gridCol>
                <a:gridCol w="513337">
                  <a:extLst>
                    <a:ext uri="{9D8B030D-6E8A-4147-A177-3AD203B41FA5}">
                      <a16:colId xmlns:a16="http://schemas.microsoft.com/office/drawing/2014/main" val="20001"/>
                    </a:ext>
                  </a:extLst>
                </a:gridCol>
                <a:gridCol w="485589">
                  <a:extLst>
                    <a:ext uri="{9D8B030D-6E8A-4147-A177-3AD203B41FA5}">
                      <a16:colId xmlns:a16="http://schemas.microsoft.com/office/drawing/2014/main" val="20002"/>
                    </a:ext>
                  </a:extLst>
                </a:gridCol>
                <a:gridCol w="513337">
                  <a:extLst>
                    <a:ext uri="{9D8B030D-6E8A-4147-A177-3AD203B41FA5}">
                      <a16:colId xmlns:a16="http://schemas.microsoft.com/office/drawing/2014/main" val="20003"/>
                    </a:ext>
                  </a:extLst>
                </a:gridCol>
                <a:gridCol w="559985">
                  <a:extLst>
                    <a:ext uri="{9D8B030D-6E8A-4147-A177-3AD203B41FA5}">
                      <a16:colId xmlns:a16="http://schemas.microsoft.com/office/drawing/2014/main" val="20004"/>
                    </a:ext>
                  </a:extLst>
                </a:gridCol>
                <a:gridCol w="393230">
                  <a:extLst>
                    <a:ext uri="{9D8B030D-6E8A-4147-A177-3AD203B41FA5}">
                      <a16:colId xmlns:a16="http://schemas.microsoft.com/office/drawing/2014/main" val="20005"/>
                    </a:ext>
                  </a:extLst>
                </a:gridCol>
                <a:gridCol w="535314">
                  <a:extLst>
                    <a:ext uri="{9D8B030D-6E8A-4147-A177-3AD203B41FA5}">
                      <a16:colId xmlns:a16="http://schemas.microsoft.com/office/drawing/2014/main" val="20006"/>
                    </a:ext>
                  </a:extLst>
                </a:gridCol>
                <a:gridCol w="535314">
                  <a:extLst>
                    <a:ext uri="{9D8B030D-6E8A-4147-A177-3AD203B41FA5}">
                      <a16:colId xmlns:a16="http://schemas.microsoft.com/office/drawing/2014/main" val="20007"/>
                    </a:ext>
                  </a:extLst>
                </a:gridCol>
                <a:gridCol w="468021">
                  <a:extLst>
                    <a:ext uri="{9D8B030D-6E8A-4147-A177-3AD203B41FA5}">
                      <a16:colId xmlns:a16="http://schemas.microsoft.com/office/drawing/2014/main" val="20008"/>
                    </a:ext>
                  </a:extLst>
                </a:gridCol>
              </a:tblGrid>
              <a:tr h="0">
                <a:tc rowSpan="2">
                  <a:txBody>
                    <a:bodyPr/>
                    <a:lstStyle/>
                    <a:p>
                      <a:r>
                        <a:rPr lang="en-US" sz="1200" b="0" i="0" dirty="0"/>
                        <a:t>Node</a:t>
                      </a:r>
                    </a:p>
                  </a:txBody>
                  <a:tcPr>
                    <a:solidFill>
                      <a:srgbClr val="085671"/>
                    </a:solidFill>
                  </a:tcPr>
                </a:tc>
                <a:tc gridSpan="2">
                  <a:txBody>
                    <a:bodyPr/>
                    <a:lstStyle/>
                    <a:p>
                      <a:r>
                        <a:rPr lang="en-US" sz="1200" b="0" i="0" dirty="0"/>
                        <a:t>    Core 0</a:t>
                      </a:r>
                    </a:p>
                  </a:txBody>
                  <a:tcPr>
                    <a:solidFill>
                      <a:srgbClr val="085671"/>
                    </a:solidFill>
                  </a:tcPr>
                </a:tc>
                <a:tc hMerge="1">
                  <a:txBody>
                    <a:bodyPr/>
                    <a:lstStyle/>
                    <a:p>
                      <a:endParaRPr lang="en-US" dirty="0"/>
                    </a:p>
                  </a:txBody>
                  <a:tcPr/>
                </a:tc>
                <a:tc gridSpan="2">
                  <a:txBody>
                    <a:bodyPr/>
                    <a:lstStyle/>
                    <a:p>
                      <a:r>
                        <a:rPr lang="en-US" sz="1200" b="0" i="0" dirty="0"/>
                        <a:t>    Core 1</a:t>
                      </a:r>
                    </a:p>
                  </a:txBody>
                  <a:tcPr>
                    <a:solidFill>
                      <a:srgbClr val="085671"/>
                    </a:solidFill>
                  </a:tcPr>
                </a:tc>
                <a:tc hMerge="1">
                  <a:txBody>
                    <a:bodyPr/>
                    <a:lstStyle/>
                    <a:p>
                      <a:endParaRPr lang="en-US" dirty="0"/>
                    </a:p>
                  </a:txBody>
                  <a:tcPr/>
                </a:tc>
                <a:tc gridSpan="2">
                  <a:txBody>
                    <a:bodyPr/>
                    <a:lstStyle/>
                    <a:p>
                      <a:r>
                        <a:rPr lang="en-US" sz="1200" b="0" i="0" dirty="0"/>
                        <a:t>   Core 2</a:t>
                      </a:r>
                    </a:p>
                  </a:txBody>
                  <a:tcPr>
                    <a:solidFill>
                      <a:srgbClr val="085671"/>
                    </a:solidFill>
                  </a:tcPr>
                </a:tc>
                <a:tc hMerge="1">
                  <a:txBody>
                    <a:bodyPr/>
                    <a:lstStyle/>
                    <a:p>
                      <a:endParaRPr lang="en-US" dirty="0"/>
                    </a:p>
                  </a:txBody>
                  <a:tcPr/>
                </a:tc>
                <a:tc gridSpan="2">
                  <a:txBody>
                    <a:bodyPr/>
                    <a:lstStyle/>
                    <a:p>
                      <a:r>
                        <a:rPr lang="en-US" sz="1200" b="0" i="0" dirty="0"/>
                        <a:t>    Core 3</a:t>
                      </a:r>
                    </a:p>
                  </a:txBody>
                  <a:tcPr>
                    <a:solidFill>
                      <a:srgbClr val="085671"/>
                    </a:solidFill>
                  </a:tcPr>
                </a:tc>
                <a:tc hMerge="1">
                  <a:txBody>
                    <a:bodyPr/>
                    <a:lstStyle/>
                    <a:p>
                      <a:endParaRPr lang="en-US" sz="1200" b="0" i="0" dirty="0"/>
                    </a:p>
                  </a:txBody>
                  <a:tcPr>
                    <a:solidFill>
                      <a:srgbClr val="085671"/>
                    </a:solidFill>
                  </a:tcPr>
                </a:tc>
                <a:extLst>
                  <a:ext uri="{0D108BD9-81ED-4DB2-BD59-A6C34878D82A}">
                    <a16:rowId xmlns:a16="http://schemas.microsoft.com/office/drawing/2014/main" val="10000"/>
                  </a:ext>
                </a:extLst>
              </a:tr>
              <a:tr h="394550">
                <a:tc vMerge="1">
                  <a:txBody>
                    <a:bodyPr/>
                    <a:lstStyle/>
                    <a:p>
                      <a:endParaRPr lang="en-US" dirty="0"/>
                    </a:p>
                  </a:txBody>
                  <a:tcPr/>
                </a:tc>
                <a:tc>
                  <a:txBody>
                    <a:bodyPr/>
                    <a:lstStyle/>
                    <a:p>
                      <a:r>
                        <a:rPr lang="en-US" sz="1200" b="0" i="0" dirty="0"/>
                        <a:t>HT1</a:t>
                      </a:r>
                    </a:p>
                  </a:txBody>
                  <a:tcPr>
                    <a:solidFill>
                      <a:schemeClr val="accent3">
                        <a:lumMod val="75000"/>
                      </a:schemeClr>
                    </a:solidFill>
                  </a:tcPr>
                </a:tc>
                <a:tc>
                  <a:txBody>
                    <a:bodyPr/>
                    <a:lstStyle/>
                    <a:p>
                      <a:r>
                        <a:rPr lang="en-US" sz="1200" b="0" i="0" dirty="0"/>
                        <a:t>HT2</a:t>
                      </a:r>
                    </a:p>
                  </a:txBody>
                  <a:tcPr>
                    <a:solidFill>
                      <a:schemeClr val="accent3">
                        <a:lumMod val="75000"/>
                      </a:schemeClr>
                    </a:solidFill>
                  </a:tcPr>
                </a:tc>
                <a:tc>
                  <a:txBody>
                    <a:bodyPr/>
                    <a:lstStyle/>
                    <a:p>
                      <a:r>
                        <a:rPr lang="en-US" sz="1200" b="0" i="0" dirty="0"/>
                        <a:t>HT1</a:t>
                      </a:r>
                    </a:p>
                  </a:txBody>
                  <a:tcPr>
                    <a:solidFill>
                      <a:schemeClr val="accent3">
                        <a:lumMod val="75000"/>
                      </a:schemeClr>
                    </a:solidFill>
                  </a:tcPr>
                </a:tc>
                <a:tc>
                  <a:txBody>
                    <a:bodyPr/>
                    <a:lstStyle/>
                    <a:p>
                      <a:r>
                        <a:rPr lang="en-US" sz="1200" b="0" i="0" dirty="0"/>
                        <a:t>HT2</a:t>
                      </a:r>
                    </a:p>
                  </a:txBody>
                  <a:tcPr>
                    <a:solidFill>
                      <a:schemeClr val="accent3">
                        <a:lumMod val="75000"/>
                      </a:schemeClr>
                    </a:solidFill>
                  </a:tcPr>
                </a:tc>
                <a:tc>
                  <a:txBody>
                    <a:bodyPr/>
                    <a:lstStyle/>
                    <a:p>
                      <a:r>
                        <a:rPr lang="en-US" sz="1200" b="0" i="0" dirty="0"/>
                        <a:t>HT1</a:t>
                      </a:r>
                    </a:p>
                  </a:txBody>
                  <a:tcPr>
                    <a:solidFill>
                      <a:schemeClr val="accent3">
                        <a:lumMod val="75000"/>
                      </a:schemeClr>
                    </a:solidFill>
                  </a:tcPr>
                </a:tc>
                <a:tc>
                  <a:txBody>
                    <a:bodyPr/>
                    <a:lstStyle/>
                    <a:p>
                      <a:r>
                        <a:rPr lang="en-US" sz="1200" b="0" i="0" dirty="0"/>
                        <a:t>HT2</a:t>
                      </a:r>
                    </a:p>
                  </a:txBody>
                  <a:tcPr>
                    <a:solidFill>
                      <a:schemeClr val="accent3">
                        <a:lumMod val="75000"/>
                      </a:schemeClr>
                    </a:solidFill>
                  </a:tcPr>
                </a:tc>
                <a:tc>
                  <a:txBody>
                    <a:bodyPr/>
                    <a:lstStyle/>
                    <a:p>
                      <a:r>
                        <a:rPr lang="en-US" sz="1200" b="0" i="0" dirty="0"/>
                        <a:t>HT1</a:t>
                      </a:r>
                    </a:p>
                  </a:txBody>
                  <a:tcPr>
                    <a:solidFill>
                      <a:schemeClr val="accent3">
                        <a:lumMod val="75000"/>
                      </a:schemeClr>
                    </a:solidFill>
                  </a:tcPr>
                </a:tc>
                <a:tc>
                  <a:txBody>
                    <a:bodyPr/>
                    <a:lstStyle/>
                    <a:p>
                      <a:r>
                        <a:rPr lang="en-US" sz="1200" b="0" i="0" dirty="0"/>
                        <a:t>HT2</a:t>
                      </a:r>
                    </a:p>
                  </a:txBody>
                  <a:tcPr>
                    <a:solidFill>
                      <a:schemeClr val="accent3">
                        <a:lumMod val="75000"/>
                      </a:schemeClr>
                    </a:solidFill>
                  </a:tcPr>
                </a:tc>
                <a:extLst>
                  <a:ext uri="{0D108BD9-81ED-4DB2-BD59-A6C34878D82A}">
                    <a16:rowId xmlns:a16="http://schemas.microsoft.com/office/drawing/2014/main" val="10001"/>
                  </a:ext>
                </a:extLst>
              </a:tr>
              <a:tr h="394550">
                <a:tc>
                  <a:txBody>
                    <a:bodyPr/>
                    <a:lstStyle/>
                    <a:p>
                      <a:r>
                        <a:rPr lang="en-US" sz="1200" b="0" i="0" dirty="0"/>
                        <a:t>Thread</a:t>
                      </a:r>
                    </a:p>
                  </a:txBody>
                  <a:tcPr/>
                </a:tc>
                <a:tc>
                  <a:txBody>
                    <a:bodyPr/>
                    <a:lstStyle/>
                    <a:p>
                      <a:r>
                        <a:rPr lang="en-US" sz="1200" b="0" i="0" dirty="0"/>
                        <a:t>0</a:t>
                      </a:r>
                    </a:p>
                  </a:txBody>
                  <a:tcPr/>
                </a:tc>
                <a:tc>
                  <a:txBody>
                    <a:bodyPr/>
                    <a:lstStyle/>
                    <a:p>
                      <a:endParaRPr lang="en-US" sz="1200" b="0" i="0" dirty="0"/>
                    </a:p>
                  </a:txBody>
                  <a:tcPr/>
                </a:tc>
                <a:tc>
                  <a:txBody>
                    <a:bodyPr/>
                    <a:lstStyle/>
                    <a:p>
                      <a:r>
                        <a:rPr lang="en-US" sz="1200" b="0" i="0" dirty="0"/>
                        <a:t>1</a:t>
                      </a:r>
                    </a:p>
                  </a:txBody>
                  <a:tcPr/>
                </a:tc>
                <a:tc>
                  <a:txBody>
                    <a:bodyPr/>
                    <a:lstStyle/>
                    <a:p>
                      <a:endParaRPr lang="en-US" sz="1200" b="0" i="0" dirty="0"/>
                    </a:p>
                  </a:txBody>
                  <a:tcPr/>
                </a:tc>
                <a:tc>
                  <a:txBody>
                    <a:bodyPr/>
                    <a:lstStyle/>
                    <a:p>
                      <a:r>
                        <a:rPr lang="en-US" sz="1200" b="0" i="0" dirty="0"/>
                        <a:t>2</a:t>
                      </a:r>
                    </a:p>
                  </a:txBody>
                  <a:tcPr/>
                </a:tc>
                <a:tc>
                  <a:txBody>
                    <a:bodyPr/>
                    <a:lstStyle/>
                    <a:p>
                      <a:endParaRPr lang="en-US" sz="1200" b="0" i="0" dirty="0"/>
                    </a:p>
                  </a:txBody>
                  <a:tcPr/>
                </a:tc>
                <a:tc>
                  <a:txBody>
                    <a:bodyPr/>
                    <a:lstStyle/>
                    <a:p>
                      <a:r>
                        <a:rPr lang="en-US" sz="1200" b="0" i="0" dirty="0"/>
                        <a:t>3</a:t>
                      </a:r>
                    </a:p>
                  </a:txBody>
                  <a:tcPr/>
                </a:tc>
                <a:tc>
                  <a:txBody>
                    <a:bodyPr/>
                    <a:lstStyle/>
                    <a:p>
                      <a:endParaRPr lang="en-US" sz="1200" b="0" i="0" dirty="0"/>
                    </a:p>
                  </a:txBody>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83082812"/>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xmlns:p14="http://schemas.microsoft.com/office/powerpoint/2010/main">
        <p:cut/>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2608" y="173736"/>
            <a:ext cx="11375136" cy="496290"/>
          </a:xfrm>
        </p:spPr>
        <p:txBody>
          <a:bodyPr/>
          <a:lstStyle/>
          <a:p>
            <a:r>
              <a:rPr lang="en-US" dirty="0" err="1">
                <a:solidFill>
                  <a:srgbClr val="FF0000"/>
                </a:solidFill>
              </a:rPr>
              <a:t>OpenMP</a:t>
            </a:r>
            <a:r>
              <a:rPr lang="en-US" dirty="0">
                <a:solidFill>
                  <a:srgbClr val="FF0000"/>
                </a:solidFill>
              </a:rPr>
              <a:t> Places – This slide needs to be improved</a:t>
            </a:r>
          </a:p>
        </p:txBody>
      </p:sp>
      <p:sp>
        <p:nvSpPr>
          <p:cNvPr id="3" name="Content Placeholder 2"/>
          <p:cNvSpPr>
            <a:spLocks noGrp="1"/>
          </p:cNvSpPr>
          <p:nvPr>
            <p:ph idx="1"/>
          </p:nvPr>
        </p:nvSpPr>
        <p:spPr/>
        <p:txBody>
          <a:bodyPr/>
          <a:lstStyle/>
          <a:p>
            <a:endParaRPr lang="en-US" dirty="0"/>
          </a:p>
          <a:p>
            <a:endParaRPr lang="en-US" dirty="0"/>
          </a:p>
          <a:p>
            <a:endParaRPr lang="en-US" dirty="0"/>
          </a:p>
          <a:p>
            <a:endParaRPr lang="en-US" dirty="0"/>
          </a:p>
          <a:p>
            <a:endParaRPr lang="en-US" dirty="0"/>
          </a:p>
        </p:txBody>
      </p:sp>
      <p:sp>
        <p:nvSpPr>
          <p:cNvPr id="4" name="Content Placeholder 2"/>
          <p:cNvSpPr txBox="1">
            <a:spLocks/>
          </p:cNvSpPr>
          <p:nvPr/>
        </p:nvSpPr>
        <p:spPr bwMode="auto">
          <a:xfrm>
            <a:off x="292608" y="1260957"/>
            <a:ext cx="11746992" cy="4195415"/>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230182" indent="-230182"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Arial" panose="020B0604020202020204" pitchFamily="34" charset="0"/>
                <a:ea typeface="+mn-ea"/>
                <a:cs typeface="Arial" panose="020B0604020202020204" pitchFamily="34" charset="0"/>
              </a:defRPr>
            </a:lvl1pPr>
            <a:lvl2pPr marL="625459" indent="-279393"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Arial" panose="020B0604020202020204" pitchFamily="34" charset="0"/>
                <a:ea typeface="+mn-ea"/>
                <a:cs typeface="Arial" panose="020B0604020202020204" pitchFamily="34" charset="0"/>
              </a:defRPr>
            </a:lvl2pPr>
            <a:lvl3pPr marL="914377" indent="-230182"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Arial" panose="020B0604020202020204" pitchFamily="34" charset="0"/>
                <a:ea typeface="+mn-ea"/>
                <a:cs typeface="Arial" panose="020B0604020202020204" pitchFamily="34" charset="0"/>
              </a:defRPr>
            </a:lvl3pPr>
            <a:lvl4pPr marL="1144559" indent="-173034"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Arial" panose="020B0604020202020204" pitchFamily="34" charset="0"/>
                <a:ea typeface="+mn-ea"/>
                <a:cs typeface="Arial" panose="020B0604020202020204" pitchFamily="34" charset="0"/>
              </a:defRPr>
            </a:lvl4pPr>
            <a:lvl5pPr marL="1482688" indent="-222245" algn="l" rtl="0" eaLnBrk="1" fontAlgn="base" hangingPunct="1">
              <a:lnSpc>
                <a:spcPct val="90000"/>
              </a:lnSpc>
              <a:spcBef>
                <a:spcPts val="600"/>
              </a:spcBef>
              <a:spcAft>
                <a:spcPct val="0"/>
              </a:spcAft>
              <a:buClr>
                <a:schemeClr val="tx1"/>
              </a:buClr>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5pPr>
            <a:lvl6pPr marL="2514537"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14"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err="1"/>
              <a:t>OpenMP</a:t>
            </a:r>
            <a:r>
              <a:rPr lang="en-US" dirty="0"/>
              <a:t> places is an abstraction for a location where a thread or group of threads can run</a:t>
            </a:r>
          </a:p>
          <a:p>
            <a:pPr marL="0" indent="0">
              <a:buNone/>
            </a:pPr>
            <a:endParaRPr lang="en-US" dirty="0"/>
          </a:p>
          <a:p>
            <a:r>
              <a:rPr lang="en-US" dirty="0"/>
              <a:t>Assume a machine with 2 sockets, 4 cores per socket, 4 hardware threads per core</a:t>
            </a:r>
          </a:p>
          <a:p>
            <a:endParaRPr lang="en-US" dirty="0"/>
          </a:p>
          <a:p>
            <a:endParaRPr lang="en-US" dirty="0"/>
          </a:p>
          <a:p>
            <a:endParaRPr lang="en-US" dirty="0"/>
          </a:p>
          <a:p>
            <a:r>
              <a:rPr lang="en-US" dirty="0"/>
              <a:t>A place can be mapped to a thread or set of hardware thread, core or sockets.</a:t>
            </a:r>
          </a:p>
          <a:p>
            <a:r>
              <a:rPr lang="en-US" dirty="0"/>
              <a:t>The user needs to define a set of places (or executing set of resources) where the </a:t>
            </a:r>
            <a:r>
              <a:rPr lang="en-US" dirty="0" err="1"/>
              <a:t>OpenMP</a:t>
            </a:r>
            <a:r>
              <a:rPr lang="en-US" dirty="0"/>
              <a:t> threads will be mapped to. </a:t>
            </a:r>
          </a:p>
        </p:txBody>
      </p:sp>
      <p:pic>
        <p:nvPicPr>
          <p:cNvPr id="5" name="Picture 4"/>
          <p:cNvPicPr>
            <a:picLocks noChangeAspect="1"/>
          </p:cNvPicPr>
          <p:nvPr/>
        </p:nvPicPr>
        <p:blipFill>
          <a:blip r:embed="rId2"/>
          <a:stretch>
            <a:fillRect/>
          </a:stretch>
        </p:blipFill>
        <p:spPr>
          <a:xfrm>
            <a:off x="2584874" y="3073070"/>
            <a:ext cx="5969000" cy="863600"/>
          </a:xfrm>
          <a:prstGeom prst="rect">
            <a:avLst/>
          </a:prstGeom>
        </p:spPr>
      </p:pic>
      <p:sp>
        <p:nvSpPr>
          <p:cNvPr id="6" name="TextBox 5">
            <a:extLst>
              <a:ext uri="{FF2B5EF4-FFF2-40B4-BE49-F238E27FC236}">
                <a16:creationId xmlns:a16="http://schemas.microsoft.com/office/drawing/2014/main" id="{EA32BCDE-2E37-B24D-BB72-8D6C5387BAA0}"/>
              </a:ext>
            </a:extLst>
          </p:cNvPr>
          <p:cNvSpPr txBox="1"/>
          <p:nvPr/>
        </p:nvSpPr>
        <p:spPr>
          <a:xfrm>
            <a:off x="6744886" y="670026"/>
            <a:ext cx="4922858" cy="590931"/>
          </a:xfrm>
          <a:prstGeom prst="rect">
            <a:avLst/>
          </a:prstGeom>
          <a:noFill/>
        </p:spPr>
        <p:txBody>
          <a:bodyPr wrap="square" rtlCol="0">
            <a:spAutoFit/>
          </a:bodyPr>
          <a:lstStyle/>
          <a:p>
            <a:pPr algn="ctr">
              <a:lnSpc>
                <a:spcPct val="90000"/>
              </a:lnSpc>
            </a:pPr>
            <a:r>
              <a:rPr lang="en-US" b="1" dirty="0">
                <a:solidFill>
                  <a:srgbClr val="FF0000"/>
                </a:solidFill>
              </a:rPr>
              <a:t>Helen note: this slide can be removed. Covered in a later slide</a:t>
            </a:r>
          </a:p>
        </p:txBody>
      </p:sp>
    </p:spTree>
    <p:extLst>
      <p:ext uri="{BB962C8B-B14F-4D97-AF65-F5344CB8AC3E}">
        <p14:creationId xmlns:p14="http://schemas.microsoft.com/office/powerpoint/2010/main" val="192868202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Runtime Environment Variable: OMP_PLACES (1)</a:t>
            </a:r>
          </a:p>
        </p:txBody>
      </p:sp>
      <p:sp>
        <p:nvSpPr>
          <p:cNvPr id="3" name="Content Placeholder 2"/>
          <p:cNvSpPr>
            <a:spLocks noGrp="1"/>
          </p:cNvSpPr>
          <p:nvPr>
            <p:ph idx="1"/>
          </p:nvPr>
        </p:nvSpPr>
        <p:spPr>
          <a:xfrm>
            <a:off x="292608" y="990603"/>
            <a:ext cx="11375136" cy="5013957"/>
          </a:xfrm>
        </p:spPr>
        <p:txBody>
          <a:bodyPr>
            <a:noAutofit/>
          </a:bodyPr>
          <a:lstStyle/>
          <a:p>
            <a:r>
              <a:rPr lang="en-US" dirty="0" err="1"/>
              <a:t>OpenMP</a:t>
            </a:r>
            <a:r>
              <a:rPr lang="en-US" dirty="0"/>
              <a:t> 4.0 added OMP_PLACES environment variable</a:t>
            </a:r>
          </a:p>
          <a:p>
            <a:pPr lvl="1" eaLnBrk="1" hangingPunct="1"/>
            <a:r>
              <a:rPr lang="en-US" dirty="0"/>
              <a:t>Defines a series of places to which a thread or a group of threads can run</a:t>
            </a:r>
          </a:p>
          <a:p>
            <a:pPr lvl="1"/>
            <a:r>
              <a:rPr lang="is-IS" dirty="0">
                <a:latin typeface="Arial" charset="0"/>
                <a:ea typeface="SimSun" charset="0"/>
                <a:cs typeface="SimSun" charset="0"/>
              </a:rPr>
              <a:t>To control thread allocation</a:t>
            </a:r>
            <a:endParaRPr lang="en-US" dirty="0"/>
          </a:p>
          <a:p>
            <a:pPr eaLnBrk="1" hangingPunct="1"/>
            <a:r>
              <a:rPr lang="en-US" dirty="0"/>
              <a:t>OMP_PLACES can be an abstract name or a specific list</a:t>
            </a:r>
          </a:p>
          <a:p>
            <a:pPr lvl="1"/>
            <a:r>
              <a:rPr lang="en-US" dirty="0">
                <a:solidFill>
                  <a:srgbClr val="0000FF"/>
                </a:solidFill>
              </a:rPr>
              <a:t>threads</a:t>
            </a:r>
            <a:r>
              <a:rPr lang="en-US" dirty="0"/>
              <a:t>: each place corresponds to a single hardware thread on the target machine. </a:t>
            </a:r>
          </a:p>
          <a:p>
            <a:pPr lvl="1"/>
            <a:r>
              <a:rPr lang="en-US" dirty="0">
                <a:solidFill>
                  <a:srgbClr val="0000FF"/>
                </a:solidFill>
              </a:rPr>
              <a:t>cores</a:t>
            </a:r>
            <a:r>
              <a:rPr lang="en-US" dirty="0"/>
              <a:t>: each place corresponds to a single core (having one or more hardware threads) on the target machine. </a:t>
            </a:r>
          </a:p>
          <a:p>
            <a:pPr lvl="1"/>
            <a:r>
              <a:rPr lang="en-US" dirty="0">
                <a:solidFill>
                  <a:srgbClr val="0000FF"/>
                </a:solidFill>
              </a:rPr>
              <a:t>sockets</a:t>
            </a:r>
            <a:r>
              <a:rPr lang="en-US" dirty="0"/>
              <a:t>: each place corresponds to a single socket (consisting of one or more cores) on the target machine. </a:t>
            </a:r>
          </a:p>
          <a:p>
            <a:pPr lvl="1"/>
            <a:r>
              <a:rPr lang="en-US" dirty="0"/>
              <a:t>A list with explicit CPU ids (see next slide) </a:t>
            </a:r>
          </a:p>
          <a:p>
            <a:r>
              <a:rPr lang="en-US" dirty="0"/>
              <a:t>Examples:</a:t>
            </a:r>
          </a:p>
          <a:p>
            <a:pPr lvl="1"/>
            <a:r>
              <a:rPr lang="en-US" dirty="0"/>
              <a:t>export OMP_PLACES=threads</a:t>
            </a:r>
          </a:p>
          <a:p>
            <a:pPr lvl="1"/>
            <a:r>
              <a:rPr lang="en-US" dirty="0"/>
              <a:t>export OMP_PLACES=cores</a:t>
            </a:r>
          </a:p>
          <a:p>
            <a:pPr marL="339725" lvl="1" indent="0">
              <a:buNone/>
            </a:pPr>
            <a:endParaRPr lang="en-US" dirty="0"/>
          </a:p>
          <a:p>
            <a:pPr lvl="1"/>
            <a:endParaRPr lang="en-US" dirty="0"/>
          </a:p>
        </p:txBody>
      </p:sp>
      <p:sp>
        <p:nvSpPr>
          <p:cNvPr id="4" name="Slide Number Placeholder 3"/>
          <p:cNvSpPr>
            <a:spLocks noGrp="1"/>
          </p:cNvSpPr>
          <p:nvPr>
            <p:ph type="sldNum" sz="quarter" idx="10"/>
          </p:nvPr>
        </p:nvSpPr>
        <p:spPr/>
        <p:txBody>
          <a:bodyPr/>
          <a:lstStyle/>
          <a:p>
            <a:pPr fontAlgn="base">
              <a:spcBef>
                <a:spcPct val="0"/>
              </a:spcBef>
              <a:spcAft>
                <a:spcPct val="0"/>
              </a:spcAft>
              <a:defRPr/>
            </a:pPr>
            <a:endParaRPr lang="en-US" dirty="0">
              <a:solidFill>
                <a:srgbClr val="000000"/>
              </a:solidFill>
              <a:latin typeface="Tahoma" pitchFamily="34" charset="0"/>
              <a:cs typeface="Arial" pitchFamily="34" charset="0"/>
            </a:endParaRPr>
          </a:p>
        </p:txBody>
      </p:sp>
    </p:spTree>
    <p:extLst>
      <p:ext uri="{BB962C8B-B14F-4D97-AF65-F5344CB8AC3E}">
        <p14:creationId xmlns:p14="http://schemas.microsoft.com/office/powerpoint/2010/main" val="310580544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2608" y="173736"/>
            <a:ext cx="11375136" cy="496290"/>
          </a:xfrm>
        </p:spPr>
        <p:txBody>
          <a:bodyPr/>
          <a:lstStyle/>
          <a:p>
            <a:r>
              <a:rPr lang="en-US" dirty="0"/>
              <a:t>Abstract names for OMP_PLACES</a:t>
            </a:r>
          </a:p>
        </p:txBody>
      </p:sp>
      <p:sp>
        <p:nvSpPr>
          <p:cNvPr id="3" name="Content Placeholder 2"/>
          <p:cNvSpPr>
            <a:spLocks noGrp="1"/>
          </p:cNvSpPr>
          <p:nvPr>
            <p:ph idx="1"/>
          </p:nvPr>
        </p:nvSpPr>
        <p:spPr/>
        <p:txBody>
          <a:bodyPr/>
          <a:lstStyle/>
          <a:p>
            <a:r>
              <a:rPr lang="en-US" dirty="0"/>
              <a:t>Threads – abstracts a single hardware thread on a node</a:t>
            </a:r>
          </a:p>
          <a:p>
            <a:r>
              <a:rPr lang="en-US" dirty="0"/>
              <a:t>Cores – abstracts a single core (which can have 1 or more hardware threads) on a node </a:t>
            </a:r>
          </a:p>
          <a:p>
            <a:r>
              <a:rPr lang="en-US" dirty="0"/>
              <a:t>Sockets – abstracts a single processors on the node</a:t>
            </a:r>
          </a:p>
        </p:txBody>
      </p:sp>
      <p:pic>
        <p:nvPicPr>
          <p:cNvPr id="4" name="Picture 3"/>
          <p:cNvPicPr>
            <a:picLocks noChangeAspect="1"/>
          </p:cNvPicPr>
          <p:nvPr/>
        </p:nvPicPr>
        <p:blipFill>
          <a:blip r:embed="rId2"/>
          <a:stretch>
            <a:fillRect/>
          </a:stretch>
        </p:blipFill>
        <p:spPr>
          <a:xfrm>
            <a:off x="2840567" y="3996267"/>
            <a:ext cx="5969000" cy="863600"/>
          </a:xfrm>
          <a:prstGeom prst="rect">
            <a:avLst/>
          </a:prstGeom>
        </p:spPr>
      </p:pic>
      <p:sp>
        <p:nvSpPr>
          <p:cNvPr id="6" name="TextBox 5">
            <a:extLst>
              <a:ext uri="{FF2B5EF4-FFF2-40B4-BE49-F238E27FC236}">
                <a16:creationId xmlns:a16="http://schemas.microsoft.com/office/drawing/2014/main" id="{E3A60E85-D63E-5747-8252-FF5F987DBB29}"/>
              </a:ext>
            </a:extLst>
          </p:cNvPr>
          <p:cNvSpPr txBox="1"/>
          <p:nvPr/>
        </p:nvSpPr>
        <p:spPr>
          <a:xfrm>
            <a:off x="5894155" y="664452"/>
            <a:ext cx="5830824" cy="590931"/>
          </a:xfrm>
          <a:prstGeom prst="rect">
            <a:avLst/>
          </a:prstGeom>
          <a:noFill/>
        </p:spPr>
        <p:txBody>
          <a:bodyPr wrap="square" rtlCol="0">
            <a:spAutoFit/>
          </a:bodyPr>
          <a:lstStyle/>
          <a:p>
            <a:pPr algn="ctr">
              <a:lnSpc>
                <a:spcPct val="90000"/>
              </a:lnSpc>
            </a:pPr>
            <a:r>
              <a:rPr lang="en-US" b="1" dirty="0">
                <a:solidFill>
                  <a:srgbClr val="FF0000"/>
                </a:solidFill>
              </a:rPr>
              <a:t>Helen note: this slide can be removed. Covered in  the previous OMP_PLACES slide</a:t>
            </a:r>
          </a:p>
        </p:txBody>
      </p:sp>
    </p:spTree>
    <p:extLst>
      <p:ext uri="{BB962C8B-B14F-4D97-AF65-F5344CB8AC3E}">
        <p14:creationId xmlns:p14="http://schemas.microsoft.com/office/powerpoint/2010/main" val="356839067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2608" y="432816"/>
            <a:ext cx="11375136" cy="484748"/>
          </a:xfrm>
        </p:spPr>
        <p:txBody>
          <a:bodyPr/>
          <a:lstStyle/>
          <a:p>
            <a:r>
              <a:rPr lang="en-US" dirty="0"/>
              <a:t>Runtime Environment Variable: OMP_PLACES (2)</a:t>
            </a:r>
          </a:p>
        </p:txBody>
      </p:sp>
      <p:sp>
        <p:nvSpPr>
          <p:cNvPr id="3" name="Content Placeholder 2"/>
          <p:cNvSpPr>
            <a:spLocks noGrp="1"/>
          </p:cNvSpPr>
          <p:nvPr>
            <p:ph idx="1"/>
          </p:nvPr>
        </p:nvSpPr>
        <p:spPr/>
        <p:txBody>
          <a:bodyPr>
            <a:noAutofit/>
          </a:bodyPr>
          <a:lstStyle/>
          <a:p>
            <a:pPr eaLnBrk="1" hangingPunct="1">
              <a:lnSpc>
                <a:spcPct val="100000"/>
              </a:lnSpc>
            </a:pPr>
            <a:r>
              <a:rPr lang="en-US" dirty="0"/>
              <a:t>OMP_PLACES can also be</a:t>
            </a:r>
          </a:p>
          <a:p>
            <a:pPr lvl="1">
              <a:lnSpc>
                <a:spcPct val="100000"/>
              </a:lnSpc>
            </a:pPr>
            <a:r>
              <a:rPr lang="en-US" dirty="0"/>
              <a:t>A list with explicit place values of CPU ids, such as: </a:t>
            </a:r>
          </a:p>
          <a:p>
            <a:pPr lvl="2">
              <a:lnSpc>
                <a:spcPct val="100000"/>
              </a:lnSpc>
            </a:pPr>
            <a:r>
              <a:rPr lang="en-US" sz="2000" dirty="0"/>
              <a:t>"{0,1,2,3},{4,5,6,7},{8,9,10,11},{12,13,14,15}” </a:t>
            </a:r>
          </a:p>
          <a:p>
            <a:pPr lvl="2">
              <a:lnSpc>
                <a:spcPct val="100000"/>
              </a:lnSpc>
            </a:pPr>
            <a:r>
              <a:rPr lang="en-US" sz="2000" dirty="0"/>
              <a:t>“{0:4},{4:4},{8:4},{12:4}” (default stride is 1)</a:t>
            </a:r>
          </a:p>
          <a:p>
            <a:pPr lvl="2">
              <a:lnSpc>
                <a:spcPct val="100000"/>
              </a:lnSpc>
            </a:pPr>
            <a:r>
              <a:rPr lang="en-US" sz="2000" dirty="0"/>
              <a:t>Format:</a:t>
            </a:r>
            <a:r>
              <a:rPr lang="en-US" sz="2000" dirty="0">
                <a:solidFill>
                  <a:srgbClr val="0000FF"/>
                </a:solidFill>
              </a:rPr>
              <a:t> {</a:t>
            </a:r>
            <a:r>
              <a:rPr lang="en-US" sz="2000" dirty="0" err="1">
                <a:solidFill>
                  <a:srgbClr val="0000FF"/>
                </a:solidFill>
              </a:rPr>
              <a:t>lower-bound:length:stride</a:t>
            </a:r>
            <a:r>
              <a:rPr lang="en-US" sz="2000" dirty="0">
                <a:solidFill>
                  <a:srgbClr val="0000FF"/>
                </a:solidFill>
              </a:rPr>
              <a:t>}</a:t>
            </a:r>
            <a:r>
              <a:rPr lang="en-US" sz="2000" dirty="0"/>
              <a:t>. Thus, specifying {0:3:2} is the same as specifying {0,2,4}</a:t>
            </a:r>
          </a:p>
          <a:p>
            <a:pPr>
              <a:lnSpc>
                <a:spcPct val="100000"/>
              </a:lnSpc>
            </a:pPr>
            <a:r>
              <a:rPr lang="en-US" dirty="0"/>
              <a:t>Examples:</a:t>
            </a:r>
          </a:p>
          <a:p>
            <a:pPr lvl="1">
              <a:lnSpc>
                <a:spcPct val="100000"/>
              </a:lnSpc>
            </a:pPr>
            <a:r>
              <a:rPr lang="en-US" dirty="0"/>
              <a:t>export OMP_PLACES=“ {0:4:2},{1:4:2}”  (which is equivalent to “{0,2,4,6},{1,3,5,7}”)</a:t>
            </a:r>
          </a:p>
          <a:p>
            <a:pPr lvl="1">
              <a:lnSpc>
                <a:spcPct val="100000"/>
              </a:lnSpc>
            </a:pPr>
            <a:r>
              <a:rPr lang="en-US" dirty="0"/>
              <a:t>export OMP_PLACES=“{0:8:1}”  (which is equivalent to “{0,1,2,3,4,5,6,7}”</a:t>
            </a:r>
          </a:p>
        </p:txBody>
      </p:sp>
      <p:sp>
        <p:nvSpPr>
          <p:cNvPr id="4" name="Slide Number Placeholder 3"/>
          <p:cNvSpPr>
            <a:spLocks noGrp="1"/>
          </p:cNvSpPr>
          <p:nvPr>
            <p:ph type="sldNum" sz="quarter" idx="10"/>
          </p:nvPr>
        </p:nvSpPr>
        <p:spPr/>
        <p:txBody>
          <a:bodyPr/>
          <a:lstStyle/>
          <a:p>
            <a:pPr fontAlgn="base">
              <a:spcBef>
                <a:spcPct val="0"/>
              </a:spcBef>
              <a:spcAft>
                <a:spcPct val="0"/>
              </a:spcAft>
              <a:defRPr/>
            </a:pPr>
            <a:endParaRPr lang="en-US" dirty="0">
              <a:solidFill>
                <a:srgbClr val="000000"/>
              </a:solidFill>
              <a:latin typeface="Tahoma" pitchFamily="34" charset="0"/>
              <a:cs typeface="Arial" pitchFamily="34" charset="0"/>
            </a:endParaRPr>
          </a:p>
        </p:txBody>
      </p:sp>
    </p:spTree>
    <p:extLst>
      <p:ext uri="{BB962C8B-B14F-4D97-AF65-F5344CB8AC3E}">
        <p14:creationId xmlns:p14="http://schemas.microsoft.com/office/powerpoint/2010/main" val="159221882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Affinity: “First Touch” Memory</a:t>
            </a:r>
          </a:p>
        </p:txBody>
      </p:sp>
      <p:pic>
        <p:nvPicPr>
          <p:cNvPr id="4" name="Picture 3" descr="Untitled.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8351" y="3534840"/>
            <a:ext cx="4028344" cy="2791259"/>
          </a:xfrm>
          <a:prstGeom prst="rect">
            <a:avLst/>
          </a:prstGeom>
        </p:spPr>
      </p:pic>
      <p:sp>
        <p:nvSpPr>
          <p:cNvPr id="12" name="TextBox 11"/>
          <p:cNvSpPr txBox="1"/>
          <p:nvPr/>
        </p:nvSpPr>
        <p:spPr>
          <a:xfrm>
            <a:off x="5826178" y="2747589"/>
            <a:ext cx="4440268" cy="650139"/>
          </a:xfrm>
          <a:prstGeom prst="rect">
            <a:avLst/>
          </a:prstGeom>
          <a:solidFill>
            <a:srgbClr val="F7FDFF"/>
          </a:solidFill>
        </p:spPr>
        <p:txBody>
          <a:bodyPr wrap="square" rtlCol="0">
            <a:spAutoFit/>
          </a:bodyPr>
          <a:lstStyle/>
          <a:p>
            <a:r>
              <a:rPr lang="en-US" dirty="0">
                <a:solidFill>
                  <a:srgbClr val="FF0000"/>
                </a:solidFill>
              </a:rPr>
              <a:t>Red</a:t>
            </a:r>
            <a:r>
              <a:rPr lang="en-US" dirty="0"/>
              <a:t>:  step 1.1 + step 2.  No First Touch</a:t>
            </a:r>
          </a:p>
          <a:p>
            <a:r>
              <a:rPr lang="en-US" dirty="0">
                <a:solidFill>
                  <a:srgbClr val="0000FF"/>
                </a:solidFill>
              </a:rPr>
              <a:t>Blue</a:t>
            </a:r>
            <a:r>
              <a:rPr lang="en-US" dirty="0"/>
              <a:t>: step 1.2 + step 2.  First Touch</a:t>
            </a:r>
          </a:p>
        </p:txBody>
      </p:sp>
      <p:sp>
        <p:nvSpPr>
          <p:cNvPr id="14" name="Rectangle 3"/>
          <p:cNvSpPr>
            <a:spLocks noGrp="1" noChangeArrowheads="1"/>
          </p:cNvSpPr>
          <p:nvPr>
            <p:ph idx="1"/>
          </p:nvPr>
        </p:nvSpPr>
        <p:spPr bwMode="auto">
          <a:xfrm>
            <a:off x="597218" y="874280"/>
            <a:ext cx="4492942" cy="5437322"/>
          </a:xfrm>
          <a:prstGeom prst="rect">
            <a:avLst/>
          </a:prstGeom>
          <a:solidFill>
            <a:srgbClr val="E6F8FF"/>
          </a:solidFill>
          <a:ln w="12700">
            <a:noFill/>
            <a:miter lim="800000"/>
            <a:headEnd/>
            <a:tailEnd/>
          </a:ln>
          <a:effectLst/>
        </p:spPr>
        <p:txBody>
          <a:bodyPr wrap="square" anchor="ctr">
            <a:spAutoFit/>
          </a:bodyPr>
          <a:lstStyle/>
          <a:p>
            <a:pPr marL="0" indent="0" eaLnBrk="0" hangingPunct="0">
              <a:lnSpc>
                <a:spcPct val="70000"/>
              </a:lnSpc>
              <a:spcBef>
                <a:spcPct val="20000"/>
              </a:spcBef>
              <a:buNone/>
              <a:defRPr/>
            </a:pPr>
            <a:r>
              <a:rPr lang="en-US" sz="1800" b="1" i="1" dirty="0"/>
              <a:t>  Step 1.1 Initialization             </a:t>
            </a:r>
          </a:p>
          <a:p>
            <a:pPr marL="0" indent="0" eaLnBrk="0" hangingPunct="0">
              <a:lnSpc>
                <a:spcPct val="70000"/>
              </a:lnSpc>
              <a:spcBef>
                <a:spcPct val="20000"/>
              </a:spcBef>
              <a:buNone/>
              <a:defRPr/>
            </a:pPr>
            <a:r>
              <a:rPr lang="en-US" sz="1800" b="1" i="1" dirty="0"/>
              <a:t>  by master thread only</a:t>
            </a:r>
            <a:r>
              <a:rPr lang="en-US" sz="1800" dirty="0">
                <a:solidFill>
                  <a:srgbClr val="0000FF"/>
                </a:solidFill>
              </a:rPr>
              <a:t> </a:t>
            </a:r>
          </a:p>
          <a:p>
            <a:pPr marL="0" indent="0">
              <a:lnSpc>
                <a:spcPct val="70000"/>
              </a:lnSpc>
              <a:buNone/>
            </a:pPr>
            <a:r>
              <a:rPr lang="en-US" sz="1800" dirty="0"/>
              <a:t>  for (j=0; j&lt;</a:t>
            </a:r>
            <a:r>
              <a:rPr lang="en-US" sz="1800" dirty="0" err="1"/>
              <a:t>VectorSize</a:t>
            </a:r>
            <a:r>
              <a:rPr lang="en-US" sz="1800" dirty="0"/>
              <a:t>; j++) { </a:t>
            </a:r>
          </a:p>
          <a:p>
            <a:pPr marL="0" indent="0">
              <a:lnSpc>
                <a:spcPct val="70000"/>
              </a:lnSpc>
              <a:buNone/>
            </a:pPr>
            <a:r>
              <a:rPr lang="en-US" sz="1800" dirty="0"/>
              <a:t>  a[j] = 1.0; b[j] = 2.0; c[j] = 0.0;}</a:t>
            </a:r>
          </a:p>
          <a:p>
            <a:pPr marL="0" indent="0">
              <a:lnSpc>
                <a:spcPct val="70000"/>
              </a:lnSpc>
              <a:buNone/>
            </a:pPr>
            <a:endParaRPr lang="en-US" sz="1800" dirty="0"/>
          </a:p>
          <a:p>
            <a:pPr marL="0" indent="0">
              <a:lnSpc>
                <a:spcPct val="70000"/>
              </a:lnSpc>
              <a:buNone/>
            </a:pPr>
            <a:r>
              <a:rPr lang="en-US" sz="2000" b="1" i="1" dirty="0"/>
              <a:t>  </a:t>
            </a:r>
            <a:r>
              <a:rPr lang="en-US" sz="1800" b="1" i="1" dirty="0"/>
              <a:t>Step 1.2 Initialization </a:t>
            </a:r>
          </a:p>
          <a:p>
            <a:pPr marL="0" indent="0">
              <a:lnSpc>
                <a:spcPct val="70000"/>
              </a:lnSpc>
              <a:buNone/>
            </a:pPr>
            <a:r>
              <a:rPr lang="en-US" sz="1800" b="1" i="1" dirty="0"/>
              <a:t>  by all threads</a:t>
            </a:r>
            <a:endParaRPr lang="en-US" sz="1800" b="1" i="1" dirty="0">
              <a:solidFill>
                <a:srgbClr val="FF0000"/>
              </a:solidFill>
            </a:endParaRPr>
          </a:p>
          <a:p>
            <a:pPr marL="0" indent="0">
              <a:lnSpc>
                <a:spcPct val="70000"/>
              </a:lnSpc>
              <a:buNone/>
            </a:pPr>
            <a:r>
              <a:rPr lang="en-US" sz="1800" dirty="0">
                <a:solidFill>
                  <a:srgbClr val="FF0000"/>
                </a:solidFill>
              </a:rPr>
              <a:t> </a:t>
            </a:r>
            <a:r>
              <a:rPr lang="en-US" sz="1800" b="1" dirty="0">
                <a:solidFill>
                  <a:srgbClr val="0000FF"/>
                </a:solidFill>
              </a:rPr>
              <a:t> #pragma </a:t>
            </a:r>
            <a:r>
              <a:rPr lang="en-US" sz="1800" b="1" dirty="0" err="1">
                <a:solidFill>
                  <a:srgbClr val="0000FF"/>
                </a:solidFill>
              </a:rPr>
              <a:t>omp</a:t>
            </a:r>
            <a:r>
              <a:rPr lang="en-US" sz="1800" b="1" dirty="0">
                <a:solidFill>
                  <a:srgbClr val="0000FF"/>
                </a:solidFill>
              </a:rPr>
              <a:t> parallel for </a:t>
            </a:r>
          </a:p>
          <a:p>
            <a:pPr marL="0" indent="0">
              <a:lnSpc>
                <a:spcPct val="70000"/>
              </a:lnSpc>
              <a:buNone/>
            </a:pPr>
            <a:r>
              <a:rPr lang="en-US" sz="1800" dirty="0"/>
              <a:t>  for (j=0; j&lt;</a:t>
            </a:r>
            <a:r>
              <a:rPr lang="en-US" sz="1800" dirty="0" err="1"/>
              <a:t>VectorSize</a:t>
            </a:r>
            <a:r>
              <a:rPr lang="en-US" sz="1800" dirty="0"/>
              <a:t>; j++) { </a:t>
            </a:r>
          </a:p>
          <a:p>
            <a:pPr marL="0" indent="0">
              <a:lnSpc>
                <a:spcPct val="70000"/>
              </a:lnSpc>
              <a:buNone/>
            </a:pPr>
            <a:r>
              <a:rPr lang="en-US" sz="1800" dirty="0"/>
              <a:t>  a[j] = 1.0; b[j] = 2.0; c[j] = 0.0;}</a:t>
            </a:r>
          </a:p>
          <a:p>
            <a:pPr marL="0" indent="0">
              <a:lnSpc>
                <a:spcPct val="70000"/>
              </a:lnSpc>
              <a:buNone/>
            </a:pPr>
            <a:endParaRPr lang="en-US" sz="1800" dirty="0"/>
          </a:p>
          <a:p>
            <a:pPr marL="0" indent="0">
              <a:lnSpc>
                <a:spcPct val="70000"/>
              </a:lnSpc>
              <a:buNone/>
            </a:pPr>
            <a:r>
              <a:rPr lang="en-US" sz="2000" b="1" i="1" dirty="0"/>
              <a:t>  </a:t>
            </a:r>
            <a:r>
              <a:rPr lang="en-US" sz="1800" b="1" i="1" dirty="0"/>
              <a:t>Step 2 Compute</a:t>
            </a:r>
          </a:p>
          <a:p>
            <a:pPr marL="0" indent="0">
              <a:lnSpc>
                <a:spcPct val="70000"/>
              </a:lnSpc>
              <a:buNone/>
            </a:pPr>
            <a:r>
              <a:rPr lang="en-US" sz="1800" b="1" dirty="0">
                <a:solidFill>
                  <a:srgbClr val="0000FF"/>
                </a:solidFill>
              </a:rPr>
              <a:t>  #pragma </a:t>
            </a:r>
            <a:r>
              <a:rPr lang="en-US" sz="1800" b="1" dirty="0" err="1">
                <a:solidFill>
                  <a:srgbClr val="0000FF"/>
                </a:solidFill>
              </a:rPr>
              <a:t>omp</a:t>
            </a:r>
            <a:r>
              <a:rPr lang="en-US" sz="1800" b="1" dirty="0">
                <a:solidFill>
                  <a:srgbClr val="0000FF"/>
                </a:solidFill>
              </a:rPr>
              <a:t> parallel for</a:t>
            </a:r>
          </a:p>
          <a:p>
            <a:pPr marL="0" indent="0">
              <a:lnSpc>
                <a:spcPct val="70000"/>
              </a:lnSpc>
              <a:buNone/>
            </a:pPr>
            <a:r>
              <a:rPr lang="en-US" sz="1800" dirty="0"/>
              <a:t>  for (j=0; j&lt;</a:t>
            </a:r>
            <a:r>
              <a:rPr lang="en-US" sz="1800" dirty="0" err="1"/>
              <a:t>VectorSize</a:t>
            </a:r>
            <a:r>
              <a:rPr lang="en-US" sz="1800" dirty="0"/>
              <a:t>; j++) {</a:t>
            </a:r>
          </a:p>
          <a:p>
            <a:pPr marL="0" indent="0">
              <a:lnSpc>
                <a:spcPct val="70000"/>
              </a:lnSpc>
              <a:buNone/>
            </a:pPr>
            <a:r>
              <a:rPr lang="en-US" sz="1800" dirty="0"/>
              <a:t>  a[j]=b[j]+d*c[j];}</a:t>
            </a:r>
          </a:p>
        </p:txBody>
      </p:sp>
      <p:sp>
        <p:nvSpPr>
          <p:cNvPr id="15" name="Rectangle 14"/>
          <p:cNvSpPr/>
          <p:nvPr/>
        </p:nvSpPr>
        <p:spPr>
          <a:xfrm>
            <a:off x="5694446" y="874280"/>
            <a:ext cx="4572000" cy="1631216"/>
          </a:xfrm>
          <a:prstGeom prst="rect">
            <a:avLst/>
          </a:prstGeom>
          <a:solidFill>
            <a:srgbClr val="FDF4F9"/>
          </a:solidFill>
        </p:spPr>
        <p:txBody>
          <a:bodyPr>
            <a:spAutoFit/>
          </a:bodyPr>
          <a:lstStyle/>
          <a:p>
            <a:r>
              <a:rPr lang="en-US" sz="2000" dirty="0">
                <a:ea typeface="ＭＳ Ｐゴシック" pitchFamily="1" charset="-128"/>
                <a:cs typeface="ＭＳ Ｐゴシック" pitchFamily="1" charset="-128"/>
              </a:rPr>
              <a:t>Memory affinity is not defined when memory was allocated, instead it will be defined at initialization. Memory will be local to the thread which initializes it. This is called </a:t>
            </a:r>
            <a:r>
              <a:rPr lang="en-US" sz="2000" b="1" dirty="0">
                <a:solidFill>
                  <a:srgbClr val="800000"/>
                </a:solidFill>
                <a:ea typeface="ＭＳ Ｐゴシック" pitchFamily="1" charset="-128"/>
                <a:cs typeface="ＭＳ Ｐゴシック" pitchFamily="1" charset="-128"/>
              </a:rPr>
              <a:t>first touch</a:t>
            </a:r>
            <a:r>
              <a:rPr lang="en-US" sz="2000" dirty="0">
                <a:ea typeface="ＭＳ Ｐゴシック" pitchFamily="1" charset="-128"/>
                <a:cs typeface="ＭＳ Ｐゴシック" pitchFamily="1" charset="-128"/>
              </a:rPr>
              <a:t> policy. </a:t>
            </a:r>
          </a:p>
        </p:txBody>
      </p:sp>
      <p:sp>
        <p:nvSpPr>
          <p:cNvPr id="3" name="Slide Number Placeholder 2"/>
          <p:cNvSpPr>
            <a:spLocks noGrp="1"/>
          </p:cNvSpPr>
          <p:nvPr>
            <p:ph type="sldNum" sz="quarter" idx="10"/>
          </p:nvPr>
        </p:nvSpPr>
        <p:spPr/>
        <p:txBody>
          <a:bodyPr/>
          <a:lstStyle/>
          <a:p>
            <a:pPr fontAlgn="base">
              <a:spcBef>
                <a:spcPct val="0"/>
              </a:spcBef>
              <a:spcAft>
                <a:spcPct val="0"/>
              </a:spcAft>
              <a:defRPr/>
            </a:pPr>
            <a:endParaRPr lang="en-US" dirty="0">
              <a:solidFill>
                <a:srgbClr val="000000"/>
              </a:solidFill>
              <a:latin typeface="Tahoma" pitchFamily="34" charset="0"/>
              <a:cs typeface="Arial" pitchFamily="34" charset="0"/>
            </a:endParaRPr>
          </a:p>
        </p:txBody>
      </p:sp>
      <p:sp>
        <p:nvSpPr>
          <p:cNvPr id="5" name="TextBox 4"/>
          <p:cNvSpPr txBox="1"/>
          <p:nvPr/>
        </p:nvSpPr>
        <p:spPr>
          <a:xfrm>
            <a:off x="9004848" y="3725500"/>
            <a:ext cx="2858475" cy="369332"/>
          </a:xfrm>
          <a:prstGeom prst="rect">
            <a:avLst/>
          </a:prstGeom>
          <a:noFill/>
        </p:spPr>
        <p:txBody>
          <a:bodyPr wrap="none" rtlCol="0">
            <a:spAutoFit/>
          </a:bodyPr>
          <a:lstStyle/>
          <a:p>
            <a:r>
              <a:rPr lang="en-US" dirty="0"/>
              <a:t>OMP_PROC_BIND=close</a:t>
            </a:r>
          </a:p>
        </p:txBody>
      </p:sp>
    </p:spTree>
    <p:extLst>
      <p:ext uri="{BB962C8B-B14F-4D97-AF65-F5344CB8AC3E}">
        <p14:creationId xmlns:p14="http://schemas.microsoft.com/office/powerpoint/2010/main" val="39829124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58"/>
        <p:cNvGrpSpPr/>
        <p:nvPr/>
      </p:nvGrpSpPr>
      <p:grpSpPr>
        <a:xfrm>
          <a:off x="0" y="0"/>
          <a:ext cx="0" cy="0"/>
          <a:chOff x="0" y="0"/>
          <a:chExt cx="0" cy="0"/>
        </a:xfrm>
      </p:grpSpPr>
      <p:sp>
        <p:nvSpPr>
          <p:cNvPr id="559" name="Shape 559"/>
          <p:cNvSpPr txBox="1">
            <a:spLocks noGrp="1"/>
          </p:cNvSpPr>
          <p:nvPr>
            <p:ph type="title" idx="4294967295"/>
          </p:nvPr>
        </p:nvSpPr>
        <p:spPr>
          <a:xfrm>
            <a:off x="683902" y="357924"/>
            <a:ext cx="9324805" cy="769600"/>
          </a:xfrm>
          <a:prstGeom prst="rect">
            <a:avLst/>
          </a:prstGeom>
          <a:noFill/>
          <a:ln>
            <a:noFill/>
          </a:ln>
        </p:spPr>
        <p:txBody>
          <a:bodyPr spcFirstLastPara="1" vert="horz" wrap="square" lIns="121900" tIns="0" rIns="121900" bIns="0" numCol="1" anchor="b" anchorCtr="0" compatLnSpc="1">
            <a:prstTxWarp prst="textNoShape">
              <a:avLst/>
            </a:prstTxWarp>
            <a:noAutofit/>
          </a:bodyPr>
          <a:lstStyle/>
          <a:p>
            <a:pPr marL="304792" indent="-304792">
              <a:spcBef>
                <a:spcPts val="0"/>
              </a:spcBef>
              <a:spcAft>
                <a:spcPts val="0"/>
              </a:spcAft>
              <a:buClr>
                <a:schemeClr val="dk2"/>
              </a:buClr>
            </a:pPr>
            <a:r>
              <a:rPr lang="en-US" dirty="0" err="1">
                <a:latin typeface="+mj-lt"/>
                <a:ea typeface="Helvetica Neue"/>
                <a:cs typeface="Helvetica Neue"/>
                <a:sym typeface="Helvetica Neue"/>
              </a:rPr>
              <a:t>Exascale</a:t>
            </a:r>
            <a:r>
              <a:rPr lang="en-US" dirty="0">
                <a:latin typeface="+mj-lt"/>
                <a:ea typeface="Helvetica Neue"/>
                <a:cs typeface="Helvetica Neue"/>
                <a:sym typeface="Helvetica Neue"/>
              </a:rPr>
              <a:t> </a:t>
            </a:r>
            <a:r>
              <a:rPr lang="en" dirty="0">
                <a:latin typeface="+mj-lt"/>
                <a:ea typeface="Helvetica Neue"/>
                <a:cs typeface="Helvetica Neue"/>
                <a:sym typeface="Helvetica Neue"/>
              </a:rPr>
              <a:t>Systems </a:t>
            </a:r>
            <a:r>
              <a:rPr lang="en-US" dirty="0">
                <a:latin typeface="+mj-lt"/>
                <a:ea typeface="Helvetica Neue"/>
                <a:cs typeface="Helvetica Neue"/>
                <a:sym typeface="Helvetica Neue"/>
              </a:rPr>
              <a:t>Roadmap (NERSC)</a:t>
            </a:r>
            <a:endParaRPr dirty="0">
              <a:latin typeface="+mj-lt"/>
              <a:ea typeface="Helvetica Neue"/>
              <a:cs typeface="Helvetica Neue"/>
              <a:sym typeface="Helvetica Neue"/>
            </a:endParaRPr>
          </a:p>
        </p:txBody>
      </p:sp>
      <p:graphicFrame>
        <p:nvGraphicFramePr>
          <p:cNvPr id="560" name="Shape 560"/>
          <p:cNvGraphicFramePr/>
          <p:nvPr>
            <p:extLst>
              <p:ext uri="{D42A27DB-BD31-4B8C-83A1-F6EECF244321}">
                <p14:modId xmlns:p14="http://schemas.microsoft.com/office/powerpoint/2010/main" val="1903734132"/>
              </p:ext>
            </p:extLst>
          </p:nvPr>
        </p:nvGraphicFramePr>
        <p:xfrm>
          <a:off x="726650" y="1514100"/>
          <a:ext cx="10433899" cy="2148873"/>
        </p:xfrm>
        <a:graphic>
          <a:graphicData uri="http://schemas.openxmlformats.org/drawingml/2006/table">
            <a:tbl>
              <a:tblPr bandRow="1">
                <a:noFill/>
              </a:tblPr>
              <a:tblGrid>
                <a:gridCol w="1687733">
                  <a:extLst>
                    <a:ext uri="{9D8B030D-6E8A-4147-A177-3AD203B41FA5}">
                      <a16:colId xmlns:a16="http://schemas.microsoft.com/office/drawing/2014/main" val="20000"/>
                    </a:ext>
                  </a:extLst>
                </a:gridCol>
                <a:gridCol w="1942233">
                  <a:extLst>
                    <a:ext uri="{9D8B030D-6E8A-4147-A177-3AD203B41FA5}">
                      <a16:colId xmlns:a16="http://schemas.microsoft.com/office/drawing/2014/main" val="20001"/>
                    </a:ext>
                  </a:extLst>
                </a:gridCol>
                <a:gridCol w="1826033">
                  <a:extLst>
                    <a:ext uri="{9D8B030D-6E8A-4147-A177-3AD203B41FA5}">
                      <a16:colId xmlns:a16="http://schemas.microsoft.com/office/drawing/2014/main" val="20002"/>
                    </a:ext>
                  </a:extLst>
                </a:gridCol>
                <a:gridCol w="1909033">
                  <a:extLst>
                    <a:ext uri="{9D8B030D-6E8A-4147-A177-3AD203B41FA5}">
                      <a16:colId xmlns:a16="http://schemas.microsoft.com/office/drawing/2014/main" val="20003"/>
                    </a:ext>
                  </a:extLst>
                </a:gridCol>
                <a:gridCol w="3068867">
                  <a:extLst>
                    <a:ext uri="{9D8B030D-6E8A-4147-A177-3AD203B41FA5}">
                      <a16:colId xmlns:a16="http://schemas.microsoft.com/office/drawing/2014/main" val="20004"/>
                    </a:ext>
                  </a:extLst>
                </a:gridCol>
              </a:tblGrid>
              <a:tr h="370833">
                <a:tc>
                  <a:txBody>
                    <a:bodyPr/>
                    <a:lstStyle/>
                    <a:p>
                      <a:pPr marL="0" marR="0" lvl="0" indent="0" algn="ctr" rtl="0">
                        <a:spcBef>
                          <a:spcPts val="0"/>
                        </a:spcBef>
                        <a:spcAft>
                          <a:spcPts val="0"/>
                        </a:spcAft>
                        <a:buNone/>
                      </a:pPr>
                      <a:r>
                        <a:rPr lang="en" sz="2400" b="1" u="none" strike="noStrike" cap="none" dirty="0">
                          <a:solidFill>
                            <a:srgbClr val="999999"/>
                          </a:solidFill>
                          <a:latin typeface="Calibri"/>
                          <a:ea typeface="Calibri"/>
                          <a:cs typeface="Calibri"/>
                          <a:sym typeface="Calibri"/>
                        </a:rPr>
                        <a:t>2010</a:t>
                      </a:r>
                      <a:endParaRPr sz="2400" dirty="0">
                        <a:solidFill>
                          <a:srgbClr val="999999"/>
                        </a:solidFill>
                      </a:endParaRPr>
                    </a:p>
                  </a:txBody>
                  <a:tcPr marL="91433" marR="91433" marT="0" marB="0"/>
                </a:tc>
                <a:tc>
                  <a:txBody>
                    <a:bodyPr/>
                    <a:lstStyle/>
                    <a:p>
                      <a:pPr marL="0" marR="0" lvl="0" indent="0" algn="ctr" rtl="0">
                        <a:spcBef>
                          <a:spcPts val="0"/>
                        </a:spcBef>
                        <a:spcAft>
                          <a:spcPts val="0"/>
                        </a:spcAft>
                        <a:buNone/>
                      </a:pPr>
                      <a:r>
                        <a:rPr lang="en" sz="2400" b="1" u="none" strike="noStrike" cap="none" dirty="0">
                          <a:solidFill>
                            <a:srgbClr val="999999"/>
                          </a:solidFill>
                          <a:latin typeface="Calibri"/>
                          <a:ea typeface="Calibri"/>
                          <a:cs typeface="Calibri"/>
                          <a:sym typeface="Calibri"/>
                        </a:rPr>
                        <a:t>NERSC-6</a:t>
                      </a:r>
                      <a:endParaRPr sz="2400" dirty="0">
                        <a:solidFill>
                          <a:srgbClr val="999999"/>
                        </a:solidFill>
                      </a:endParaRPr>
                    </a:p>
                  </a:txBody>
                  <a:tcPr marL="91433" marR="91433" marT="0" marB="0"/>
                </a:tc>
                <a:tc>
                  <a:txBody>
                    <a:bodyPr/>
                    <a:lstStyle/>
                    <a:p>
                      <a:pPr marL="0" marR="0" lvl="0" indent="0" algn="ctr" rtl="0">
                        <a:spcBef>
                          <a:spcPts val="0"/>
                        </a:spcBef>
                        <a:spcAft>
                          <a:spcPts val="0"/>
                        </a:spcAft>
                        <a:buNone/>
                      </a:pPr>
                      <a:r>
                        <a:rPr lang="en" sz="2400" b="1" u="none" strike="noStrike" cap="none">
                          <a:solidFill>
                            <a:srgbClr val="999999"/>
                          </a:solidFill>
                          <a:latin typeface="Calibri"/>
                          <a:ea typeface="Calibri"/>
                          <a:cs typeface="Calibri"/>
                          <a:sym typeface="Calibri"/>
                        </a:rPr>
                        <a:t>Hopper</a:t>
                      </a:r>
                      <a:endParaRPr sz="2400">
                        <a:solidFill>
                          <a:srgbClr val="999999"/>
                        </a:solidFill>
                      </a:endParaRPr>
                    </a:p>
                  </a:txBody>
                  <a:tcPr marL="91433" marR="91433" marT="0" marB="0"/>
                </a:tc>
                <a:tc>
                  <a:txBody>
                    <a:bodyPr/>
                    <a:lstStyle/>
                    <a:p>
                      <a:pPr marL="0" marR="0" lvl="0" indent="0" algn="ctr" rtl="0">
                        <a:spcBef>
                          <a:spcPts val="0"/>
                        </a:spcBef>
                        <a:spcAft>
                          <a:spcPts val="0"/>
                        </a:spcAft>
                        <a:buNone/>
                      </a:pPr>
                      <a:r>
                        <a:rPr lang="en" sz="2400" b="1" u="none" strike="noStrike" cap="none">
                          <a:solidFill>
                            <a:srgbClr val="999999"/>
                          </a:solidFill>
                          <a:latin typeface="Calibri"/>
                          <a:ea typeface="Calibri"/>
                          <a:cs typeface="Calibri"/>
                          <a:sym typeface="Calibri"/>
                        </a:rPr>
                        <a:t>Cray XE6</a:t>
                      </a:r>
                      <a:endParaRPr sz="2400">
                        <a:solidFill>
                          <a:srgbClr val="999999"/>
                        </a:solidFill>
                      </a:endParaRPr>
                    </a:p>
                  </a:txBody>
                  <a:tcPr marL="91433" marR="91433" marT="0" marB="0"/>
                </a:tc>
                <a:tc>
                  <a:txBody>
                    <a:bodyPr/>
                    <a:lstStyle/>
                    <a:p>
                      <a:pPr marL="0" marR="0" lvl="0" indent="0" algn="ctr" rtl="0">
                        <a:spcBef>
                          <a:spcPts val="0"/>
                        </a:spcBef>
                        <a:spcAft>
                          <a:spcPts val="0"/>
                        </a:spcAft>
                        <a:buNone/>
                      </a:pPr>
                      <a:r>
                        <a:rPr lang="en" sz="2400" b="1" u="none" strike="noStrike" cap="none" dirty="0">
                          <a:solidFill>
                            <a:srgbClr val="999999"/>
                          </a:solidFill>
                          <a:latin typeface="Calibri"/>
                          <a:ea typeface="Calibri"/>
                          <a:cs typeface="Calibri"/>
                          <a:sym typeface="Calibri"/>
                        </a:rPr>
                        <a:t>1.28 PF</a:t>
                      </a:r>
                      <a:endParaRPr sz="2400" dirty="0">
                        <a:solidFill>
                          <a:srgbClr val="999999"/>
                        </a:solidFill>
                      </a:endParaRPr>
                    </a:p>
                  </a:txBody>
                  <a:tcPr marL="91433" marR="91433" marT="0" marB="0"/>
                </a:tc>
                <a:extLst>
                  <a:ext uri="{0D108BD9-81ED-4DB2-BD59-A6C34878D82A}">
                    <a16:rowId xmlns:a16="http://schemas.microsoft.com/office/drawing/2014/main" val="10001"/>
                  </a:ext>
                </a:extLst>
              </a:tr>
              <a:tr h="370833">
                <a:tc>
                  <a:txBody>
                    <a:bodyPr/>
                    <a:lstStyle/>
                    <a:p>
                      <a:pPr marL="0" marR="0" lvl="0" indent="0" algn="ctr" rtl="0">
                        <a:spcBef>
                          <a:spcPts val="0"/>
                        </a:spcBef>
                        <a:spcAft>
                          <a:spcPts val="0"/>
                        </a:spcAft>
                        <a:buNone/>
                      </a:pPr>
                      <a:r>
                        <a:rPr lang="en" sz="2400" b="1" u="none" strike="noStrike" cap="none">
                          <a:latin typeface="Calibri"/>
                          <a:ea typeface="Calibri"/>
                          <a:cs typeface="Calibri"/>
                          <a:sym typeface="Calibri"/>
                        </a:rPr>
                        <a:t>2014</a:t>
                      </a:r>
                      <a:endParaRPr sz="2400"/>
                    </a:p>
                  </a:txBody>
                  <a:tcPr marL="91433" marR="91433" marT="0" marB="0"/>
                </a:tc>
                <a:tc>
                  <a:txBody>
                    <a:bodyPr/>
                    <a:lstStyle/>
                    <a:p>
                      <a:pPr marL="0" marR="0" lvl="0" indent="0" algn="ctr" rtl="0">
                        <a:spcBef>
                          <a:spcPts val="0"/>
                        </a:spcBef>
                        <a:spcAft>
                          <a:spcPts val="0"/>
                        </a:spcAft>
                        <a:buNone/>
                      </a:pPr>
                      <a:r>
                        <a:rPr lang="en" sz="2400" b="1" u="none" strike="noStrike" cap="none" dirty="0">
                          <a:latin typeface="Calibri"/>
                          <a:ea typeface="Calibri"/>
                          <a:cs typeface="Calibri"/>
                          <a:sym typeface="Calibri"/>
                        </a:rPr>
                        <a:t>NERSC-7</a:t>
                      </a:r>
                      <a:endParaRPr sz="2400" dirty="0"/>
                    </a:p>
                  </a:txBody>
                  <a:tcPr marL="91433" marR="91433" marT="0" marB="0"/>
                </a:tc>
                <a:tc>
                  <a:txBody>
                    <a:bodyPr/>
                    <a:lstStyle/>
                    <a:p>
                      <a:pPr marL="0" marR="0" lvl="0" indent="0" algn="ctr" rtl="0">
                        <a:spcBef>
                          <a:spcPts val="0"/>
                        </a:spcBef>
                        <a:spcAft>
                          <a:spcPts val="0"/>
                        </a:spcAft>
                        <a:buNone/>
                      </a:pPr>
                      <a:r>
                        <a:rPr lang="en" sz="2400" b="1" u="none" strike="noStrike" cap="none" dirty="0">
                          <a:latin typeface="Calibri"/>
                          <a:ea typeface="Calibri"/>
                          <a:cs typeface="Calibri"/>
                          <a:sym typeface="Calibri"/>
                        </a:rPr>
                        <a:t>Edison</a:t>
                      </a:r>
                      <a:endParaRPr sz="2400" dirty="0"/>
                    </a:p>
                  </a:txBody>
                  <a:tcPr marL="91433" marR="91433" marT="0" marB="0"/>
                </a:tc>
                <a:tc>
                  <a:txBody>
                    <a:bodyPr/>
                    <a:lstStyle/>
                    <a:p>
                      <a:pPr marL="0" marR="0" lvl="0" indent="0" algn="ctr" rtl="0">
                        <a:spcBef>
                          <a:spcPts val="0"/>
                        </a:spcBef>
                        <a:spcAft>
                          <a:spcPts val="0"/>
                        </a:spcAft>
                        <a:buNone/>
                      </a:pPr>
                      <a:r>
                        <a:rPr lang="en" sz="2400" b="1" u="none" strike="noStrike" cap="none" dirty="0">
                          <a:latin typeface="Calibri"/>
                          <a:ea typeface="Calibri"/>
                          <a:cs typeface="Calibri"/>
                          <a:sym typeface="Calibri"/>
                        </a:rPr>
                        <a:t>Cray XC30</a:t>
                      </a:r>
                      <a:endParaRPr sz="2400" dirty="0"/>
                    </a:p>
                  </a:txBody>
                  <a:tcPr marL="91433" marR="91433" marT="0" marB="0"/>
                </a:tc>
                <a:tc>
                  <a:txBody>
                    <a:bodyPr/>
                    <a:lstStyle/>
                    <a:p>
                      <a:pPr marL="0" marR="0" lvl="0" indent="0" algn="ctr" rtl="0">
                        <a:spcBef>
                          <a:spcPts val="0"/>
                        </a:spcBef>
                        <a:spcAft>
                          <a:spcPts val="0"/>
                        </a:spcAft>
                        <a:buNone/>
                      </a:pPr>
                      <a:r>
                        <a:rPr lang="en" sz="2400" b="1" u="none" strike="noStrike" cap="none" dirty="0">
                          <a:latin typeface="Calibri"/>
                          <a:ea typeface="Calibri"/>
                          <a:cs typeface="Calibri"/>
                          <a:sym typeface="Calibri"/>
                        </a:rPr>
                        <a:t>2.57 PF</a:t>
                      </a:r>
                      <a:endParaRPr sz="2400" dirty="0"/>
                    </a:p>
                  </a:txBody>
                  <a:tcPr marL="91433" marR="91433" marT="0" marB="0"/>
                </a:tc>
                <a:extLst>
                  <a:ext uri="{0D108BD9-81ED-4DB2-BD59-A6C34878D82A}">
                    <a16:rowId xmlns:a16="http://schemas.microsoft.com/office/drawing/2014/main" val="10002"/>
                  </a:ext>
                </a:extLst>
              </a:tr>
              <a:tr h="370833">
                <a:tc>
                  <a:txBody>
                    <a:bodyPr/>
                    <a:lstStyle/>
                    <a:p>
                      <a:pPr marL="0" marR="0" lvl="0" indent="0" algn="ctr" rtl="0">
                        <a:spcBef>
                          <a:spcPts val="0"/>
                        </a:spcBef>
                        <a:spcAft>
                          <a:spcPts val="0"/>
                        </a:spcAft>
                        <a:buNone/>
                      </a:pPr>
                      <a:r>
                        <a:rPr lang="en" sz="2400" b="1" u="none" strike="noStrike" cap="none">
                          <a:latin typeface="Calibri"/>
                          <a:ea typeface="Calibri"/>
                          <a:cs typeface="Calibri"/>
                          <a:sym typeface="Calibri"/>
                        </a:rPr>
                        <a:t>2016</a:t>
                      </a:r>
                      <a:endParaRPr sz="2400"/>
                    </a:p>
                  </a:txBody>
                  <a:tcPr marL="91433" marR="91433" marT="0" marB="0"/>
                </a:tc>
                <a:tc>
                  <a:txBody>
                    <a:bodyPr/>
                    <a:lstStyle/>
                    <a:p>
                      <a:pPr marL="0" marR="0" lvl="0" indent="0" algn="ctr" rtl="0">
                        <a:spcBef>
                          <a:spcPts val="0"/>
                        </a:spcBef>
                        <a:spcAft>
                          <a:spcPts val="0"/>
                        </a:spcAft>
                        <a:buNone/>
                      </a:pPr>
                      <a:r>
                        <a:rPr lang="en" sz="2400" b="1" u="none" strike="noStrike" cap="none">
                          <a:latin typeface="Calibri"/>
                          <a:ea typeface="Calibri"/>
                          <a:cs typeface="Calibri"/>
                          <a:sym typeface="Calibri"/>
                        </a:rPr>
                        <a:t>NERSC-8</a:t>
                      </a:r>
                      <a:endParaRPr sz="2400"/>
                    </a:p>
                  </a:txBody>
                  <a:tcPr marL="91433" marR="91433" marT="0" marB="0"/>
                </a:tc>
                <a:tc>
                  <a:txBody>
                    <a:bodyPr/>
                    <a:lstStyle/>
                    <a:p>
                      <a:pPr marL="0" marR="0" lvl="0" indent="0" algn="ctr" rtl="0">
                        <a:spcBef>
                          <a:spcPts val="0"/>
                        </a:spcBef>
                        <a:spcAft>
                          <a:spcPts val="0"/>
                        </a:spcAft>
                        <a:buNone/>
                      </a:pPr>
                      <a:r>
                        <a:rPr lang="en" sz="2400" b="1" u="none" strike="noStrike" cap="none">
                          <a:latin typeface="Calibri"/>
                          <a:ea typeface="Calibri"/>
                          <a:cs typeface="Calibri"/>
                          <a:sym typeface="Calibri"/>
                        </a:rPr>
                        <a:t>Cori</a:t>
                      </a:r>
                      <a:endParaRPr sz="2400"/>
                    </a:p>
                  </a:txBody>
                  <a:tcPr marL="91433" marR="91433" marT="0" marB="0"/>
                </a:tc>
                <a:tc>
                  <a:txBody>
                    <a:bodyPr/>
                    <a:lstStyle/>
                    <a:p>
                      <a:pPr marL="0" marR="0" lvl="0" indent="0" algn="ctr" rtl="0">
                        <a:spcBef>
                          <a:spcPts val="0"/>
                        </a:spcBef>
                        <a:spcAft>
                          <a:spcPts val="0"/>
                        </a:spcAft>
                        <a:buNone/>
                      </a:pPr>
                      <a:r>
                        <a:rPr lang="en" sz="2400" b="1" u="none" strike="noStrike" cap="none" dirty="0">
                          <a:latin typeface="Calibri"/>
                          <a:ea typeface="Calibri"/>
                          <a:cs typeface="Calibri"/>
                          <a:sym typeface="Calibri"/>
                        </a:rPr>
                        <a:t>Cray XC40</a:t>
                      </a:r>
                      <a:endParaRPr sz="2400" dirty="0"/>
                    </a:p>
                  </a:txBody>
                  <a:tcPr marL="91433" marR="91433" marT="0" marB="0"/>
                </a:tc>
                <a:tc>
                  <a:txBody>
                    <a:bodyPr/>
                    <a:lstStyle/>
                    <a:p>
                      <a:pPr marL="0" marR="0" lvl="0" indent="0" algn="ctr" rtl="0">
                        <a:spcBef>
                          <a:spcPts val="0"/>
                        </a:spcBef>
                        <a:spcAft>
                          <a:spcPts val="0"/>
                        </a:spcAft>
                        <a:buNone/>
                      </a:pPr>
                      <a:r>
                        <a:rPr lang="en" sz="2400" b="1" u="none" strike="noStrike" cap="none" dirty="0">
                          <a:latin typeface="Calibri"/>
                          <a:ea typeface="Calibri"/>
                          <a:cs typeface="Calibri"/>
                          <a:sym typeface="Calibri"/>
                        </a:rPr>
                        <a:t>32 PF</a:t>
                      </a:r>
                      <a:endParaRPr sz="2400" dirty="0"/>
                    </a:p>
                  </a:txBody>
                  <a:tcPr marL="91433" marR="91433" marT="0" marB="0"/>
                </a:tc>
                <a:extLst>
                  <a:ext uri="{0D108BD9-81ED-4DB2-BD59-A6C34878D82A}">
                    <a16:rowId xmlns:a16="http://schemas.microsoft.com/office/drawing/2014/main" val="10003"/>
                  </a:ext>
                </a:extLst>
              </a:tr>
              <a:tr h="579147">
                <a:tc>
                  <a:txBody>
                    <a:bodyPr/>
                    <a:lstStyle/>
                    <a:p>
                      <a:pPr marL="0" marR="0" lvl="0" indent="0" algn="ctr" rtl="0">
                        <a:spcBef>
                          <a:spcPts val="0"/>
                        </a:spcBef>
                        <a:spcAft>
                          <a:spcPts val="0"/>
                        </a:spcAft>
                        <a:buNone/>
                      </a:pPr>
                      <a:r>
                        <a:rPr lang="en" sz="2400" b="1" u="none" strike="noStrike" cap="none">
                          <a:solidFill>
                            <a:srgbClr val="38761D"/>
                          </a:solidFill>
                          <a:latin typeface="Calibri"/>
                          <a:ea typeface="Calibri"/>
                          <a:cs typeface="Calibri"/>
                          <a:sym typeface="Calibri"/>
                        </a:rPr>
                        <a:t>2020</a:t>
                      </a:r>
                      <a:endParaRPr sz="2400">
                        <a:solidFill>
                          <a:srgbClr val="38761D"/>
                        </a:solidFill>
                      </a:endParaRPr>
                    </a:p>
                  </a:txBody>
                  <a:tcPr marL="91433" marR="91433" marT="0" marB="0"/>
                </a:tc>
                <a:tc>
                  <a:txBody>
                    <a:bodyPr/>
                    <a:lstStyle/>
                    <a:p>
                      <a:pPr marL="0" marR="0" lvl="0" indent="0" algn="ctr" rtl="0">
                        <a:spcBef>
                          <a:spcPts val="0"/>
                        </a:spcBef>
                        <a:spcAft>
                          <a:spcPts val="0"/>
                        </a:spcAft>
                        <a:buNone/>
                      </a:pPr>
                      <a:r>
                        <a:rPr lang="en" sz="2400" b="1" u="none" strike="noStrike" cap="none">
                          <a:solidFill>
                            <a:srgbClr val="38761D"/>
                          </a:solidFill>
                          <a:latin typeface="Calibri"/>
                          <a:ea typeface="Calibri"/>
                          <a:cs typeface="Calibri"/>
                          <a:sym typeface="Calibri"/>
                        </a:rPr>
                        <a:t>NERSC-9</a:t>
                      </a:r>
                      <a:endParaRPr sz="2400">
                        <a:solidFill>
                          <a:srgbClr val="38761D"/>
                        </a:solidFill>
                      </a:endParaRPr>
                    </a:p>
                  </a:txBody>
                  <a:tcPr marL="91433" marR="91433" marT="0" marB="0"/>
                </a:tc>
                <a:tc>
                  <a:txBody>
                    <a:bodyPr/>
                    <a:lstStyle/>
                    <a:p>
                      <a:pPr marL="0" marR="0" lvl="0" indent="0" algn="ctr" rtl="0">
                        <a:spcBef>
                          <a:spcPts val="0"/>
                        </a:spcBef>
                        <a:spcAft>
                          <a:spcPts val="0"/>
                        </a:spcAft>
                        <a:buNone/>
                      </a:pPr>
                      <a:r>
                        <a:rPr lang="en" sz="2400" u="none" strike="noStrike" cap="none">
                          <a:solidFill>
                            <a:srgbClr val="38761D"/>
                          </a:solidFill>
                          <a:latin typeface="Calibri"/>
                          <a:ea typeface="Calibri"/>
                          <a:cs typeface="Calibri"/>
                          <a:sym typeface="Calibri"/>
                        </a:rPr>
                        <a:t> </a:t>
                      </a:r>
                      <a:endParaRPr sz="2400">
                        <a:solidFill>
                          <a:srgbClr val="38761D"/>
                        </a:solidFill>
                      </a:endParaRPr>
                    </a:p>
                  </a:txBody>
                  <a:tcPr marL="91433" marR="91433" marT="0" marB="0"/>
                </a:tc>
                <a:tc>
                  <a:txBody>
                    <a:bodyPr/>
                    <a:lstStyle/>
                    <a:p>
                      <a:pPr marL="0" marR="0" lvl="0" indent="0" algn="l" rtl="0">
                        <a:spcBef>
                          <a:spcPts val="0"/>
                        </a:spcBef>
                        <a:spcAft>
                          <a:spcPts val="0"/>
                        </a:spcAft>
                        <a:buNone/>
                      </a:pPr>
                      <a:r>
                        <a:rPr lang="en" sz="1600" dirty="0">
                          <a:solidFill>
                            <a:srgbClr val="38761D"/>
                          </a:solidFill>
                        </a:rPr>
                        <a:t>      Selection               </a:t>
                      </a:r>
                    </a:p>
                    <a:p>
                      <a:pPr marL="0" marR="0" lvl="0" indent="0" algn="l" rtl="0">
                        <a:spcBef>
                          <a:spcPts val="0"/>
                        </a:spcBef>
                        <a:spcAft>
                          <a:spcPts val="0"/>
                        </a:spcAft>
                        <a:buNone/>
                      </a:pPr>
                      <a:r>
                        <a:rPr lang="en" sz="1600" dirty="0">
                          <a:solidFill>
                            <a:srgbClr val="38761D"/>
                          </a:solidFill>
                        </a:rPr>
                        <a:t>      underway</a:t>
                      </a:r>
                      <a:endParaRPr sz="1600" dirty="0">
                        <a:solidFill>
                          <a:srgbClr val="38761D"/>
                        </a:solidFill>
                        <a:latin typeface="Calibri"/>
                        <a:ea typeface="Calibri"/>
                        <a:cs typeface="Calibri"/>
                        <a:sym typeface="Calibri"/>
                      </a:endParaRPr>
                    </a:p>
                  </a:txBody>
                  <a:tcPr marL="121933" marR="121933" marT="45733" marB="45733"/>
                </a:tc>
                <a:tc>
                  <a:txBody>
                    <a:bodyPr/>
                    <a:lstStyle/>
                    <a:p>
                      <a:pPr marL="0" marR="0" lvl="0" indent="0" algn="ctr" rtl="0">
                        <a:spcBef>
                          <a:spcPts val="0"/>
                        </a:spcBef>
                        <a:spcAft>
                          <a:spcPts val="0"/>
                        </a:spcAft>
                        <a:buNone/>
                      </a:pPr>
                      <a:r>
                        <a:rPr lang="en" sz="2400" b="1">
                          <a:solidFill>
                            <a:srgbClr val="38761D"/>
                          </a:solidFill>
                        </a:rPr>
                        <a:t>~100 PF</a:t>
                      </a:r>
                      <a:endParaRPr sz="2400">
                        <a:solidFill>
                          <a:srgbClr val="38761D"/>
                        </a:solidFill>
                      </a:endParaRPr>
                    </a:p>
                  </a:txBody>
                  <a:tcPr marL="91433" marR="91433" marT="0" marB="0"/>
                </a:tc>
                <a:extLst>
                  <a:ext uri="{0D108BD9-81ED-4DB2-BD59-A6C34878D82A}">
                    <a16:rowId xmlns:a16="http://schemas.microsoft.com/office/drawing/2014/main" val="10004"/>
                  </a:ext>
                </a:extLst>
              </a:tr>
              <a:tr h="457227">
                <a:tc>
                  <a:txBody>
                    <a:bodyPr/>
                    <a:lstStyle/>
                    <a:p>
                      <a:pPr marL="0" marR="0" lvl="0" indent="0" algn="ctr" rtl="0">
                        <a:spcBef>
                          <a:spcPts val="0"/>
                        </a:spcBef>
                        <a:spcAft>
                          <a:spcPts val="0"/>
                        </a:spcAft>
                        <a:buNone/>
                      </a:pPr>
                      <a:r>
                        <a:rPr lang="en" sz="2400" b="1">
                          <a:solidFill>
                            <a:srgbClr val="38761D"/>
                          </a:solidFill>
                          <a:latin typeface="Calibri"/>
                          <a:ea typeface="Calibri"/>
                          <a:cs typeface="Calibri"/>
                          <a:sym typeface="Calibri"/>
                        </a:rPr>
                        <a:t>2024</a:t>
                      </a:r>
                      <a:endParaRPr sz="2400">
                        <a:solidFill>
                          <a:srgbClr val="38761D"/>
                        </a:solidFill>
                      </a:endParaRPr>
                    </a:p>
                  </a:txBody>
                  <a:tcPr marL="91433" marR="91433" marT="0" marB="0"/>
                </a:tc>
                <a:tc>
                  <a:txBody>
                    <a:bodyPr/>
                    <a:lstStyle/>
                    <a:p>
                      <a:pPr marL="0" marR="0" lvl="0" indent="0" algn="ctr" rtl="0">
                        <a:spcBef>
                          <a:spcPts val="0"/>
                        </a:spcBef>
                        <a:spcAft>
                          <a:spcPts val="0"/>
                        </a:spcAft>
                        <a:buNone/>
                      </a:pPr>
                      <a:r>
                        <a:rPr lang="en" sz="2400" b="1" dirty="0">
                          <a:solidFill>
                            <a:srgbClr val="38761D"/>
                          </a:solidFill>
                          <a:latin typeface="Calibri"/>
                          <a:ea typeface="Calibri"/>
                          <a:cs typeface="Calibri"/>
                          <a:sym typeface="Calibri"/>
                        </a:rPr>
                        <a:t>NERSC-10</a:t>
                      </a:r>
                      <a:endParaRPr sz="2400" dirty="0">
                        <a:solidFill>
                          <a:srgbClr val="38761D"/>
                        </a:solidFill>
                      </a:endParaRPr>
                    </a:p>
                  </a:txBody>
                  <a:tcPr marL="91433" marR="91433" marT="0" marB="0"/>
                </a:tc>
                <a:tc>
                  <a:txBody>
                    <a:bodyPr/>
                    <a:lstStyle/>
                    <a:p>
                      <a:pPr marL="0" marR="0" lvl="0" indent="0" algn="ctr" rtl="0">
                        <a:spcBef>
                          <a:spcPts val="0"/>
                        </a:spcBef>
                        <a:spcAft>
                          <a:spcPts val="0"/>
                        </a:spcAft>
                        <a:buNone/>
                      </a:pPr>
                      <a:r>
                        <a:rPr lang="en" sz="2400">
                          <a:solidFill>
                            <a:srgbClr val="38761D"/>
                          </a:solidFill>
                          <a:latin typeface="Calibri"/>
                          <a:ea typeface="Calibri"/>
                          <a:cs typeface="Calibri"/>
                          <a:sym typeface="Calibri"/>
                        </a:rPr>
                        <a:t> </a:t>
                      </a:r>
                      <a:endParaRPr sz="2400">
                        <a:solidFill>
                          <a:srgbClr val="38761D"/>
                        </a:solidFill>
                      </a:endParaRPr>
                    </a:p>
                  </a:txBody>
                  <a:tcPr marL="91433" marR="91433" marT="0" marB="0"/>
                </a:tc>
                <a:tc>
                  <a:txBody>
                    <a:bodyPr/>
                    <a:lstStyle/>
                    <a:p>
                      <a:pPr marL="0" marR="0" lvl="0" indent="0" algn="l" rtl="0">
                        <a:spcBef>
                          <a:spcPts val="0"/>
                        </a:spcBef>
                        <a:spcAft>
                          <a:spcPts val="0"/>
                        </a:spcAft>
                        <a:buNone/>
                      </a:pPr>
                      <a:endParaRPr sz="2400" dirty="0">
                        <a:solidFill>
                          <a:srgbClr val="38761D"/>
                        </a:solidFill>
                        <a:latin typeface="Calibri"/>
                        <a:ea typeface="Calibri"/>
                        <a:cs typeface="Calibri"/>
                        <a:sym typeface="Calibri"/>
                      </a:endParaRPr>
                    </a:p>
                  </a:txBody>
                  <a:tcPr marL="121933" marR="121933" marT="45733" marB="45733"/>
                </a:tc>
                <a:tc>
                  <a:txBody>
                    <a:bodyPr/>
                    <a:lstStyle/>
                    <a:p>
                      <a:pPr marL="0" marR="0" lvl="0" indent="0" algn="ctr" rtl="0">
                        <a:spcBef>
                          <a:spcPts val="0"/>
                        </a:spcBef>
                        <a:spcAft>
                          <a:spcPts val="0"/>
                        </a:spcAft>
                        <a:buNone/>
                      </a:pPr>
                      <a:r>
                        <a:rPr lang="en" sz="2400" b="1" dirty="0">
                          <a:solidFill>
                            <a:srgbClr val="38761D"/>
                          </a:solidFill>
                          <a:latin typeface="Calibri"/>
                          <a:ea typeface="Calibri"/>
                          <a:cs typeface="Calibri"/>
                          <a:sym typeface="Calibri"/>
                        </a:rPr>
                        <a:t>1 EF</a:t>
                      </a:r>
                      <a:endParaRPr sz="2400" dirty="0">
                        <a:solidFill>
                          <a:srgbClr val="38761D"/>
                        </a:solidFill>
                      </a:endParaRPr>
                    </a:p>
                  </a:txBody>
                  <a:tcPr marL="91433" marR="91433" marT="0" marB="0"/>
                </a:tc>
                <a:extLst>
                  <a:ext uri="{0D108BD9-81ED-4DB2-BD59-A6C34878D82A}">
                    <a16:rowId xmlns:a16="http://schemas.microsoft.com/office/drawing/2014/main" val="10005"/>
                  </a:ext>
                </a:extLst>
              </a:tr>
            </a:tbl>
          </a:graphicData>
        </a:graphic>
      </p:graphicFrame>
      <p:pic>
        <p:nvPicPr>
          <p:cNvPr id="561" name="Shape 561" descr="NERSC-Cabinet-Cori copy.jpg"/>
          <p:cNvPicPr preferRelativeResize="0"/>
          <p:nvPr/>
        </p:nvPicPr>
        <p:blipFill rotWithShape="1">
          <a:blip r:embed="rId3">
            <a:alphaModFix/>
          </a:blip>
          <a:srcRect/>
          <a:stretch/>
        </p:blipFill>
        <p:spPr>
          <a:xfrm>
            <a:off x="198120" y="4957933"/>
            <a:ext cx="11490960" cy="1778147"/>
          </a:xfrm>
          <a:prstGeom prst="rect">
            <a:avLst/>
          </a:prstGeom>
          <a:noFill/>
          <a:ln>
            <a:noFill/>
          </a:ln>
        </p:spPr>
      </p:pic>
      <p:sp>
        <p:nvSpPr>
          <p:cNvPr id="562" name="Shape 562"/>
          <p:cNvSpPr txBox="1"/>
          <p:nvPr/>
        </p:nvSpPr>
        <p:spPr>
          <a:xfrm>
            <a:off x="7535533" y="4263533"/>
            <a:ext cx="9518400" cy="1110400"/>
          </a:xfrm>
          <a:prstGeom prst="rect">
            <a:avLst/>
          </a:prstGeom>
          <a:noFill/>
          <a:ln>
            <a:noFill/>
          </a:ln>
        </p:spPr>
        <p:txBody>
          <a:bodyPr spcFirstLastPara="1" wrap="square" lIns="121900" tIns="121900" rIns="121900" bIns="121900" anchor="t" anchorCtr="0">
            <a:noAutofit/>
          </a:bodyPr>
          <a:lstStyle/>
          <a:p>
            <a:pPr>
              <a:spcBef>
                <a:spcPts val="0"/>
              </a:spcBef>
              <a:spcAft>
                <a:spcPts val="0"/>
              </a:spcAft>
            </a:pPr>
            <a:endParaRPr/>
          </a:p>
        </p:txBody>
      </p:sp>
      <p:sp>
        <p:nvSpPr>
          <p:cNvPr id="7" name="TextBox 6">
            <a:extLst>
              <a:ext uri="{FF2B5EF4-FFF2-40B4-BE49-F238E27FC236}">
                <a16:creationId xmlns:a16="http://schemas.microsoft.com/office/drawing/2014/main" id="{9C3473DB-F13E-FC46-96A4-A05712FAE1D4}"/>
              </a:ext>
            </a:extLst>
          </p:cNvPr>
          <p:cNvSpPr txBox="1"/>
          <p:nvPr/>
        </p:nvSpPr>
        <p:spPr>
          <a:xfrm>
            <a:off x="7921402" y="571908"/>
            <a:ext cx="3249608" cy="341632"/>
          </a:xfrm>
          <a:prstGeom prst="rect">
            <a:avLst/>
          </a:prstGeom>
          <a:noFill/>
        </p:spPr>
        <p:txBody>
          <a:bodyPr wrap="none" rtlCol="0">
            <a:spAutoFit/>
          </a:bodyPr>
          <a:lstStyle/>
          <a:p>
            <a:pPr algn="ctr">
              <a:lnSpc>
                <a:spcPct val="90000"/>
              </a:lnSpc>
            </a:pPr>
            <a:r>
              <a:rPr lang="en-US" b="1" dirty="0">
                <a:solidFill>
                  <a:srgbClr val="FF0000"/>
                </a:solidFill>
              </a:rPr>
              <a:t>Helen note: added this slide</a:t>
            </a:r>
          </a:p>
        </p:txBody>
      </p:sp>
      <p:sp>
        <p:nvSpPr>
          <p:cNvPr id="3" name="TextBox 2">
            <a:extLst>
              <a:ext uri="{FF2B5EF4-FFF2-40B4-BE49-F238E27FC236}">
                <a16:creationId xmlns:a16="http://schemas.microsoft.com/office/drawing/2014/main" id="{FE823D4D-4FDF-0D42-A519-23B037024C30}"/>
              </a:ext>
            </a:extLst>
          </p:cNvPr>
          <p:cNvSpPr txBox="1"/>
          <p:nvPr/>
        </p:nvSpPr>
        <p:spPr>
          <a:xfrm>
            <a:off x="1366730" y="3968067"/>
            <a:ext cx="9270790" cy="757130"/>
          </a:xfrm>
          <a:prstGeom prst="rect">
            <a:avLst/>
          </a:prstGeom>
          <a:solidFill>
            <a:schemeClr val="accent6">
              <a:lumMod val="20000"/>
              <a:lumOff val="80000"/>
            </a:schemeClr>
          </a:solidFill>
        </p:spPr>
        <p:txBody>
          <a:bodyPr wrap="square" rtlCol="0">
            <a:spAutoFit/>
          </a:bodyPr>
          <a:lstStyle/>
          <a:p>
            <a:pPr algn="ctr">
              <a:lnSpc>
                <a:spcPct val="90000"/>
              </a:lnSpc>
            </a:pPr>
            <a:r>
              <a:rPr lang="en-US" sz="2400" b="1" dirty="0"/>
              <a:t>NERSC recommends </a:t>
            </a:r>
            <a:r>
              <a:rPr lang="en-US" sz="2400" b="1" dirty="0" err="1"/>
              <a:t>MPI+OpenMP</a:t>
            </a:r>
            <a:r>
              <a:rPr lang="en-US" sz="2400" b="1" dirty="0"/>
              <a:t> for N8 and N9 systems for programming model continuity and performance portability</a:t>
            </a:r>
          </a:p>
        </p:txBody>
      </p:sp>
    </p:spTree>
    <p:extLst>
      <p:ext uri="{BB962C8B-B14F-4D97-AF65-F5344CB8AC3E}">
        <p14:creationId xmlns:p14="http://schemas.microsoft.com/office/powerpoint/2010/main" val="238548955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8864" y="585216"/>
            <a:ext cx="11375136" cy="484748"/>
          </a:xfrm>
        </p:spPr>
        <p:txBody>
          <a:bodyPr/>
          <a:lstStyle/>
          <a:p>
            <a:r>
              <a:rPr lang="en-US" dirty="0"/>
              <a:t>“Perfect Touch” is Hard</a:t>
            </a:r>
          </a:p>
        </p:txBody>
      </p:sp>
      <p:sp>
        <p:nvSpPr>
          <p:cNvPr id="4" name="Slide Number Placeholder 3"/>
          <p:cNvSpPr>
            <a:spLocks noGrp="1"/>
          </p:cNvSpPr>
          <p:nvPr>
            <p:ph type="sldNum" sz="quarter" idx="10"/>
          </p:nvPr>
        </p:nvSpPr>
        <p:spPr/>
        <p:txBody>
          <a:bodyPr/>
          <a:lstStyle/>
          <a:p>
            <a:pPr fontAlgn="base">
              <a:spcBef>
                <a:spcPct val="0"/>
              </a:spcBef>
              <a:spcAft>
                <a:spcPct val="0"/>
              </a:spcAft>
              <a:defRPr/>
            </a:pPr>
            <a:endParaRPr lang="en-US" dirty="0">
              <a:solidFill>
                <a:srgbClr val="000000"/>
              </a:solidFill>
              <a:latin typeface="Tahoma" pitchFamily="34" charset="0"/>
              <a:cs typeface="Arial" pitchFamily="34" charset="0"/>
            </a:endParaRPr>
          </a:p>
        </p:txBody>
      </p:sp>
      <p:sp>
        <p:nvSpPr>
          <p:cNvPr id="5" name="Content Placeholder 2"/>
          <p:cNvSpPr>
            <a:spLocks noGrp="1"/>
          </p:cNvSpPr>
          <p:nvPr>
            <p:ph idx="1"/>
          </p:nvPr>
        </p:nvSpPr>
        <p:spPr/>
        <p:txBody>
          <a:bodyPr>
            <a:normAutofit/>
          </a:bodyPr>
          <a:lstStyle/>
          <a:p>
            <a:pPr>
              <a:lnSpc>
                <a:spcPct val="100000"/>
              </a:lnSpc>
            </a:pPr>
            <a:r>
              <a:rPr lang="en-US" dirty="0">
                <a:ea typeface="ＭＳ Ｐゴシック" pitchFamily="1" charset="-128"/>
                <a:cs typeface="ＭＳ Ｐゴシック" pitchFamily="1" charset="-128"/>
              </a:rPr>
              <a:t>Hard to do “perfect touch” for real applications </a:t>
            </a:r>
          </a:p>
          <a:p>
            <a:pPr>
              <a:lnSpc>
                <a:spcPct val="100000"/>
              </a:lnSpc>
            </a:pPr>
            <a:r>
              <a:rPr lang="en-US" dirty="0">
                <a:ea typeface="ＭＳ Ｐゴシック" pitchFamily="1" charset="-128"/>
                <a:cs typeface="ＭＳ Ｐゴシック" pitchFamily="1" charset="-128"/>
              </a:rPr>
              <a:t>General recommendation is to use number of threads fewer than number of CPUs per NUMA domain</a:t>
            </a:r>
          </a:p>
          <a:p>
            <a:pPr>
              <a:lnSpc>
                <a:spcPct val="100000"/>
              </a:lnSpc>
            </a:pPr>
            <a:r>
              <a:rPr lang="en-US" dirty="0">
                <a:ea typeface="ＭＳ Ｐゴシック" pitchFamily="1" charset="-128"/>
                <a:cs typeface="ＭＳ Ｐゴシック" pitchFamily="1" charset="-128"/>
              </a:rPr>
              <a:t>In the previous example, 16 cores (32 CPUs) per NUMA domain. Sample run options:</a:t>
            </a:r>
          </a:p>
          <a:p>
            <a:pPr lvl="1">
              <a:lnSpc>
                <a:spcPct val="100000"/>
              </a:lnSpc>
            </a:pPr>
            <a:r>
              <a:rPr lang="en-US" dirty="0">
                <a:ea typeface="ＭＳ Ｐゴシック" pitchFamily="1" charset="-128"/>
                <a:cs typeface="ＭＳ Ｐゴシック" pitchFamily="1" charset="-128"/>
              </a:rPr>
              <a:t>2 MPI tasks, 1 MPI task per NUMA domain, with 32 </a:t>
            </a:r>
            <a:r>
              <a:rPr lang="en-US" dirty="0" err="1">
                <a:ea typeface="ＭＳ Ｐゴシック" pitchFamily="1" charset="-128"/>
                <a:cs typeface="ＭＳ Ｐゴシック" pitchFamily="1" charset="-128"/>
              </a:rPr>
              <a:t>OpenMP</a:t>
            </a:r>
            <a:r>
              <a:rPr lang="en-US" dirty="0">
                <a:ea typeface="ＭＳ Ｐゴシック" pitchFamily="1" charset="-128"/>
                <a:cs typeface="ＭＳ Ｐゴシック" pitchFamily="1" charset="-128"/>
              </a:rPr>
              <a:t> threads (use </a:t>
            </a:r>
            <a:r>
              <a:rPr lang="en-US" dirty="0" err="1">
                <a:ea typeface="ＭＳ Ｐゴシック" pitchFamily="1" charset="-128"/>
                <a:cs typeface="ＭＳ Ｐゴシック" pitchFamily="1" charset="-128"/>
              </a:rPr>
              <a:t>hyperthreads</a:t>
            </a:r>
            <a:r>
              <a:rPr lang="en-US" dirty="0">
                <a:ea typeface="ＭＳ Ｐゴシック" pitchFamily="1" charset="-128"/>
                <a:cs typeface="ＭＳ Ｐゴシック" pitchFamily="1" charset="-128"/>
              </a:rPr>
              <a:t>) or 16 </a:t>
            </a:r>
            <a:r>
              <a:rPr lang="en-US" dirty="0" err="1">
                <a:ea typeface="ＭＳ Ｐゴシック" pitchFamily="1" charset="-128"/>
                <a:cs typeface="ＭＳ Ｐゴシック" pitchFamily="1" charset="-128"/>
              </a:rPr>
              <a:t>OpenMP</a:t>
            </a:r>
            <a:r>
              <a:rPr lang="en-US" dirty="0">
                <a:ea typeface="ＭＳ Ｐゴシック" pitchFamily="1" charset="-128"/>
                <a:cs typeface="ＭＳ Ｐゴシック" pitchFamily="1" charset="-128"/>
              </a:rPr>
              <a:t> threads (no </a:t>
            </a:r>
            <a:r>
              <a:rPr lang="en-US" dirty="0" err="1">
                <a:ea typeface="ＭＳ Ｐゴシック" pitchFamily="1" charset="-128"/>
                <a:cs typeface="ＭＳ Ｐゴシック" pitchFamily="1" charset="-128"/>
              </a:rPr>
              <a:t>hyperthreads</a:t>
            </a:r>
            <a:r>
              <a:rPr lang="en-US" dirty="0">
                <a:ea typeface="ＭＳ Ｐゴシック" pitchFamily="1" charset="-128"/>
                <a:cs typeface="ＭＳ Ｐゴシック" pitchFamily="1" charset="-128"/>
              </a:rPr>
              <a:t>) per MPI task </a:t>
            </a:r>
          </a:p>
          <a:p>
            <a:pPr lvl="1">
              <a:lnSpc>
                <a:spcPct val="100000"/>
              </a:lnSpc>
            </a:pPr>
            <a:r>
              <a:rPr lang="en-US" dirty="0">
                <a:ea typeface="ＭＳ Ｐゴシック" pitchFamily="1" charset="-128"/>
                <a:cs typeface="ＭＳ Ｐゴシック" pitchFamily="1" charset="-128"/>
              </a:rPr>
              <a:t>4 MPI tasks, 2 MPI tasks per NUMA domain, with 16 </a:t>
            </a:r>
            <a:r>
              <a:rPr lang="en-US" dirty="0" err="1">
                <a:ea typeface="ＭＳ Ｐゴシック" pitchFamily="1" charset="-128"/>
                <a:cs typeface="ＭＳ Ｐゴシック" pitchFamily="1" charset="-128"/>
              </a:rPr>
              <a:t>OpenMP</a:t>
            </a:r>
            <a:r>
              <a:rPr lang="en-US" dirty="0">
                <a:ea typeface="ＭＳ Ｐゴシック" pitchFamily="1" charset="-128"/>
                <a:cs typeface="ＭＳ Ｐゴシック" pitchFamily="1" charset="-128"/>
              </a:rPr>
              <a:t> threads (use </a:t>
            </a:r>
            <a:r>
              <a:rPr lang="en-US" dirty="0" err="1">
                <a:ea typeface="ＭＳ Ｐゴシック" pitchFamily="1" charset="-128"/>
                <a:cs typeface="ＭＳ Ｐゴシック" pitchFamily="1" charset="-128"/>
              </a:rPr>
              <a:t>hyperthreads</a:t>
            </a:r>
            <a:r>
              <a:rPr lang="en-US" dirty="0">
                <a:ea typeface="ＭＳ Ｐゴシック" pitchFamily="1" charset="-128"/>
                <a:cs typeface="ＭＳ Ｐゴシック" pitchFamily="1" charset="-128"/>
              </a:rPr>
              <a:t>) or 8 </a:t>
            </a:r>
            <a:r>
              <a:rPr lang="en-US" dirty="0" err="1">
                <a:ea typeface="ＭＳ Ｐゴシック" pitchFamily="1" charset="-128"/>
                <a:cs typeface="ＭＳ Ｐゴシック" pitchFamily="1" charset="-128"/>
              </a:rPr>
              <a:t>OpenMP</a:t>
            </a:r>
            <a:r>
              <a:rPr lang="en-US" dirty="0">
                <a:ea typeface="ＭＳ Ｐゴシック" pitchFamily="1" charset="-128"/>
                <a:cs typeface="ＭＳ Ｐゴシック" pitchFamily="1" charset="-128"/>
              </a:rPr>
              <a:t> threads (no </a:t>
            </a:r>
            <a:r>
              <a:rPr lang="en-US" dirty="0" err="1">
                <a:ea typeface="ＭＳ Ｐゴシック" pitchFamily="1" charset="-128"/>
                <a:cs typeface="ＭＳ Ｐゴシック" pitchFamily="1" charset="-128"/>
              </a:rPr>
              <a:t>hyperthreads</a:t>
            </a:r>
            <a:r>
              <a:rPr lang="en-US" dirty="0">
                <a:ea typeface="ＭＳ Ｐゴシック" pitchFamily="1" charset="-128"/>
                <a:cs typeface="ＭＳ Ｐゴシック" pitchFamily="1" charset="-128"/>
              </a:rPr>
              <a:t>) per MPI task</a:t>
            </a:r>
          </a:p>
          <a:p>
            <a:pPr lvl="1">
              <a:lnSpc>
                <a:spcPct val="100000"/>
              </a:lnSpc>
            </a:pPr>
            <a:r>
              <a:rPr lang="en-US" dirty="0">
                <a:ea typeface="ＭＳ Ｐゴシック" pitchFamily="1" charset="-128"/>
                <a:cs typeface="ＭＳ Ｐゴシック" pitchFamily="1" charset="-128"/>
              </a:rPr>
              <a:t>…</a:t>
            </a:r>
            <a:endParaRPr lang="en-US" dirty="0"/>
          </a:p>
          <a:p>
            <a:endParaRPr lang="en-US" sz="2200" dirty="0">
              <a:ea typeface="ＭＳ Ｐゴシック" pitchFamily="1" charset="-128"/>
              <a:cs typeface="ＭＳ Ｐゴシック" pitchFamily="1" charset="-128"/>
            </a:endParaRPr>
          </a:p>
          <a:p>
            <a:endParaRPr lang="en-US" sz="2200" dirty="0">
              <a:ea typeface="ＭＳ Ｐゴシック" pitchFamily="1" charset="-128"/>
              <a:cs typeface="ＭＳ Ｐゴシック" pitchFamily="1" charset="-128"/>
            </a:endParaRPr>
          </a:p>
          <a:p>
            <a:pPr marL="0" indent="0">
              <a:buNone/>
            </a:pPr>
            <a:endParaRPr lang="en-US" sz="2200" dirty="0">
              <a:ea typeface="ＭＳ Ｐゴシック" pitchFamily="1" charset="-128"/>
              <a:cs typeface="ＭＳ Ｐゴシック" pitchFamily="1" charset="-128"/>
            </a:endParaRPr>
          </a:p>
        </p:txBody>
      </p:sp>
    </p:spTree>
    <p:extLst>
      <p:ext uri="{BB962C8B-B14F-4D97-AF65-F5344CB8AC3E}">
        <p14:creationId xmlns:p14="http://schemas.microsoft.com/office/powerpoint/2010/main" val="361178433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231648" y="601222"/>
            <a:ext cx="11375136" cy="877163"/>
          </a:xfrm>
        </p:spPr>
        <p:txBody>
          <a:bodyPr/>
          <a:lstStyle/>
          <a:p>
            <a:r>
              <a:rPr lang="en-US" dirty="0"/>
              <a:t>Other Runtime Environment Variables for Affinity Support</a:t>
            </a:r>
            <a:br>
              <a:rPr lang="en-US" dirty="0"/>
            </a:br>
            <a:endParaRPr lang="en-US" dirty="0"/>
          </a:p>
        </p:txBody>
      </p:sp>
      <p:sp>
        <p:nvSpPr>
          <p:cNvPr id="2" name="Text Placeholder 1"/>
          <p:cNvSpPr>
            <a:spLocks noGrp="1"/>
          </p:cNvSpPr>
          <p:nvPr>
            <p:ph idx="1"/>
          </p:nvPr>
        </p:nvSpPr>
        <p:spPr>
          <a:xfrm>
            <a:off x="1992187" y="1478385"/>
            <a:ext cx="8237537" cy="4840287"/>
          </a:xfrm>
        </p:spPr>
        <p:txBody>
          <a:bodyPr/>
          <a:lstStyle/>
          <a:p>
            <a:r>
              <a:rPr lang="en-US" dirty="0"/>
              <a:t>OMP_NUM_THREADS</a:t>
            </a:r>
          </a:p>
          <a:p>
            <a:r>
              <a:rPr lang="en-US" dirty="0"/>
              <a:t>OMP_THREAD_LIMIT</a:t>
            </a:r>
          </a:p>
          <a:p>
            <a:r>
              <a:rPr lang="en-US" dirty="0"/>
              <a:t>OMP_NESTED</a:t>
            </a:r>
          </a:p>
          <a:p>
            <a:r>
              <a:rPr lang="en-US" dirty="0"/>
              <a:t>OMP_MAX_ACTIVE_LEVELS</a:t>
            </a:r>
          </a:p>
          <a:p>
            <a:pPr marL="0" indent="0">
              <a:buNone/>
            </a:pPr>
            <a:endParaRPr lang="en-US" dirty="0"/>
          </a:p>
          <a:p>
            <a:r>
              <a:rPr lang="en-US" dirty="0"/>
              <a:t>Names are upper case, values are case insensitive</a:t>
            </a:r>
          </a:p>
          <a:p>
            <a:endParaRPr lang="en-US" dirty="0"/>
          </a:p>
        </p:txBody>
      </p:sp>
      <p:sp>
        <p:nvSpPr>
          <p:cNvPr id="3" name="Slide Number Placeholder 2"/>
          <p:cNvSpPr>
            <a:spLocks noGrp="1"/>
          </p:cNvSpPr>
          <p:nvPr>
            <p:ph type="sldNum" sz="quarter" idx="10"/>
          </p:nvPr>
        </p:nvSpPr>
        <p:spPr/>
        <p:txBody>
          <a:bodyPr/>
          <a:lstStyle/>
          <a:p>
            <a:pPr fontAlgn="base">
              <a:spcBef>
                <a:spcPct val="0"/>
              </a:spcBef>
              <a:spcAft>
                <a:spcPct val="0"/>
              </a:spcAft>
              <a:defRPr/>
            </a:pPr>
            <a:endParaRPr lang="en-US" dirty="0">
              <a:solidFill>
                <a:srgbClr val="000000"/>
              </a:solidFill>
              <a:latin typeface="Tahoma" pitchFamily="34" charset="0"/>
              <a:cs typeface="Arial" pitchFamily="34" charset="0"/>
            </a:endParaRPr>
          </a:p>
        </p:txBody>
      </p:sp>
      <p:sp>
        <p:nvSpPr>
          <p:cNvPr id="5" name="TextBox 4">
            <a:extLst>
              <a:ext uri="{FF2B5EF4-FFF2-40B4-BE49-F238E27FC236}">
                <a16:creationId xmlns:a16="http://schemas.microsoft.com/office/drawing/2014/main" id="{D9B0CBE7-A698-5146-8E7D-4E2AFC427B61}"/>
              </a:ext>
            </a:extLst>
          </p:cNvPr>
          <p:cNvSpPr txBox="1"/>
          <p:nvPr/>
        </p:nvSpPr>
        <p:spPr>
          <a:xfrm>
            <a:off x="6110955" y="1136753"/>
            <a:ext cx="5830824" cy="341632"/>
          </a:xfrm>
          <a:prstGeom prst="rect">
            <a:avLst/>
          </a:prstGeom>
          <a:noFill/>
        </p:spPr>
        <p:txBody>
          <a:bodyPr wrap="square" rtlCol="0">
            <a:spAutoFit/>
          </a:bodyPr>
          <a:lstStyle/>
          <a:p>
            <a:pPr algn="ctr">
              <a:lnSpc>
                <a:spcPct val="90000"/>
              </a:lnSpc>
            </a:pPr>
            <a:r>
              <a:rPr lang="en-US" b="1" dirty="0">
                <a:solidFill>
                  <a:srgbClr val="FF0000"/>
                </a:solidFill>
              </a:rPr>
              <a:t>Helen note: this slide can be removed. </a:t>
            </a:r>
          </a:p>
        </p:txBody>
      </p:sp>
    </p:spTree>
    <p:extLst>
      <p:ext uri="{BB962C8B-B14F-4D97-AF65-F5344CB8AC3E}">
        <p14:creationId xmlns:p14="http://schemas.microsoft.com/office/powerpoint/2010/main" val="1114522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OMP_PROC_BIND Choices for STREAM</a:t>
            </a:r>
          </a:p>
        </p:txBody>
      </p:sp>
      <p:sp>
        <p:nvSpPr>
          <p:cNvPr id="5" name="Rectangle 4"/>
          <p:cNvSpPr/>
          <p:nvPr/>
        </p:nvSpPr>
        <p:spPr>
          <a:xfrm>
            <a:off x="1327518" y="1187451"/>
            <a:ext cx="3408524" cy="4862870"/>
          </a:xfrm>
          <a:prstGeom prst="rect">
            <a:avLst/>
          </a:prstGeom>
          <a:solidFill>
            <a:srgbClr val="F7FDFF"/>
          </a:solidFill>
        </p:spPr>
        <p:txBody>
          <a:bodyPr wrap="square">
            <a:spAutoFit/>
          </a:bodyPr>
          <a:lstStyle/>
          <a:p>
            <a:r>
              <a:rPr lang="en-US" sz="2000" b="1" dirty="0"/>
              <a:t>OMP_NUM_THREADS=32</a:t>
            </a:r>
          </a:p>
          <a:p>
            <a:r>
              <a:rPr lang="en-US" sz="2000" b="1" dirty="0"/>
              <a:t>OMP_PLACES=threads</a:t>
            </a:r>
          </a:p>
          <a:p>
            <a:endParaRPr lang="en-US" dirty="0"/>
          </a:p>
          <a:p>
            <a:r>
              <a:rPr lang="en-US" dirty="0">
                <a:solidFill>
                  <a:srgbClr val="0000FF"/>
                </a:solidFill>
              </a:rPr>
              <a:t>OMP_PROC_BIND=close</a:t>
            </a:r>
          </a:p>
          <a:p>
            <a:pPr lvl="1"/>
            <a:r>
              <a:rPr lang="en-US" dirty="0"/>
              <a:t>Threads 0 to 31 bind to CPUs 0,32,1,33,2,34,…15,47.  All threads are in the first socket.  The second socket is idle.  Not optimal.</a:t>
            </a:r>
          </a:p>
          <a:p>
            <a:endParaRPr lang="en-US" dirty="0"/>
          </a:p>
          <a:p>
            <a:r>
              <a:rPr lang="en-US" dirty="0">
                <a:solidFill>
                  <a:srgbClr val="FF0000"/>
                </a:solidFill>
              </a:rPr>
              <a:t>OMP_PROC_BIND=spread</a:t>
            </a:r>
          </a:p>
          <a:p>
            <a:pPr marL="457200" lvl="2"/>
            <a:r>
              <a:rPr lang="en-US" dirty="0"/>
              <a:t>Threads 0 to 31 bind to CPUs 0,1,2,… to 32.  Both sockets and memory are used to maximize memory bandwidth.</a:t>
            </a:r>
          </a:p>
        </p:txBody>
      </p:sp>
      <p:sp>
        <p:nvSpPr>
          <p:cNvPr id="12" name="TextBox 11"/>
          <p:cNvSpPr txBox="1"/>
          <p:nvPr/>
        </p:nvSpPr>
        <p:spPr>
          <a:xfrm>
            <a:off x="5752701" y="920352"/>
            <a:ext cx="4169373" cy="923330"/>
          </a:xfrm>
          <a:prstGeom prst="rect">
            <a:avLst/>
          </a:prstGeom>
          <a:solidFill>
            <a:srgbClr val="F7FDFF"/>
          </a:solidFill>
        </p:spPr>
        <p:txBody>
          <a:bodyPr wrap="square" rtlCol="0">
            <a:spAutoFit/>
          </a:bodyPr>
          <a:lstStyle/>
          <a:p>
            <a:r>
              <a:rPr lang="en-US" dirty="0">
                <a:solidFill>
                  <a:srgbClr val="0000FF"/>
                </a:solidFill>
              </a:rPr>
              <a:t>Blue</a:t>
            </a:r>
            <a:r>
              <a:rPr lang="en-US" dirty="0"/>
              <a:t>:  OMP_PROC_BIND=close</a:t>
            </a:r>
          </a:p>
          <a:p>
            <a:r>
              <a:rPr lang="en-US" dirty="0">
                <a:solidFill>
                  <a:srgbClr val="FF0000"/>
                </a:solidFill>
              </a:rPr>
              <a:t>Red</a:t>
            </a:r>
            <a:r>
              <a:rPr lang="en-US" dirty="0"/>
              <a:t>:   OMP_PROC_BIND=spread</a:t>
            </a:r>
          </a:p>
          <a:p>
            <a:r>
              <a:rPr lang="en-US" dirty="0"/>
              <a:t>Both with First Touch</a:t>
            </a:r>
          </a:p>
        </p:txBody>
      </p:sp>
      <p:pic>
        <p:nvPicPr>
          <p:cNvPr id="3" name="Picture 2" descr="stream_omp_proc_bind.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93273" y="2193738"/>
            <a:ext cx="4780029" cy="3322703"/>
          </a:xfrm>
          <a:prstGeom prst="rect">
            <a:avLst/>
          </a:prstGeom>
        </p:spPr>
      </p:pic>
      <p:sp>
        <p:nvSpPr>
          <p:cNvPr id="4" name="Slide Number Placeholder 3"/>
          <p:cNvSpPr>
            <a:spLocks noGrp="1"/>
          </p:cNvSpPr>
          <p:nvPr>
            <p:ph type="sldNum" sz="quarter" idx="10"/>
          </p:nvPr>
        </p:nvSpPr>
        <p:spPr/>
        <p:txBody>
          <a:bodyPr/>
          <a:lstStyle/>
          <a:p>
            <a:pPr fontAlgn="base">
              <a:spcBef>
                <a:spcPct val="0"/>
              </a:spcBef>
              <a:spcAft>
                <a:spcPct val="0"/>
              </a:spcAft>
              <a:defRPr/>
            </a:pPr>
            <a:endParaRPr lang="en-US" dirty="0">
              <a:solidFill>
                <a:srgbClr val="000000"/>
              </a:solidFill>
              <a:latin typeface="Tahoma" pitchFamily="34" charset="0"/>
              <a:cs typeface="Arial" pitchFamily="34" charset="0"/>
            </a:endParaRPr>
          </a:p>
        </p:txBody>
      </p:sp>
    </p:spTree>
    <p:extLst>
      <p:ext uri="{BB962C8B-B14F-4D97-AF65-F5344CB8AC3E}">
        <p14:creationId xmlns:p14="http://schemas.microsoft.com/office/powerpoint/2010/main" val="244471781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Sample Nested </a:t>
            </a:r>
            <a:r>
              <a:rPr lang="en-US" dirty="0" err="1"/>
              <a:t>OpenMP</a:t>
            </a:r>
            <a:r>
              <a:rPr lang="en-US" dirty="0"/>
              <a:t> Program</a:t>
            </a:r>
          </a:p>
        </p:txBody>
      </p:sp>
      <p:sp>
        <p:nvSpPr>
          <p:cNvPr id="3" name="Content Placeholder 2"/>
          <p:cNvSpPr>
            <a:spLocks noGrp="1"/>
          </p:cNvSpPr>
          <p:nvPr>
            <p:ph idx="1"/>
          </p:nvPr>
        </p:nvSpPr>
        <p:spPr>
          <a:xfrm>
            <a:off x="1339534" y="1019354"/>
            <a:ext cx="4129087" cy="4840287"/>
          </a:xfrm>
          <a:solidFill>
            <a:srgbClr val="E6F8FF"/>
          </a:solidFill>
        </p:spPr>
        <p:txBody>
          <a:bodyPr>
            <a:noAutofit/>
          </a:bodyPr>
          <a:lstStyle/>
          <a:p>
            <a:pPr marL="0" indent="0">
              <a:spcBef>
                <a:spcPts val="0"/>
              </a:spcBef>
              <a:buNone/>
            </a:pPr>
            <a:r>
              <a:rPr lang="en-US" sz="1400" dirty="0"/>
              <a:t>#include &lt;</a:t>
            </a:r>
            <a:r>
              <a:rPr lang="en-US" sz="1400" dirty="0" err="1"/>
              <a:t>omp.h</a:t>
            </a:r>
            <a:r>
              <a:rPr lang="en-US" sz="1400" dirty="0"/>
              <a:t>&gt;</a:t>
            </a:r>
          </a:p>
          <a:p>
            <a:pPr marL="0" indent="0">
              <a:spcBef>
                <a:spcPts val="0"/>
              </a:spcBef>
              <a:buNone/>
            </a:pPr>
            <a:r>
              <a:rPr lang="en-US" sz="1400" dirty="0"/>
              <a:t>#include &lt;</a:t>
            </a:r>
            <a:r>
              <a:rPr lang="en-US" sz="1400" dirty="0" err="1"/>
              <a:t>stdio.h</a:t>
            </a:r>
            <a:r>
              <a:rPr lang="en-US" sz="1400" dirty="0"/>
              <a:t>&gt;</a:t>
            </a:r>
          </a:p>
          <a:p>
            <a:pPr marL="0" indent="0">
              <a:spcBef>
                <a:spcPts val="0"/>
              </a:spcBef>
              <a:buNone/>
            </a:pPr>
            <a:r>
              <a:rPr lang="en-US" sz="1400" dirty="0"/>
              <a:t>void </a:t>
            </a:r>
            <a:r>
              <a:rPr lang="en-US" sz="1400" dirty="0" err="1"/>
              <a:t>report_num_threads</a:t>
            </a:r>
            <a:r>
              <a:rPr lang="en-US" sz="1400" dirty="0"/>
              <a:t>(</a:t>
            </a:r>
            <a:r>
              <a:rPr lang="en-US" sz="1400" dirty="0" err="1"/>
              <a:t>int</a:t>
            </a:r>
            <a:r>
              <a:rPr lang="en-US" sz="1400" dirty="0"/>
              <a:t> level)</a:t>
            </a:r>
          </a:p>
          <a:p>
            <a:pPr marL="0" indent="0">
              <a:spcBef>
                <a:spcPts val="0"/>
              </a:spcBef>
              <a:buNone/>
            </a:pPr>
            <a:r>
              <a:rPr lang="en-US" sz="1400" dirty="0"/>
              <a:t>{</a:t>
            </a:r>
            <a:endParaRPr lang="en-US" sz="1400" dirty="0">
              <a:solidFill>
                <a:srgbClr val="FF0000"/>
              </a:solidFill>
            </a:endParaRPr>
          </a:p>
          <a:p>
            <a:pPr marL="0" indent="0">
              <a:spcBef>
                <a:spcPts val="0"/>
              </a:spcBef>
              <a:buNone/>
            </a:pPr>
            <a:r>
              <a:rPr lang="en-US" sz="1400" dirty="0">
                <a:solidFill>
                  <a:srgbClr val="FF0000"/>
                </a:solidFill>
              </a:rPr>
              <a:t>    #pragma </a:t>
            </a:r>
            <a:r>
              <a:rPr lang="en-US" sz="1400" dirty="0" err="1">
                <a:solidFill>
                  <a:srgbClr val="FF0000"/>
                </a:solidFill>
              </a:rPr>
              <a:t>omp</a:t>
            </a:r>
            <a:r>
              <a:rPr lang="en-US" sz="1400" dirty="0">
                <a:solidFill>
                  <a:srgbClr val="FF0000"/>
                </a:solidFill>
              </a:rPr>
              <a:t> single </a:t>
            </a:r>
            <a:r>
              <a:rPr lang="en-US" sz="1400" dirty="0"/>
              <a:t>{</a:t>
            </a:r>
          </a:p>
          <a:p>
            <a:pPr marL="0" indent="0">
              <a:spcBef>
                <a:spcPts val="0"/>
              </a:spcBef>
              <a:buNone/>
            </a:pPr>
            <a:r>
              <a:rPr lang="en-US" sz="1400" dirty="0"/>
              <a:t>         </a:t>
            </a:r>
            <a:r>
              <a:rPr lang="en-US" sz="1400" dirty="0" err="1"/>
              <a:t>printf</a:t>
            </a:r>
            <a:r>
              <a:rPr lang="en-US" sz="1400" dirty="0"/>
              <a:t>("Level %d: number of threads in the team: %d\n", level, </a:t>
            </a:r>
            <a:r>
              <a:rPr lang="en-US" sz="1400" dirty="0" err="1"/>
              <a:t>omp_get_num_threads</a:t>
            </a:r>
            <a:r>
              <a:rPr lang="en-US" sz="1400" dirty="0"/>
              <a:t>());</a:t>
            </a:r>
          </a:p>
          <a:p>
            <a:pPr marL="0" indent="0">
              <a:spcBef>
                <a:spcPts val="0"/>
              </a:spcBef>
              <a:buNone/>
            </a:pPr>
            <a:r>
              <a:rPr lang="en-US" sz="1400" dirty="0"/>
              <a:t>        }</a:t>
            </a:r>
          </a:p>
          <a:p>
            <a:pPr marL="0" indent="0">
              <a:spcBef>
                <a:spcPts val="0"/>
              </a:spcBef>
              <a:buNone/>
            </a:pPr>
            <a:r>
              <a:rPr lang="en-US" sz="1400" dirty="0"/>
              <a:t>}</a:t>
            </a:r>
          </a:p>
          <a:p>
            <a:pPr marL="0" indent="0">
              <a:spcBef>
                <a:spcPts val="0"/>
              </a:spcBef>
              <a:buNone/>
            </a:pPr>
            <a:r>
              <a:rPr lang="en-US" sz="1400" dirty="0" err="1"/>
              <a:t>int</a:t>
            </a:r>
            <a:r>
              <a:rPr lang="en-US" sz="1400" dirty="0"/>
              <a:t> main()</a:t>
            </a:r>
          </a:p>
          <a:p>
            <a:pPr marL="0" indent="0">
              <a:spcBef>
                <a:spcPts val="0"/>
              </a:spcBef>
              <a:buNone/>
            </a:pPr>
            <a:r>
              <a:rPr lang="en-US" sz="1400" dirty="0"/>
              <a:t>{</a:t>
            </a:r>
          </a:p>
          <a:p>
            <a:pPr marL="0" indent="0">
              <a:spcBef>
                <a:spcPts val="0"/>
              </a:spcBef>
              <a:buNone/>
            </a:pPr>
            <a:r>
              <a:rPr lang="en-US" sz="1400" dirty="0"/>
              <a:t>    </a:t>
            </a:r>
            <a:r>
              <a:rPr lang="en-US" sz="1400" dirty="0" err="1"/>
              <a:t>omp_set_dynamic</a:t>
            </a:r>
            <a:r>
              <a:rPr lang="en-US" sz="1400" dirty="0"/>
              <a:t>(0);</a:t>
            </a:r>
          </a:p>
          <a:p>
            <a:pPr marL="0" indent="0">
              <a:spcBef>
                <a:spcPts val="0"/>
              </a:spcBef>
              <a:buNone/>
            </a:pPr>
            <a:r>
              <a:rPr lang="en-US" sz="1400" dirty="0"/>
              <a:t>   </a:t>
            </a:r>
            <a:r>
              <a:rPr lang="en-US" sz="1400" dirty="0">
                <a:solidFill>
                  <a:srgbClr val="FF0000"/>
                </a:solidFill>
              </a:rPr>
              <a:t> #pragma </a:t>
            </a:r>
            <a:r>
              <a:rPr lang="en-US" sz="1400" dirty="0" err="1">
                <a:solidFill>
                  <a:srgbClr val="FF0000"/>
                </a:solidFill>
              </a:rPr>
              <a:t>omp</a:t>
            </a:r>
            <a:r>
              <a:rPr lang="en-US" sz="1400" dirty="0">
                <a:solidFill>
                  <a:srgbClr val="FF0000"/>
                </a:solidFill>
              </a:rPr>
              <a:t> parallel </a:t>
            </a:r>
            <a:r>
              <a:rPr lang="en-US" sz="1400" dirty="0" err="1">
                <a:solidFill>
                  <a:srgbClr val="FF0000"/>
                </a:solidFill>
              </a:rPr>
              <a:t>num_threads</a:t>
            </a:r>
            <a:r>
              <a:rPr lang="en-US" sz="1400" dirty="0">
                <a:solidFill>
                  <a:srgbClr val="FF0000"/>
                </a:solidFill>
              </a:rPr>
              <a:t>(2) </a:t>
            </a:r>
            <a:r>
              <a:rPr lang="en-US" sz="1400" dirty="0">
                <a:solidFill>
                  <a:srgbClr val="000000"/>
                </a:solidFill>
              </a:rPr>
              <a:t>{</a:t>
            </a:r>
            <a:endParaRPr lang="en-US" sz="1400" dirty="0"/>
          </a:p>
          <a:p>
            <a:pPr marL="0" indent="0">
              <a:spcBef>
                <a:spcPts val="0"/>
              </a:spcBef>
              <a:buNone/>
            </a:pPr>
            <a:r>
              <a:rPr lang="en-US" sz="1400" dirty="0"/>
              <a:t>        </a:t>
            </a:r>
            <a:r>
              <a:rPr lang="en-US" sz="1400" dirty="0" err="1"/>
              <a:t>report_num_threads</a:t>
            </a:r>
            <a:r>
              <a:rPr lang="en-US" sz="1400" dirty="0"/>
              <a:t>(1);</a:t>
            </a:r>
          </a:p>
          <a:p>
            <a:pPr marL="0" indent="0">
              <a:spcBef>
                <a:spcPts val="0"/>
              </a:spcBef>
              <a:buNone/>
            </a:pPr>
            <a:r>
              <a:rPr lang="en-US" sz="1400" dirty="0"/>
              <a:t>        </a:t>
            </a:r>
            <a:r>
              <a:rPr lang="en-US" sz="1400" dirty="0">
                <a:solidFill>
                  <a:srgbClr val="FF0000"/>
                </a:solidFill>
              </a:rPr>
              <a:t>#pragma </a:t>
            </a:r>
            <a:r>
              <a:rPr lang="en-US" sz="1400" dirty="0" err="1">
                <a:solidFill>
                  <a:srgbClr val="FF0000"/>
                </a:solidFill>
              </a:rPr>
              <a:t>omp</a:t>
            </a:r>
            <a:r>
              <a:rPr lang="en-US" sz="1400" dirty="0">
                <a:solidFill>
                  <a:srgbClr val="FF0000"/>
                </a:solidFill>
              </a:rPr>
              <a:t> parallel </a:t>
            </a:r>
            <a:r>
              <a:rPr lang="en-US" sz="1400" dirty="0" err="1">
                <a:solidFill>
                  <a:srgbClr val="FF0000"/>
                </a:solidFill>
              </a:rPr>
              <a:t>num_threads</a:t>
            </a:r>
            <a:r>
              <a:rPr lang="en-US" sz="1400" dirty="0">
                <a:solidFill>
                  <a:srgbClr val="FF0000"/>
                </a:solidFill>
              </a:rPr>
              <a:t>(2) </a:t>
            </a:r>
            <a:r>
              <a:rPr lang="en-US" sz="1400" dirty="0">
                <a:solidFill>
                  <a:srgbClr val="000000"/>
                </a:solidFill>
              </a:rPr>
              <a:t>{</a:t>
            </a:r>
            <a:endParaRPr lang="en-US" sz="1400" dirty="0"/>
          </a:p>
          <a:p>
            <a:pPr marL="0" indent="0">
              <a:spcBef>
                <a:spcPts val="0"/>
              </a:spcBef>
              <a:buNone/>
            </a:pPr>
            <a:r>
              <a:rPr lang="en-US" sz="1400" dirty="0"/>
              <a:t>            </a:t>
            </a:r>
            <a:r>
              <a:rPr lang="en-US" sz="1400" dirty="0" err="1"/>
              <a:t>report_num_threads</a:t>
            </a:r>
            <a:r>
              <a:rPr lang="en-US" sz="1400" dirty="0"/>
              <a:t>(2);</a:t>
            </a:r>
          </a:p>
          <a:p>
            <a:pPr marL="0" indent="0">
              <a:spcBef>
                <a:spcPts val="0"/>
              </a:spcBef>
              <a:buNone/>
            </a:pPr>
            <a:r>
              <a:rPr lang="en-US" sz="1400" dirty="0"/>
              <a:t>            </a:t>
            </a:r>
            <a:r>
              <a:rPr lang="en-US" sz="1400" dirty="0">
                <a:solidFill>
                  <a:srgbClr val="FF0000"/>
                </a:solidFill>
              </a:rPr>
              <a:t>#pragma </a:t>
            </a:r>
            <a:r>
              <a:rPr lang="en-US" sz="1400" dirty="0" err="1">
                <a:solidFill>
                  <a:srgbClr val="FF0000"/>
                </a:solidFill>
              </a:rPr>
              <a:t>omp</a:t>
            </a:r>
            <a:r>
              <a:rPr lang="en-US" sz="1400" dirty="0">
                <a:solidFill>
                  <a:srgbClr val="FF0000"/>
                </a:solidFill>
              </a:rPr>
              <a:t> parallel </a:t>
            </a:r>
            <a:r>
              <a:rPr lang="en-US" sz="1400" dirty="0" err="1">
                <a:solidFill>
                  <a:srgbClr val="FF0000"/>
                </a:solidFill>
              </a:rPr>
              <a:t>num_threads</a:t>
            </a:r>
            <a:r>
              <a:rPr lang="en-US" sz="1400" dirty="0">
                <a:solidFill>
                  <a:srgbClr val="FF0000"/>
                </a:solidFill>
              </a:rPr>
              <a:t>(2) </a:t>
            </a:r>
            <a:r>
              <a:rPr lang="en-US" sz="1400" dirty="0">
                <a:solidFill>
                  <a:srgbClr val="000000"/>
                </a:solidFill>
              </a:rPr>
              <a:t>{</a:t>
            </a:r>
          </a:p>
          <a:p>
            <a:pPr marL="0" indent="0">
              <a:spcBef>
                <a:spcPts val="0"/>
              </a:spcBef>
              <a:buNone/>
            </a:pPr>
            <a:r>
              <a:rPr lang="en-US" sz="1400" dirty="0"/>
              <a:t>                </a:t>
            </a:r>
            <a:r>
              <a:rPr lang="en-US" sz="1400" dirty="0" err="1"/>
              <a:t>report_num_threads</a:t>
            </a:r>
            <a:r>
              <a:rPr lang="en-US" sz="1400" dirty="0"/>
              <a:t>(3);</a:t>
            </a:r>
          </a:p>
          <a:p>
            <a:pPr marL="0" indent="0">
              <a:spcBef>
                <a:spcPts val="0"/>
              </a:spcBef>
              <a:buNone/>
            </a:pPr>
            <a:r>
              <a:rPr lang="en-US" sz="1400" dirty="0"/>
              <a:t>            }</a:t>
            </a:r>
          </a:p>
          <a:p>
            <a:pPr marL="0" indent="0">
              <a:spcBef>
                <a:spcPts val="0"/>
              </a:spcBef>
              <a:buNone/>
            </a:pPr>
            <a:r>
              <a:rPr lang="en-US" sz="1400" dirty="0"/>
              <a:t>        }</a:t>
            </a:r>
          </a:p>
          <a:p>
            <a:pPr marL="0" indent="0">
              <a:spcBef>
                <a:spcPts val="0"/>
              </a:spcBef>
              <a:buNone/>
            </a:pPr>
            <a:r>
              <a:rPr lang="en-US" sz="1400" dirty="0"/>
              <a:t>    }</a:t>
            </a:r>
          </a:p>
          <a:p>
            <a:pPr marL="0" indent="0">
              <a:spcBef>
                <a:spcPts val="0"/>
              </a:spcBef>
              <a:buNone/>
            </a:pPr>
            <a:r>
              <a:rPr lang="is-IS" sz="1400" dirty="0"/>
              <a:t>    return(0);</a:t>
            </a:r>
          </a:p>
          <a:p>
            <a:pPr marL="0" indent="0">
              <a:spcBef>
                <a:spcPts val="0"/>
              </a:spcBef>
              <a:buNone/>
            </a:pPr>
            <a:r>
              <a:rPr lang="is-IS" sz="1400" dirty="0"/>
              <a:t>}</a:t>
            </a:r>
            <a:endParaRPr lang="en-US" sz="1400" dirty="0"/>
          </a:p>
        </p:txBody>
      </p:sp>
      <p:sp>
        <p:nvSpPr>
          <p:cNvPr id="5" name="Rectangle 4"/>
          <p:cNvSpPr/>
          <p:nvPr/>
        </p:nvSpPr>
        <p:spPr>
          <a:xfrm>
            <a:off x="5836920" y="923177"/>
            <a:ext cx="4130280" cy="1569660"/>
          </a:xfrm>
          <a:prstGeom prst="rect">
            <a:avLst/>
          </a:prstGeom>
          <a:solidFill>
            <a:schemeClr val="accent4">
              <a:lumMod val="20000"/>
              <a:lumOff val="80000"/>
            </a:schemeClr>
          </a:solidFill>
        </p:spPr>
        <p:txBody>
          <a:bodyPr wrap="square">
            <a:spAutoFit/>
          </a:bodyPr>
          <a:lstStyle/>
          <a:p>
            <a:r>
              <a:rPr lang="it-IT" sz="1600" dirty="0"/>
              <a:t>% </a:t>
            </a:r>
            <a:r>
              <a:rPr lang="it-IT" sz="1600" dirty="0" err="1"/>
              <a:t>a.out</a:t>
            </a:r>
            <a:r>
              <a:rPr lang="it-IT" sz="1600" dirty="0"/>
              <a:t>   </a:t>
            </a:r>
          </a:p>
          <a:p>
            <a:r>
              <a:rPr lang="it-IT" sz="1600" dirty="0">
                <a:solidFill>
                  <a:srgbClr val="FF6600"/>
                </a:solidFill>
              </a:rPr>
              <a:t>Level 1: </a:t>
            </a:r>
            <a:r>
              <a:rPr lang="it-IT" sz="1600" dirty="0" err="1">
                <a:solidFill>
                  <a:srgbClr val="FF6600"/>
                </a:solidFill>
              </a:rPr>
              <a:t>number</a:t>
            </a:r>
            <a:r>
              <a:rPr lang="it-IT" sz="1600" dirty="0">
                <a:solidFill>
                  <a:srgbClr val="FF6600"/>
                </a:solidFill>
              </a:rPr>
              <a:t> of threads in the team: 2</a:t>
            </a:r>
          </a:p>
          <a:p>
            <a:r>
              <a:rPr lang="it-IT" sz="1600" dirty="0">
                <a:solidFill>
                  <a:srgbClr val="3366FF"/>
                </a:solidFill>
              </a:rPr>
              <a:t>Level 2: </a:t>
            </a:r>
            <a:r>
              <a:rPr lang="it-IT" sz="1600" dirty="0" err="1">
                <a:solidFill>
                  <a:srgbClr val="3366FF"/>
                </a:solidFill>
              </a:rPr>
              <a:t>number</a:t>
            </a:r>
            <a:r>
              <a:rPr lang="it-IT" sz="1600" dirty="0">
                <a:solidFill>
                  <a:srgbClr val="3366FF"/>
                </a:solidFill>
              </a:rPr>
              <a:t> of threads in the team: 1</a:t>
            </a:r>
          </a:p>
          <a:p>
            <a:r>
              <a:rPr lang="it-IT" sz="1600" dirty="0">
                <a:solidFill>
                  <a:srgbClr val="229246"/>
                </a:solidFill>
              </a:rPr>
              <a:t>Level 3: </a:t>
            </a:r>
            <a:r>
              <a:rPr lang="it-IT" sz="1600" dirty="0" err="1">
                <a:solidFill>
                  <a:srgbClr val="229246"/>
                </a:solidFill>
              </a:rPr>
              <a:t>number</a:t>
            </a:r>
            <a:r>
              <a:rPr lang="it-IT" sz="1600" dirty="0">
                <a:solidFill>
                  <a:srgbClr val="229246"/>
                </a:solidFill>
              </a:rPr>
              <a:t> of threads in the team: 1</a:t>
            </a:r>
          </a:p>
          <a:p>
            <a:r>
              <a:rPr lang="it-IT" sz="1600" dirty="0">
                <a:solidFill>
                  <a:srgbClr val="3366FF"/>
                </a:solidFill>
              </a:rPr>
              <a:t>Level 2: </a:t>
            </a:r>
            <a:r>
              <a:rPr lang="it-IT" sz="1600" dirty="0" err="1">
                <a:solidFill>
                  <a:srgbClr val="3366FF"/>
                </a:solidFill>
              </a:rPr>
              <a:t>number</a:t>
            </a:r>
            <a:r>
              <a:rPr lang="it-IT" sz="1600" dirty="0">
                <a:solidFill>
                  <a:srgbClr val="3366FF"/>
                </a:solidFill>
              </a:rPr>
              <a:t> of threads in the team: 1</a:t>
            </a:r>
          </a:p>
          <a:p>
            <a:r>
              <a:rPr lang="it-IT" sz="1600" dirty="0">
                <a:solidFill>
                  <a:srgbClr val="229246"/>
                </a:solidFill>
              </a:rPr>
              <a:t>Level 3: </a:t>
            </a:r>
            <a:r>
              <a:rPr lang="it-IT" sz="1600" dirty="0" err="1">
                <a:solidFill>
                  <a:srgbClr val="229246"/>
                </a:solidFill>
              </a:rPr>
              <a:t>number</a:t>
            </a:r>
            <a:r>
              <a:rPr lang="it-IT" sz="1600" dirty="0">
                <a:solidFill>
                  <a:srgbClr val="229246"/>
                </a:solidFill>
              </a:rPr>
              <a:t> of threads in the team: 1</a:t>
            </a:r>
            <a:endParaRPr lang="en-US" sz="1600" dirty="0">
              <a:solidFill>
                <a:srgbClr val="229246"/>
              </a:solidFill>
            </a:endParaRPr>
          </a:p>
        </p:txBody>
      </p:sp>
      <p:sp>
        <p:nvSpPr>
          <p:cNvPr id="6" name="Rectangle 5"/>
          <p:cNvSpPr/>
          <p:nvPr/>
        </p:nvSpPr>
        <p:spPr>
          <a:xfrm>
            <a:off x="5836920" y="2640089"/>
            <a:ext cx="4127269" cy="2554545"/>
          </a:xfrm>
          <a:prstGeom prst="rect">
            <a:avLst/>
          </a:prstGeom>
          <a:solidFill>
            <a:schemeClr val="accent4">
              <a:lumMod val="20000"/>
              <a:lumOff val="80000"/>
            </a:schemeClr>
          </a:solidFill>
        </p:spPr>
        <p:txBody>
          <a:bodyPr wrap="square">
            <a:spAutoFit/>
          </a:bodyPr>
          <a:lstStyle/>
          <a:p>
            <a:r>
              <a:rPr lang="en-US" sz="1600" b="1" dirty="0">
                <a:solidFill>
                  <a:srgbClr val="0000FF"/>
                </a:solidFill>
              </a:rPr>
              <a:t>% export OMP_NESTED=true</a:t>
            </a:r>
          </a:p>
          <a:p>
            <a:r>
              <a:rPr lang="en-US" sz="1600" b="1" dirty="0">
                <a:solidFill>
                  <a:srgbClr val="0000FF"/>
                </a:solidFill>
              </a:rPr>
              <a:t>% export OMP_MAX_ACTIVE_LEVELS=3</a:t>
            </a:r>
            <a:endParaRPr lang="en-US" sz="1600" dirty="0"/>
          </a:p>
          <a:p>
            <a:r>
              <a:rPr lang="it-IT" sz="1600" dirty="0"/>
              <a:t>% </a:t>
            </a:r>
            <a:r>
              <a:rPr lang="it-IT" sz="1600" dirty="0" err="1"/>
              <a:t>a.out</a:t>
            </a:r>
            <a:endParaRPr lang="it-IT" sz="1600" dirty="0"/>
          </a:p>
          <a:p>
            <a:r>
              <a:rPr lang="it-IT" sz="1600" dirty="0">
                <a:solidFill>
                  <a:srgbClr val="FF6600"/>
                </a:solidFill>
              </a:rPr>
              <a:t>Level 1: </a:t>
            </a:r>
            <a:r>
              <a:rPr lang="it-IT" sz="1600" dirty="0" err="1">
                <a:solidFill>
                  <a:srgbClr val="FF6600"/>
                </a:solidFill>
              </a:rPr>
              <a:t>number</a:t>
            </a:r>
            <a:r>
              <a:rPr lang="it-IT" sz="1600" dirty="0">
                <a:solidFill>
                  <a:srgbClr val="FF6600"/>
                </a:solidFill>
              </a:rPr>
              <a:t> of threads in the team: </a:t>
            </a:r>
            <a:r>
              <a:rPr lang="it-IT" sz="1600" dirty="0">
                <a:solidFill>
                  <a:srgbClr val="FF0000"/>
                </a:solidFill>
              </a:rPr>
              <a:t>2</a:t>
            </a:r>
          </a:p>
          <a:p>
            <a:r>
              <a:rPr lang="it-IT" sz="1600" dirty="0">
                <a:solidFill>
                  <a:srgbClr val="3366FF"/>
                </a:solidFill>
              </a:rPr>
              <a:t>Level 2: </a:t>
            </a:r>
            <a:r>
              <a:rPr lang="it-IT" sz="1600" dirty="0" err="1">
                <a:solidFill>
                  <a:srgbClr val="3366FF"/>
                </a:solidFill>
              </a:rPr>
              <a:t>number</a:t>
            </a:r>
            <a:r>
              <a:rPr lang="it-IT" sz="1600" dirty="0">
                <a:solidFill>
                  <a:srgbClr val="3366FF"/>
                </a:solidFill>
              </a:rPr>
              <a:t> of threads in the team: 2</a:t>
            </a:r>
          </a:p>
          <a:p>
            <a:r>
              <a:rPr lang="it-IT" sz="1600" dirty="0">
                <a:solidFill>
                  <a:srgbClr val="3366FF"/>
                </a:solidFill>
              </a:rPr>
              <a:t>Level 2: </a:t>
            </a:r>
            <a:r>
              <a:rPr lang="it-IT" sz="1600" dirty="0" err="1">
                <a:solidFill>
                  <a:srgbClr val="3366FF"/>
                </a:solidFill>
              </a:rPr>
              <a:t>number</a:t>
            </a:r>
            <a:r>
              <a:rPr lang="it-IT" sz="1600" dirty="0">
                <a:solidFill>
                  <a:srgbClr val="3366FF"/>
                </a:solidFill>
              </a:rPr>
              <a:t> of threads in the team: 2</a:t>
            </a:r>
          </a:p>
          <a:p>
            <a:r>
              <a:rPr lang="it-IT" sz="1600" dirty="0">
                <a:solidFill>
                  <a:srgbClr val="229246"/>
                </a:solidFill>
              </a:rPr>
              <a:t>Level 3: </a:t>
            </a:r>
            <a:r>
              <a:rPr lang="it-IT" sz="1600" dirty="0" err="1">
                <a:solidFill>
                  <a:srgbClr val="229246"/>
                </a:solidFill>
              </a:rPr>
              <a:t>number</a:t>
            </a:r>
            <a:r>
              <a:rPr lang="it-IT" sz="1600" dirty="0">
                <a:solidFill>
                  <a:srgbClr val="229246"/>
                </a:solidFill>
              </a:rPr>
              <a:t> of threads in the team: 2</a:t>
            </a:r>
          </a:p>
          <a:p>
            <a:r>
              <a:rPr lang="it-IT" sz="1600" dirty="0">
                <a:solidFill>
                  <a:srgbClr val="229246"/>
                </a:solidFill>
              </a:rPr>
              <a:t>Level 3: </a:t>
            </a:r>
            <a:r>
              <a:rPr lang="it-IT" sz="1600" dirty="0" err="1">
                <a:solidFill>
                  <a:srgbClr val="229246"/>
                </a:solidFill>
              </a:rPr>
              <a:t>number</a:t>
            </a:r>
            <a:r>
              <a:rPr lang="it-IT" sz="1600" dirty="0">
                <a:solidFill>
                  <a:srgbClr val="229246"/>
                </a:solidFill>
              </a:rPr>
              <a:t> of threads in the team: 2</a:t>
            </a:r>
          </a:p>
          <a:p>
            <a:r>
              <a:rPr lang="it-IT" sz="1600" dirty="0">
                <a:solidFill>
                  <a:srgbClr val="229246"/>
                </a:solidFill>
              </a:rPr>
              <a:t>Level 3: </a:t>
            </a:r>
            <a:r>
              <a:rPr lang="it-IT" sz="1600" dirty="0" err="1">
                <a:solidFill>
                  <a:srgbClr val="229246"/>
                </a:solidFill>
              </a:rPr>
              <a:t>number</a:t>
            </a:r>
            <a:r>
              <a:rPr lang="it-IT" sz="1600" dirty="0">
                <a:solidFill>
                  <a:srgbClr val="229246"/>
                </a:solidFill>
              </a:rPr>
              <a:t> of threads in the team: 2</a:t>
            </a:r>
          </a:p>
          <a:p>
            <a:r>
              <a:rPr lang="it-IT" sz="1600" dirty="0">
                <a:solidFill>
                  <a:srgbClr val="229246"/>
                </a:solidFill>
              </a:rPr>
              <a:t>Level 3: </a:t>
            </a:r>
            <a:r>
              <a:rPr lang="it-IT" sz="1600" dirty="0" err="1">
                <a:solidFill>
                  <a:srgbClr val="229246"/>
                </a:solidFill>
              </a:rPr>
              <a:t>number</a:t>
            </a:r>
            <a:r>
              <a:rPr lang="it-IT" sz="1600" dirty="0">
                <a:solidFill>
                  <a:srgbClr val="229246"/>
                </a:solidFill>
              </a:rPr>
              <a:t> of threads in the team: 2</a:t>
            </a:r>
            <a:endParaRPr lang="en-US" sz="1600" dirty="0">
              <a:solidFill>
                <a:srgbClr val="229246"/>
              </a:solidFill>
            </a:endParaRPr>
          </a:p>
        </p:txBody>
      </p:sp>
      <p:sp>
        <p:nvSpPr>
          <p:cNvPr id="7" name="Rectangle 6"/>
          <p:cNvSpPr/>
          <p:nvPr/>
        </p:nvSpPr>
        <p:spPr>
          <a:xfrm>
            <a:off x="5889234" y="5341886"/>
            <a:ext cx="4142149" cy="1077218"/>
          </a:xfrm>
          <a:prstGeom prst="rect">
            <a:avLst/>
          </a:prstGeom>
          <a:solidFill>
            <a:schemeClr val="accent4">
              <a:lumMod val="20000"/>
              <a:lumOff val="80000"/>
            </a:schemeClr>
          </a:solidFill>
        </p:spPr>
        <p:txBody>
          <a:bodyPr wrap="square">
            <a:spAutoFit/>
          </a:bodyPr>
          <a:lstStyle/>
          <a:p>
            <a:r>
              <a:rPr lang="en-US" sz="1600" dirty="0"/>
              <a:t>Level 0: P0</a:t>
            </a:r>
          </a:p>
          <a:p>
            <a:r>
              <a:rPr lang="en-US" sz="1600" dirty="0"/>
              <a:t>Level 1: </a:t>
            </a:r>
            <a:r>
              <a:rPr lang="en-US" sz="1600" dirty="0">
                <a:solidFill>
                  <a:srgbClr val="FF0000"/>
                </a:solidFill>
              </a:rPr>
              <a:t>P0 P1</a:t>
            </a:r>
          </a:p>
          <a:p>
            <a:r>
              <a:rPr lang="en-US" sz="1600" dirty="0"/>
              <a:t>Level 2: </a:t>
            </a:r>
            <a:r>
              <a:rPr lang="en-US" sz="1600" dirty="0">
                <a:solidFill>
                  <a:srgbClr val="0000FF"/>
                </a:solidFill>
              </a:rPr>
              <a:t>P0 P2; P1 P3</a:t>
            </a:r>
          </a:p>
          <a:p>
            <a:r>
              <a:rPr lang="en-US" sz="1600" dirty="0"/>
              <a:t>Level 3: </a:t>
            </a:r>
            <a:r>
              <a:rPr lang="en-US" sz="1600" dirty="0">
                <a:solidFill>
                  <a:srgbClr val="229246"/>
                </a:solidFill>
              </a:rPr>
              <a:t>P0 P4; P2 P5; P1 P6; P3 P7</a:t>
            </a:r>
          </a:p>
        </p:txBody>
      </p:sp>
      <p:sp>
        <p:nvSpPr>
          <p:cNvPr id="4" name="Slide Number Placeholder 3"/>
          <p:cNvSpPr>
            <a:spLocks noGrp="1"/>
          </p:cNvSpPr>
          <p:nvPr>
            <p:ph type="sldNum" sz="quarter" idx="10"/>
          </p:nvPr>
        </p:nvSpPr>
        <p:spPr/>
        <p:txBody>
          <a:bodyPr/>
          <a:lstStyle/>
          <a:p>
            <a:pPr fontAlgn="base">
              <a:spcBef>
                <a:spcPct val="0"/>
              </a:spcBef>
              <a:spcAft>
                <a:spcPct val="0"/>
              </a:spcAft>
              <a:defRPr/>
            </a:pPr>
            <a:endParaRPr lang="en-US" dirty="0">
              <a:solidFill>
                <a:srgbClr val="000000"/>
              </a:solidFill>
              <a:latin typeface="Tahoma" pitchFamily="34" charset="0"/>
              <a:cs typeface="Arial" pitchFamily="34" charset="0"/>
            </a:endParaRPr>
          </a:p>
        </p:txBody>
      </p:sp>
    </p:spTree>
    <p:extLst>
      <p:ext uri="{BB962C8B-B14F-4D97-AF65-F5344CB8AC3E}">
        <p14:creationId xmlns:p14="http://schemas.microsoft.com/office/powerpoint/2010/main" val="403987679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1480" y="123849"/>
            <a:ext cx="10256520" cy="889000"/>
          </a:xfrm>
        </p:spPr>
        <p:txBody>
          <a:bodyPr>
            <a:normAutofit/>
          </a:bodyPr>
          <a:lstStyle/>
          <a:p>
            <a:r>
              <a:rPr lang="en-US" dirty="0"/>
              <a:t>Process and Thread Affinity in Nested </a:t>
            </a:r>
            <a:r>
              <a:rPr lang="en-US" dirty="0" err="1"/>
              <a:t>OpenMP</a:t>
            </a:r>
            <a:endParaRPr lang="en-US" dirty="0"/>
          </a:p>
        </p:txBody>
      </p:sp>
      <p:sp>
        <p:nvSpPr>
          <p:cNvPr id="3" name="Content Placeholder 2"/>
          <p:cNvSpPr>
            <a:spLocks noGrp="1"/>
          </p:cNvSpPr>
          <p:nvPr>
            <p:ph idx="1"/>
          </p:nvPr>
        </p:nvSpPr>
        <p:spPr>
          <a:xfrm>
            <a:off x="944880" y="640080"/>
            <a:ext cx="9982200" cy="6217920"/>
          </a:xfrm>
        </p:spPr>
        <p:txBody>
          <a:bodyPr>
            <a:normAutofit fontScale="25000" lnSpcReduction="20000"/>
          </a:bodyPr>
          <a:lstStyle/>
          <a:p>
            <a:pPr>
              <a:lnSpc>
                <a:spcPct val="100000"/>
              </a:lnSpc>
            </a:pPr>
            <a:r>
              <a:rPr lang="en-US" sz="8000" dirty="0"/>
              <a:t>A combination of </a:t>
            </a:r>
            <a:r>
              <a:rPr lang="en-US" sz="8000" dirty="0" err="1"/>
              <a:t>OpenMP</a:t>
            </a:r>
            <a:r>
              <a:rPr lang="en-US" sz="8000" dirty="0"/>
              <a:t> environment variables and run time flags are needed for different compilers and different batch schedulers on different systems. </a:t>
            </a:r>
          </a:p>
          <a:p>
            <a:pPr>
              <a:lnSpc>
                <a:spcPct val="100000"/>
              </a:lnSpc>
            </a:pPr>
            <a:endParaRPr lang="en-US" sz="7200" dirty="0"/>
          </a:p>
          <a:p>
            <a:pPr marL="0" indent="0">
              <a:lnSpc>
                <a:spcPct val="100000"/>
              </a:lnSpc>
              <a:buNone/>
            </a:pPr>
            <a:endParaRPr lang="en-US" sz="4900" dirty="0"/>
          </a:p>
          <a:p>
            <a:pPr>
              <a:lnSpc>
                <a:spcPct val="100000"/>
              </a:lnSpc>
            </a:pPr>
            <a:endParaRPr lang="en-US" sz="4900" dirty="0"/>
          </a:p>
          <a:p>
            <a:pPr marL="457200" lvl="1" indent="0">
              <a:lnSpc>
                <a:spcPct val="100000"/>
              </a:lnSpc>
              <a:buNone/>
            </a:pPr>
            <a:endParaRPr lang="en-US" sz="4900" dirty="0"/>
          </a:p>
          <a:p>
            <a:pPr>
              <a:lnSpc>
                <a:spcPct val="100000"/>
              </a:lnSpc>
            </a:pPr>
            <a:endParaRPr lang="en-US" sz="4900" dirty="0"/>
          </a:p>
          <a:p>
            <a:pPr>
              <a:lnSpc>
                <a:spcPct val="100000"/>
              </a:lnSpc>
            </a:pPr>
            <a:endParaRPr lang="en-US" sz="4900" dirty="0"/>
          </a:p>
          <a:p>
            <a:pPr>
              <a:lnSpc>
                <a:spcPct val="100000"/>
              </a:lnSpc>
            </a:pPr>
            <a:endParaRPr lang="en-US" sz="4900" dirty="0"/>
          </a:p>
          <a:p>
            <a:pPr>
              <a:lnSpc>
                <a:spcPct val="100000"/>
              </a:lnSpc>
            </a:pPr>
            <a:endParaRPr lang="en-US" sz="4900" dirty="0"/>
          </a:p>
          <a:p>
            <a:pPr>
              <a:lnSpc>
                <a:spcPct val="100000"/>
              </a:lnSpc>
            </a:pPr>
            <a:endParaRPr lang="en-US" sz="4900" dirty="0"/>
          </a:p>
          <a:p>
            <a:pPr>
              <a:lnSpc>
                <a:spcPct val="100000"/>
              </a:lnSpc>
            </a:pPr>
            <a:endParaRPr lang="en-US" sz="4900" dirty="0"/>
          </a:p>
          <a:p>
            <a:pPr>
              <a:lnSpc>
                <a:spcPct val="100000"/>
              </a:lnSpc>
            </a:pPr>
            <a:endParaRPr lang="en-US" sz="4900" dirty="0"/>
          </a:p>
          <a:p>
            <a:pPr>
              <a:lnSpc>
                <a:spcPct val="100000"/>
              </a:lnSpc>
            </a:pPr>
            <a:endParaRPr lang="en-US" sz="4900" dirty="0"/>
          </a:p>
          <a:p>
            <a:pPr marL="0" indent="0">
              <a:lnSpc>
                <a:spcPct val="100000"/>
              </a:lnSpc>
              <a:buNone/>
            </a:pPr>
            <a:endParaRPr lang="en-US" sz="4900" dirty="0"/>
          </a:p>
          <a:p>
            <a:pPr>
              <a:lnSpc>
                <a:spcPct val="100000"/>
              </a:lnSpc>
            </a:pPr>
            <a:r>
              <a:rPr lang="en-US" sz="8000" dirty="0"/>
              <a:t>Use </a:t>
            </a:r>
            <a:r>
              <a:rPr lang="en-US" sz="8000" dirty="0" err="1"/>
              <a:t>num_threads</a:t>
            </a:r>
            <a:r>
              <a:rPr lang="en-US" sz="8000" dirty="0"/>
              <a:t> clause in source codes to set threads for nested regions. </a:t>
            </a:r>
          </a:p>
          <a:p>
            <a:pPr>
              <a:lnSpc>
                <a:spcPct val="100000"/>
              </a:lnSpc>
            </a:pPr>
            <a:r>
              <a:rPr lang="en-US" sz="8000" dirty="0"/>
              <a:t>For most other non-nested regions, use OMP_NUM_THREADS environment variable for simplicity and flexibility.</a:t>
            </a:r>
          </a:p>
          <a:p>
            <a:endParaRPr lang="en-US" dirty="0"/>
          </a:p>
        </p:txBody>
      </p:sp>
      <p:sp>
        <p:nvSpPr>
          <p:cNvPr id="6" name="TextBox 5"/>
          <p:cNvSpPr txBox="1"/>
          <p:nvPr/>
        </p:nvSpPr>
        <p:spPr>
          <a:xfrm>
            <a:off x="2123024" y="3471482"/>
            <a:ext cx="6375816" cy="1815882"/>
          </a:xfrm>
          <a:prstGeom prst="rect">
            <a:avLst/>
          </a:prstGeom>
          <a:solidFill>
            <a:srgbClr val="D0F7FF"/>
          </a:solidFill>
        </p:spPr>
        <p:txBody>
          <a:bodyPr wrap="square" rtlCol="0">
            <a:spAutoFit/>
          </a:bodyPr>
          <a:lstStyle/>
          <a:p>
            <a:r>
              <a:rPr lang="en-US" sz="1600" b="1" dirty="0"/>
              <a:t>Example: Use Intel compiler with SLURM on Cori Haswell</a:t>
            </a:r>
            <a:r>
              <a:rPr lang="en-US" sz="1600" dirty="0"/>
              <a:t>:</a:t>
            </a:r>
          </a:p>
          <a:p>
            <a:r>
              <a:rPr lang="en-US" sz="1600" dirty="0"/>
              <a:t>export OMP_NESTED=true</a:t>
            </a:r>
          </a:p>
          <a:p>
            <a:r>
              <a:rPr lang="en-US" sz="1600" dirty="0"/>
              <a:t>export OMP_MAX_ACTIVE_LEVELS=2</a:t>
            </a:r>
          </a:p>
          <a:p>
            <a:r>
              <a:rPr lang="en-US" sz="1600" dirty="0"/>
              <a:t>export  OMP_NUM_THREADS=4,4</a:t>
            </a:r>
          </a:p>
          <a:p>
            <a:r>
              <a:rPr lang="en-US" sz="1600" dirty="0"/>
              <a:t>export OMP_PROC_BIND=</a:t>
            </a:r>
            <a:r>
              <a:rPr lang="en-US" sz="1600" dirty="0" err="1"/>
              <a:t>spread,close</a:t>
            </a:r>
            <a:endParaRPr lang="en-US" sz="1600" dirty="0"/>
          </a:p>
          <a:p>
            <a:r>
              <a:rPr lang="en-US" sz="1600" dirty="0"/>
              <a:t>export OMP_PLACES=threads</a:t>
            </a:r>
          </a:p>
          <a:p>
            <a:r>
              <a:rPr lang="en-US" sz="1600" dirty="0" err="1"/>
              <a:t>srun</a:t>
            </a:r>
            <a:r>
              <a:rPr lang="en-US" sz="1600" dirty="0"/>
              <a:t> -n 4 -c 16 --</a:t>
            </a:r>
            <a:r>
              <a:rPr lang="en-US" sz="1600" dirty="0" err="1"/>
              <a:t>cpu_bind</a:t>
            </a:r>
            <a:r>
              <a:rPr lang="en-US" sz="1600" dirty="0"/>
              <a:t>=cores ./</a:t>
            </a:r>
            <a:r>
              <a:rPr lang="en-US" sz="1600" dirty="0" err="1"/>
              <a:t>nested.intel.cori</a:t>
            </a:r>
            <a:r>
              <a:rPr lang="en-US" sz="1600" dirty="0"/>
              <a:t>  </a:t>
            </a:r>
          </a:p>
        </p:txBody>
      </p:sp>
      <p:pic>
        <p:nvPicPr>
          <p:cNvPr id="8" name="Picture 7" descr="Screen Shot 2015-10-08 at 4.24.55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99254" y="1251503"/>
            <a:ext cx="4225535" cy="2016138"/>
          </a:xfrm>
          <a:prstGeom prst="rect">
            <a:avLst/>
          </a:prstGeom>
        </p:spPr>
      </p:pic>
      <p:sp>
        <p:nvSpPr>
          <p:cNvPr id="9" name="TextBox 8"/>
          <p:cNvSpPr txBox="1"/>
          <p:nvPr/>
        </p:nvSpPr>
        <p:spPr>
          <a:xfrm>
            <a:off x="6129052" y="2032258"/>
            <a:ext cx="1104790" cy="430887"/>
          </a:xfrm>
          <a:prstGeom prst="rect">
            <a:avLst/>
          </a:prstGeom>
          <a:noFill/>
        </p:spPr>
        <p:txBody>
          <a:bodyPr wrap="none" rtlCol="0">
            <a:spAutoFit/>
          </a:bodyPr>
          <a:lstStyle/>
          <a:p>
            <a:r>
              <a:rPr lang="en-US" sz="2000" b="1" dirty="0">
                <a:solidFill>
                  <a:srgbClr val="0000FF"/>
                </a:solidFill>
              </a:rPr>
              <a:t>spread</a:t>
            </a:r>
            <a:r>
              <a:rPr lang="en-US" sz="2200" b="1" dirty="0">
                <a:solidFill>
                  <a:srgbClr val="0000FF"/>
                </a:solidFill>
              </a:rPr>
              <a:t> </a:t>
            </a:r>
          </a:p>
        </p:txBody>
      </p:sp>
      <p:sp>
        <p:nvSpPr>
          <p:cNvPr id="10" name="TextBox 9"/>
          <p:cNvSpPr txBox="1"/>
          <p:nvPr/>
        </p:nvSpPr>
        <p:spPr>
          <a:xfrm>
            <a:off x="6274862" y="2700989"/>
            <a:ext cx="918841" cy="430887"/>
          </a:xfrm>
          <a:prstGeom prst="rect">
            <a:avLst/>
          </a:prstGeom>
          <a:noFill/>
        </p:spPr>
        <p:txBody>
          <a:bodyPr wrap="none" rtlCol="0">
            <a:spAutoFit/>
          </a:bodyPr>
          <a:lstStyle/>
          <a:p>
            <a:r>
              <a:rPr lang="en-US" sz="2000" b="1" dirty="0">
                <a:solidFill>
                  <a:srgbClr val="0000FF"/>
                </a:solidFill>
              </a:rPr>
              <a:t>close</a:t>
            </a:r>
            <a:r>
              <a:rPr lang="en-US" sz="2200" b="1" dirty="0">
                <a:solidFill>
                  <a:srgbClr val="0000FF"/>
                </a:solidFill>
              </a:rPr>
              <a:t> </a:t>
            </a:r>
          </a:p>
        </p:txBody>
      </p:sp>
      <p:sp>
        <p:nvSpPr>
          <p:cNvPr id="5" name="TextBox 4"/>
          <p:cNvSpPr txBox="1"/>
          <p:nvPr/>
        </p:nvSpPr>
        <p:spPr>
          <a:xfrm>
            <a:off x="1031690" y="2344311"/>
            <a:ext cx="3242135" cy="923330"/>
          </a:xfrm>
          <a:prstGeom prst="rect">
            <a:avLst/>
          </a:prstGeom>
          <a:solidFill>
            <a:srgbClr val="D0F7FF"/>
          </a:solidFill>
        </p:spPr>
        <p:txBody>
          <a:bodyPr wrap="square" rtlCol="0">
            <a:spAutoFit/>
          </a:bodyPr>
          <a:lstStyle/>
          <a:p>
            <a:pPr marL="0" lvl="1"/>
            <a:r>
              <a:rPr lang="en-US" dirty="0"/>
              <a:t>Illustration of a system with:</a:t>
            </a:r>
          </a:p>
          <a:p>
            <a:pPr marL="0" lvl="1"/>
            <a:r>
              <a:rPr lang="de-DE" dirty="0"/>
              <a:t>2 </a:t>
            </a:r>
            <a:r>
              <a:rPr lang="de-DE" dirty="0" err="1"/>
              <a:t>sockets</a:t>
            </a:r>
            <a:r>
              <a:rPr lang="de-DE" dirty="0"/>
              <a:t>, 4 </a:t>
            </a:r>
            <a:r>
              <a:rPr lang="de-DE" dirty="0" err="1"/>
              <a:t>cores</a:t>
            </a:r>
            <a:r>
              <a:rPr lang="de-DE" dirty="0"/>
              <a:t> per socket, </a:t>
            </a:r>
          </a:p>
          <a:p>
            <a:pPr marL="0" lvl="1"/>
            <a:r>
              <a:rPr lang="de-DE" dirty="0"/>
              <a:t>4 hyper-</a:t>
            </a:r>
            <a:r>
              <a:rPr lang="de-DE" dirty="0" err="1"/>
              <a:t>threads</a:t>
            </a:r>
            <a:r>
              <a:rPr lang="de-DE" dirty="0"/>
              <a:t> per </a:t>
            </a:r>
            <a:r>
              <a:rPr lang="de-DE" dirty="0" err="1"/>
              <a:t>core</a:t>
            </a:r>
            <a:endParaRPr lang="de-DE" dirty="0"/>
          </a:p>
        </p:txBody>
      </p:sp>
      <p:sp>
        <p:nvSpPr>
          <p:cNvPr id="4" name="Slide Number Placeholder 3"/>
          <p:cNvSpPr>
            <a:spLocks noGrp="1"/>
          </p:cNvSpPr>
          <p:nvPr>
            <p:ph type="sldNum" sz="quarter" idx="10"/>
          </p:nvPr>
        </p:nvSpPr>
        <p:spPr/>
        <p:txBody>
          <a:bodyPr/>
          <a:lstStyle/>
          <a:p>
            <a:pPr fontAlgn="base">
              <a:spcBef>
                <a:spcPct val="0"/>
              </a:spcBef>
              <a:spcAft>
                <a:spcPct val="0"/>
              </a:spcAft>
              <a:defRPr/>
            </a:pPr>
            <a:endParaRPr lang="en-US" dirty="0">
              <a:solidFill>
                <a:srgbClr val="000000"/>
              </a:solidFill>
              <a:latin typeface="Tahoma" pitchFamily="34" charset="0"/>
              <a:cs typeface="Arial" pitchFamily="34" charset="0"/>
            </a:endParaRPr>
          </a:p>
        </p:txBody>
      </p:sp>
      <p:sp>
        <p:nvSpPr>
          <p:cNvPr id="7" name="Rectangle 6">
            <a:extLst>
              <a:ext uri="{FF2B5EF4-FFF2-40B4-BE49-F238E27FC236}">
                <a16:creationId xmlns:a16="http://schemas.microsoft.com/office/drawing/2014/main" id="{5A23EA98-FD23-6E46-9B07-01F7343D7064}"/>
              </a:ext>
            </a:extLst>
          </p:cNvPr>
          <p:cNvSpPr/>
          <p:nvPr/>
        </p:nvSpPr>
        <p:spPr>
          <a:xfrm>
            <a:off x="810292" y="1487337"/>
            <a:ext cx="5318760" cy="646331"/>
          </a:xfrm>
          <a:prstGeom prst="rect">
            <a:avLst/>
          </a:prstGeom>
          <a:solidFill>
            <a:schemeClr val="accent4">
              <a:lumMod val="20000"/>
              <a:lumOff val="80000"/>
            </a:schemeClr>
          </a:solidFill>
        </p:spPr>
        <p:txBody>
          <a:bodyPr wrap="square">
            <a:spAutoFit/>
          </a:bodyPr>
          <a:lstStyle/>
          <a:p>
            <a:pPr marL="346066" lvl="1" indent="0">
              <a:buNone/>
            </a:pPr>
            <a:r>
              <a:rPr lang="en-US" b="1" dirty="0"/>
              <a:t>#pragma </a:t>
            </a:r>
            <a:r>
              <a:rPr lang="en-US" b="1" dirty="0" err="1"/>
              <a:t>omp</a:t>
            </a:r>
            <a:r>
              <a:rPr lang="en-US" b="1" dirty="0"/>
              <a:t> parallel </a:t>
            </a:r>
            <a:r>
              <a:rPr lang="en-US" b="1" dirty="0" err="1"/>
              <a:t>proc_bind</a:t>
            </a:r>
            <a:r>
              <a:rPr lang="en-US" b="1" dirty="0"/>
              <a:t>(spread)</a:t>
            </a:r>
          </a:p>
          <a:p>
            <a:pPr marL="346066" lvl="1" indent="0">
              <a:buNone/>
            </a:pPr>
            <a:r>
              <a:rPr lang="en-US" b="1" dirty="0"/>
              <a:t>      #pragma </a:t>
            </a:r>
            <a:r>
              <a:rPr lang="en-US" b="1" dirty="0" err="1"/>
              <a:t>omp</a:t>
            </a:r>
            <a:r>
              <a:rPr lang="en-US" b="1" dirty="0"/>
              <a:t> parallel </a:t>
            </a:r>
            <a:r>
              <a:rPr lang="en-US" b="1" dirty="0" err="1"/>
              <a:t>proc_bind</a:t>
            </a:r>
            <a:r>
              <a:rPr lang="en-US" b="1" dirty="0"/>
              <a:t>(close)</a:t>
            </a:r>
            <a:r>
              <a:rPr lang="en-US" dirty="0"/>
              <a:t> </a:t>
            </a:r>
          </a:p>
        </p:txBody>
      </p:sp>
      <p:sp>
        <p:nvSpPr>
          <p:cNvPr id="11" name="TextBox 10">
            <a:extLst>
              <a:ext uri="{FF2B5EF4-FFF2-40B4-BE49-F238E27FC236}">
                <a16:creationId xmlns:a16="http://schemas.microsoft.com/office/drawing/2014/main" id="{49EF41FD-E8EB-E742-A305-48A46526C03A}"/>
              </a:ext>
            </a:extLst>
          </p:cNvPr>
          <p:cNvSpPr txBox="1"/>
          <p:nvPr/>
        </p:nvSpPr>
        <p:spPr>
          <a:xfrm>
            <a:off x="6263640" y="1408828"/>
            <a:ext cx="930063" cy="430887"/>
          </a:xfrm>
          <a:prstGeom prst="rect">
            <a:avLst/>
          </a:prstGeom>
          <a:noFill/>
        </p:spPr>
        <p:txBody>
          <a:bodyPr wrap="none" rtlCol="0">
            <a:spAutoFit/>
          </a:bodyPr>
          <a:lstStyle/>
          <a:p>
            <a:r>
              <a:rPr lang="en-US" sz="2000" b="1" dirty="0">
                <a:solidFill>
                  <a:srgbClr val="0000FF"/>
                </a:solidFill>
              </a:rPr>
              <a:t>initial</a:t>
            </a:r>
            <a:r>
              <a:rPr lang="en-US" sz="2200" b="1" dirty="0">
                <a:solidFill>
                  <a:srgbClr val="0000FF"/>
                </a:solidFill>
              </a:rPr>
              <a:t> </a:t>
            </a:r>
          </a:p>
        </p:txBody>
      </p:sp>
    </p:spTree>
    <p:extLst>
      <p:ext uri="{BB962C8B-B14F-4D97-AF65-F5344CB8AC3E}">
        <p14:creationId xmlns:p14="http://schemas.microsoft.com/office/powerpoint/2010/main" val="96574542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2608" y="524256"/>
            <a:ext cx="11375136" cy="484748"/>
          </a:xfrm>
        </p:spPr>
        <p:txBody>
          <a:bodyPr/>
          <a:lstStyle/>
          <a:p>
            <a:r>
              <a:rPr lang="en-US" dirty="0"/>
              <a:t>When to Use Nested </a:t>
            </a:r>
            <a:r>
              <a:rPr lang="en-US" dirty="0" err="1"/>
              <a:t>OpenMP</a:t>
            </a:r>
            <a:endParaRPr lang="en-US" dirty="0"/>
          </a:p>
        </p:txBody>
      </p:sp>
      <p:sp>
        <p:nvSpPr>
          <p:cNvPr id="3" name="Content Placeholder 2"/>
          <p:cNvSpPr>
            <a:spLocks noGrp="1"/>
          </p:cNvSpPr>
          <p:nvPr>
            <p:ph idx="1"/>
          </p:nvPr>
        </p:nvSpPr>
        <p:spPr/>
        <p:txBody>
          <a:bodyPr>
            <a:normAutofit/>
          </a:bodyPr>
          <a:lstStyle/>
          <a:p>
            <a:r>
              <a:rPr lang="en-US" dirty="0"/>
              <a:t>Beneficial to use nested </a:t>
            </a:r>
            <a:r>
              <a:rPr lang="en-US" dirty="0" err="1"/>
              <a:t>OpenMP</a:t>
            </a:r>
            <a:r>
              <a:rPr lang="en-US" dirty="0"/>
              <a:t> to allow more fine-grained thread parallelism </a:t>
            </a:r>
          </a:p>
          <a:p>
            <a:r>
              <a:rPr lang="en-US" dirty="0"/>
              <a:t>Some application teams are exploring with nested </a:t>
            </a:r>
            <a:r>
              <a:rPr lang="en-US" dirty="0" err="1"/>
              <a:t>OpenMP</a:t>
            </a:r>
            <a:r>
              <a:rPr lang="en-US" dirty="0"/>
              <a:t> to allow more fine-grained thread parallelism</a:t>
            </a:r>
          </a:p>
          <a:p>
            <a:pPr lvl="1"/>
            <a:r>
              <a:rPr lang="en-US" dirty="0"/>
              <a:t>Hybrid MPI/</a:t>
            </a:r>
            <a:r>
              <a:rPr lang="en-US" dirty="0" err="1"/>
              <a:t>OpenMP</a:t>
            </a:r>
            <a:r>
              <a:rPr lang="en-US" dirty="0"/>
              <a:t> not using node fully packed</a:t>
            </a:r>
          </a:p>
          <a:p>
            <a:pPr lvl="1"/>
            <a:r>
              <a:rPr lang="en-US" dirty="0"/>
              <a:t>Top level </a:t>
            </a:r>
            <a:r>
              <a:rPr lang="en-US" dirty="0" err="1"/>
              <a:t>OpenMP</a:t>
            </a:r>
            <a:r>
              <a:rPr lang="en-US" dirty="0"/>
              <a:t> loop does not use all available threads</a:t>
            </a:r>
          </a:p>
          <a:p>
            <a:pPr lvl="1"/>
            <a:r>
              <a:rPr lang="en-US" dirty="0"/>
              <a:t>Multiple levels of </a:t>
            </a:r>
            <a:r>
              <a:rPr lang="en-US" dirty="0" err="1"/>
              <a:t>OpenMP</a:t>
            </a:r>
            <a:r>
              <a:rPr lang="en-US" dirty="0"/>
              <a:t> loops are not easily collapsed</a:t>
            </a:r>
          </a:p>
          <a:p>
            <a:pPr lvl="1"/>
            <a:r>
              <a:rPr lang="en-US" dirty="0"/>
              <a:t>Certain computational intensive kernels could use more threads</a:t>
            </a:r>
          </a:p>
          <a:p>
            <a:pPr lvl="1"/>
            <a:r>
              <a:rPr lang="en-US" dirty="0"/>
              <a:t>MKL can use extra cores with nested </a:t>
            </a:r>
            <a:r>
              <a:rPr lang="en-US" dirty="0" err="1"/>
              <a:t>OpenMP</a:t>
            </a:r>
            <a:endParaRPr lang="en-US" dirty="0"/>
          </a:p>
          <a:p>
            <a:r>
              <a:rPr lang="en-US" dirty="0"/>
              <a:t>Nested level can be arbitrarily deep</a:t>
            </a:r>
          </a:p>
        </p:txBody>
      </p:sp>
      <p:sp>
        <p:nvSpPr>
          <p:cNvPr id="4" name="Slide Number Placeholder 3"/>
          <p:cNvSpPr>
            <a:spLocks noGrp="1"/>
          </p:cNvSpPr>
          <p:nvPr>
            <p:ph type="sldNum" sz="quarter" idx="10"/>
          </p:nvPr>
        </p:nvSpPr>
        <p:spPr/>
        <p:txBody>
          <a:bodyPr/>
          <a:lstStyle/>
          <a:p>
            <a:pPr fontAlgn="base">
              <a:spcBef>
                <a:spcPct val="0"/>
              </a:spcBef>
              <a:spcAft>
                <a:spcPct val="0"/>
              </a:spcAft>
              <a:defRPr/>
            </a:pPr>
            <a:endParaRPr lang="en-US" dirty="0">
              <a:solidFill>
                <a:srgbClr val="000000"/>
              </a:solidFill>
              <a:latin typeface="Tahoma" pitchFamily="34" charset="0"/>
              <a:cs typeface="Arial" pitchFamily="34" charset="0"/>
            </a:endParaRPr>
          </a:p>
        </p:txBody>
      </p:sp>
    </p:spTree>
    <p:extLst>
      <p:ext uri="{BB962C8B-B14F-4D97-AF65-F5344CB8AC3E}">
        <p14:creationId xmlns:p14="http://schemas.microsoft.com/office/powerpoint/2010/main" val="376233678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1168" y="389904"/>
            <a:ext cx="11375136" cy="484748"/>
          </a:xfrm>
        </p:spPr>
        <p:txBody>
          <a:bodyPr/>
          <a:lstStyle/>
          <a:p>
            <a:r>
              <a:rPr lang="en-US" dirty="0"/>
              <a:t>Use Multiple Threads in MKL</a:t>
            </a:r>
          </a:p>
        </p:txBody>
      </p:sp>
      <p:sp>
        <p:nvSpPr>
          <p:cNvPr id="3" name="Content Placeholder 2"/>
          <p:cNvSpPr>
            <a:spLocks noGrp="1"/>
          </p:cNvSpPr>
          <p:nvPr>
            <p:ph idx="1"/>
          </p:nvPr>
        </p:nvSpPr>
        <p:spPr>
          <a:xfrm>
            <a:off x="762000" y="1150196"/>
            <a:ext cx="9669518" cy="5142367"/>
          </a:xfrm>
        </p:spPr>
        <p:txBody>
          <a:bodyPr/>
          <a:lstStyle/>
          <a:p>
            <a:r>
              <a:rPr lang="en-US" dirty="0"/>
              <a:t>By Default, in </a:t>
            </a:r>
            <a:r>
              <a:rPr lang="en-US" dirty="0" err="1"/>
              <a:t>OpenMP</a:t>
            </a:r>
            <a:r>
              <a:rPr lang="en-US" dirty="0"/>
              <a:t> parallel regions, only 1 thread will be used for MKL calls. </a:t>
            </a:r>
          </a:p>
          <a:p>
            <a:pPr lvl="1"/>
            <a:r>
              <a:rPr lang="en-US" dirty="0"/>
              <a:t>MKL_DYNAMICS is true by default</a:t>
            </a:r>
          </a:p>
          <a:p>
            <a:r>
              <a:rPr lang="en-US" dirty="0"/>
              <a:t>Nested </a:t>
            </a:r>
            <a:r>
              <a:rPr lang="en-US" dirty="0" err="1"/>
              <a:t>OpenMP</a:t>
            </a:r>
            <a:r>
              <a:rPr lang="en-US" dirty="0"/>
              <a:t> can be used to enable multiple threads for MKL calls.  </a:t>
            </a:r>
            <a:r>
              <a:rPr lang="en-US" dirty="0">
                <a:solidFill>
                  <a:srgbClr val="0000FF"/>
                </a:solidFill>
              </a:rPr>
              <a:t>Treat MKL as a nested inner </a:t>
            </a:r>
            <a:r>
              <a:rPr lang="en-US" dirty="0" err="1">
                <a:solidFill>
                  <a:srgbClr val="0000FF"/>
                </a:solidFill>
              </a:rPr>
              <a:t>OpenMP</a:t>
            </a:r>
            <a:r>
              <a:rPr lang="en-US" dirty="0">
                <a:solidFill>
                  <a:srgbClr val="0000FF"/>
                </a:solidFill>
              </a:rPr>
              <a:t> region.</a:t>
            </a:r>
          </a:p>
          <a:p>
            <a:r>
              <a:rPr lang="en-US" dirty="0"/>
              <a:t>Sample settings</a:t>
            </a:r>
          </a:p>
          <a:p>
            <a:endParaRPr lang="en-US" dirty="0"/>
          </a:p>
          <a:p>
            <a:endParaRPr lang="en-US" dirty="0"/>
          </a:p>
        </p:txBody>
      </p:sp>
      <p:sp>
        <p:nvSpPr>
          <p:cNvPr id="5" name="Rectangle 4"/>
          <p:cNvSpPr/>
          <p:nvPr/>
        </p:nvSpPr>
        <p:spPr>
          <a:xfrm>
            <a:off x="1251065" y="3850830"/>
            <a:ext cx="4571160" cy="1754327"/>
          </a:xfrm>
          <a:prstGeom prst="rect">
            <a:avLst/>
          </a:prstGeom>
          <a:solidFill>
            <a:srgbClr val="D0F7FF"/>
          </a:solidFill>
        </p:spPr>
        <p:txBody>
          <a:bodyPr wrap="square">
            <a:spAutoFit/>
          </a:bodyPr>
          <a:lstStyle/>
          <a:p>
            <a:r>
              <a:rPr lang="en-US" b="1" dirty="0"/>
              <a:t>export OMP_NESTED=true</a:t>
            </a:r>
          </a:p>
          <a:p>
            <a:r>
              <a:rPr lang="en-US" b="1" dirty="0"/>
              <a:t>export OMP_PLACES=cores</a:t>
            </a:r>
          </a:p>
          <a:p>
            <a:r>
              <a:rPr lang="en-US" b="1" dirty="0"/>
              <a:t>export OMP_PROC_BIND=</a:t>
            </a:r>
            <a:r>
              <a:rPr lang="en-US" b="1" dirty="0" err="1"/>
              <a:t>sprad,close</a:t>
            </a:r>
            <a:endParaRPr lang="en-US" b="1" dirty="0"/>
          </a:p>
          <a:p>
            <a:r>
              <a:rPr lang="en-US" b="1" dirty="0"/>
              <a:t>export OMP_NUM_THREADS=6,4</a:t>
            </a:r>
          </a:p>
          <a:p>
            <a:r>
              <a:rPr lang="en-US" b="1" dirty="0">
                <a:solidFill>
                  <a:srgbClr val="0000FF"/>
                </a:solidFill>
              </a:rPr>
              <a:t>export MKL_DYNAMICS=false </a:t>
            </a:r>
            <a:r>
              <a:rPr lang="en-US" b="1" dirty="0"/>
              <a:t> </a:t>
            </a:r>
          </a:p>
          <a:p>
            <a:r>
              <a:rPr lang="en-US" b="1" dirty="0"/>
              <a:t>export OMP_MAX_ACTIVE_LEVELS=2</a:t>
            </a:r>
          </a:p>
        </p:txBody>
      </p:sp>
      <p:pic>
        <p:nvPicPr>
          <p:cNvPr id="6" name="Picture 5" descr="Screen Shot 2015-10-08 at 4.49.01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74707" y="2959290"/>
            <a:ext cx="3964876" cy="2645867"/>
          </a:xfrm>
          <a:prstGeom prst="rect">
            <a:avLst/>
          </a:prstGeom>
        </p:spPr>
      </p:pic>
      <p:sp>
        <p:nvSpPr>
          <p:cNvPr id="7" name="Rectangle 6"/>
          <p:cNvSpPr/>
          <p:nvPr/>
        </p:nvSpPr>
        <p:spPr>
          <a:xfrm>
            <a:off x="7746684" y="5605157"/>
            <a:ext cx="2553016" cy="553998"/>
          </a:xfrm>
          <a:prstGeom prst="rect">
            <a:avLst/>
          </a:prstGeom>
        </p:spPr>
        <p:txBody>
          <a:bodyPr wrap="square">
            <a:spAutoFit/>
          </a:bodyPr>
          <a:lstStyle/>
          <a:p>
            <a:r>
              <a:rPr lang="en-US" sz="1200" dirty="0"/>
              <a:t>FFT3D on KNC, Ng=64</a:t>
            </a:r>
            <a:r>
              <a:rPr lang="en-US" sz="1200" baseline="30000" dirty="0"/>
              <a:t>3 </a:t>
            </a:r>
            <a:r>
              <a:rPr lang="en-US" sz="1200" i="1" dirty="0"/>
              <a:t>example </a:t>
            </a:r>
          </a:p>
          <a:p>
            <a:r>
              <a:rPr lang="en-US" sz="1200" i="1" dirty="0"/>
              <a:t>Courtesy of </a:t>
            </a:r>
            <a:r>
              <a:rPr lang="en-US" sz="1200" i="1" dirty="0" err="1"/>
              <a:t>Jeongnim</a:t>
            </a:r>
            <a:r>
              <a:rPr lang="en-US" sz="1200" i="1" dirty="0"/>
              <a:t> Kim,  Intel</a:t>
            </a:r>
            <a:r>
              <a:rPr lang="en-US" i="1" dirty="0"/>
              <a:t> </a:t>
            </a:r>
          </a:p>
        </p:txBody>
      </p:sp>
      <p:sp>
        <p:nvSpPr>
          <p:cNvPr id="4" name="Slide Number Placeholder 3"/>
          <p:cNvSpPr>
            <a:spLocks noGrp="1"/>
          </p:cNvSpPr>
          <p:nvPr>
            <p:ph type="sldNum" sz="quarter" idx="10"/>
          </p:nvPr>
        </p:nvSpPr>
        <p:spPr/>
        <p:txBody>
          <a:bodyPr/>
          <a:lstStyle/>
          <a:p>
            <a:pPr fontAlgn="base">
              <a:spcBef>
                <a:spcPct val="0"/>
              </a:spcBef>
              <a:spcAft>
                <a:spcPct val="0"/>
              </a:spcAft>
              <a:defRPr/>
            </a:pPr>
            <a:endParaRPr lang="en-US" dirty="0">
              <a:solidFill>
                <a:srgbClr val="000000"/>
              </a:solidFill>
              <a:latin typeface="Tahoma" pitchFamily="34" charset="0"/>
              <a:cs typeface="Arial" pitchFamily="34" charset="0"/>
            </a:endParaRPr>
          </a:p>
        </p:txBody>
      </p:sp>
      <p:sp>
        <p:nvSpPr>
          <p:cNvPr id="8" name="TextBox 7"/>
          <p:cNvSpPr txBox="1"/>
          <p:nvPr/>
        </p:nvSpPr>
        <p:spPr>
          <a:xfrm>
            <a:off x="1683060" y="6434699"/>
            <a:ext cx="8748458" cy="307777"/>
          </a:xfrm>
          <a:prstGeom prst="rect">
            <a:avLst/>
          </a:prstGeom>
          <a:noFill/>
        </p:spPr>
        <p:txBody>
          <a:bodyPr wrap="square" rtlCol="0">
            <a:spAutoFit/>
          </a:bodyPr>
          <a:lstStyle/>
          <a:p>
            <a:r>
              <a:rPr lang="en-US" sz="1400" dirty="0"/>
              <a:t>*KNC: Intel® Xeon Phi™ </a:t>
            </a:r>
            <a:r>
              <a:rPr lang="en-US" sz="1400"/>
              <a:t>processor (Knights Corner) </a:t>
            </a:r>
            <a:r>
              <a:rPr lang="mr-IN" sz="1400" dirty="0"/>
              <a:t>…</a:t>
            </a:r>
            <a:r>
              <a:rPr lang="en-US" sz="1400" dirty="0"/>
              <a:t> the first generation co-processor version of the chip. </a:t>
            </a:r>
          </a:p>
        </p:txBody>
      </p:sp>
    </p:spTree>
    <p:extLst>
      <p:ext uri="{BB962C8B-B14F-4D97-AF65-F5344CB8AC3E}">
        <p14:creationId xmlns:p14="http://schemas.microsoft.com/office/powerpoint/2010/main" val="148843915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2608" y="173736"/>
            <a:ext cx="11375136" cy="496290"/>
          </a:xfrm>
        </p:spPr>
        <p:txBody>
          <a:bodyPr/>
          <a:lstStyle/>
          <a:p>
            <a:r>
              <a:rPr lang="en-US" dirty="0"/>
              <a:t>Example: MPI + </a:t>
            </a:r>
            <a:r>
              <a:rPr lang="en-US" dirty="0" err="1"/>
              <a:t>OpenMP</a:t>
            </a:r>
            <a:r>
              <a:rPr lang="en-US" dirty="0"/>
              <a:t> affinity on Cori</a:t>
            </a:r>
          </a:p>
        </p:txBody>
      </p:sp>
      <p:sp>
        <p:nvSpPr>
          <p:cNvPr id="3" name="Content Placeholder 2"/>
          <p:cNvSpPr>
            <a:spLocks noGrp="1"/>
          </p:cNvSpPr>
          <p:nvPr>
            <p:ph idx="1"/>
          </p:nvPr>
        </p:nvSpPr>
        <p:spPr/>
        <p:txBody>
          <a:bodyPr/>
          <a:lstStyle/>
          <a:p>
            <a:r>
              <a:rPr lang="en-US" dirty="0"/>
              <a:t>Slides from Helen</a:t>
            </a:r>
          </a:p>
        </p:txBody>
      </p:sp>
    </p:spTree>
    <p:extLst>
      <p:ext uri="{BB962C8B-B14F-4D97-AF65-F5344CB8AC3E}">
        <p14:creationId xmlns:p14="http://schemas.microsoft.com/office/powerpoint/2010/main" val="48306363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Cori: Example Compute Nodes (Intel Haswell)</a:t>
            </a:r>
            <a:endParaRPr lang="en-US" dirty="0">
              <a:solidFill>
                <a:srgbClr val="800000"/>
              </a:solidFill>
            </a:endParaRPr>
          </a:p>
        </p:txBody>
      </p:sp>
      <p:sp>
        <p:nvSpPr>
          <p:cNvPr id="7" name="Content Placeholder 2"/>
          <p:cNvSpPr>
            <a:spLocks noGrp="1"/>
          </p:cNvSpPr>
          <p:nvPr>
            <p:ph idx="1"/>
          </p:nvPr>
        </p:nvSpPr>
        <p:spPr>
          <a:xfrm>
            <a:off x="1960002" y="4320431"/>
            <a:ext cx="8221525" cy="2245606"/>
          </a:xfrm>
          <a:solidFill>
            <a:schemeClr val="accent4">
              <a:lumMod val="20000"/>
              <a:lumOff val="80000"/>
            </a:schemeClr>
          </a:solidFill>
        </p:spPr>
        <p:txBody>
          <a:bodyPr>
            <a:noAutofit/>
          </a:bodyPr>
          <a:lstStyle/>
          <a:p>
            <a:pPr marL="392112" indent="-285750">
              <a:defRPr/>
            </a:pPr>
            <a:r>
              <a:rPr lang="en-US" sz="1800" b="1" dirty="0">
                <a:solidFill>
                  <a:srgbClr val="000000"/>
                </a:solidFill>
              </a:rPr>
              <a:t>An Intel Haswell node has 32 cores (64 CPUs), 128 MB DDR memory.</a:t>
            </a:r>
          </a:p>
          <a:p>
            <a:pPr marL="392112" indent="-285750">
              <a:defRPr/>
            </a:pPr>
            <a:r>
              <a:rPr lang="en-US" sz="1800" b="1" dirty="0">
                <a:solidFill>
                  <a:srgbClr val="000000"/>
                </a:solidFill>
              </a:rPr>
              <a:t>2 NUMA domains per node, 16 cores per NUMA domain.  2 hardware threads (CPUs) per core.</a:t>
            </a:r>
          </a:p>
          <a:p>
            <a:pPr marL="392112" indent="-285750">
              <a:defRPr/>
            </a:pPr>
            <a:r>
              <a:rPr lang="en-US" sz="1800" b="1" dirty="0">
                <a:solidFill>
                  <a:srgbClr val="000000"/>
                </a:solidFill>
              </a:rPr>
              <a:t>Memory bandwidth is non-homogeneous among NUMA domains.</a:t>
            </a:r>
          </a:p>
          <a:p>
            <a:pPr marL="742950" lvl="1" indent="-285750">
              <a:defRPr/>
            </a:pPr>
            <a:r>
              <a:rPr lang="en-US" sz="1400" b="1" dirty="0">
                <a:solidFill>
                  <a:srgbClr val="000000"/>
                </a:solidFill>
              </a:rPr>
              <a:t>CPUs 0-15, 32-47 are closer to memory in NUMA domain 0, farther to memory in NUMA domain 1.</a:t>
            </a:r>
          </a:p>
          <a:p>
            <a:pPr marL="742950" lvl="1" indent="-285750">
              <a:defRPr/>
            </a:pPr>
            <a:r>
              <a:rPr lang="en-US" sz="1400" b="1" dirty="0">
                <a:solidFill>
                  <a:srgbClr val="000000"/>
                </a:solidFill>
              </a:rPr>
              <a:t>CPUs 16-31, 48-64 are closer to memory in NUMA domain 1, farther to memory in NUMA domain 0.</a:t>
            </a:r>
          </a:p>
          <a:p>
            <a:pPr marL="742950" lvl="1" indent="-285750">
              <a:defRPr/>
            </a:pPr>
            <a:endParaRPr lang="en-US" sz="1400" b="1" dirty="0">
              <a:solidFill>
                <a:srgbClr val="000000"/>
              </a:solidFill>
            </a:endParaRPr>
          </a:p>
        </p:txBody>
      </p:sp>
      <p:pic>
        <p:nvPicPr>
          <p:cNvPr id="5" name="Picture 4" descr="Screen Shot 2016-02-04 at 5.15.42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63457" y="639473"/>
            <a:ext cx="6184253" cy="3729580"/>
          </a:xfrm>
          <a:prstGeom prst="rect">
            <a:avLst/>
          </a:prstGeom>
        </p:spPr>
      </p:pic>
      <p:sp>
        <p:nvSpPr>
          <p:cNvPr id="3" name="Slide Number Placeholder 2"/>
          <p:cNvSpPr>
            <a:spLocks noGrp="1"/>
          </p:cNvSpPr>
          <p:nvPr>
            <p:ph type="sldNum" sz="quarter" idx="10"/>
          </p:nvPr>
        </p:nvSpPr>
        <p:spPr>
          <a:xfrm>
            <a:off x="9933711" y="6580910"/>
            <a:ext cx="762000" cy="304800"/>
          </a:xfrm>
        </p:spPr>
        <p:txBody>
          <a:bodyPr/>
          <a:lstStyle/>
          <a:p>
            <a:pPr fontAlgn="base">
              <a:spcBef>
                <a:spcPct val="0"/>
              </a:spcBef>
              <a:spcAft>
                <a:spcPct val="0"/>
              </a:spcAft>
              <a:defRPr/>
            </a:pPr>
            <a:fld id="{0C933AAA-F64E-4748-8A99-DCC60F15C72A}" type="slidenum">
              <a:rPr lang="en-US" smtClean="0">
                <a:solidFill>
                  <a:srgbClr val="000000"/>
                </a:solidFill>
                <a:latin typeface="Tahoma" pitchFamily="34" charset="0"/>
                <a:cs typeface="Arial" pitchFamily="34" charset="0"/>
              </a:rPr>
              <a:pPr fontAlgn="base">
                <a:spcBef>
                  <a:spcPct val="0"/>
                </a:spcBef>
                <a:spcAft>
                  <a:spcPct val="0"/>
                </a:spcAft>
                <a:defRPr/>
              </a:pPr>
              <a:t>48</a:t>
            </a:fld>
            <a:endParaRPr lang="en-US" dirty="0">
              <a:solidFill>
                <a:srgbClr val="000000"/>
              </a:solidFill>
              <a:latin typeface="Tahoma" pitchFamily="34" charset="0"/>
              <a:cs typeface="Arial" pitchFamily="34" charset="0"/>
            </a:endParaRPr>
          </a:p>
        </p:txBody>
      </p:sp>
    </p:spTree>
    <p:extLst>
      <p:ext uri="{BB962C8B-B14F-4D97-AF65-F5344CB8AC3E}">
        <p14:creationId xmlns:p14="http://schemas.microsoft.com/office/powerpoint/2010/main" val="322364083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6299" y="666113"/>
            <a:ext cx="10027920" cy="889000"/>
          </a:xfrm>
        </p:spPr>
        <p:txBody>
          <a:bodyPr>
            <a:noAutofit/>
          </a:bodyPr>
          <a:lstStyle/>
          <a:p>
            <a:r>
              <a:rPr lang="en-US" sz="3100" dirty="0" err="1"/>
              <a:t>numactl</a:t>
            </a:r>
            <a:r>
              <a:rPr lang="en-US" sz="3100" dirty="0"/>
              <a:t>: Check Compute Node Information </a:t>
            </a:r>
            <a:endParaRPr lang="en-US" sz="3100" dirty="0">
              <a:solidFill>
                <a:srgbClr val="800000"/>
              </a:solidFill>
            </a:endParaRPr>
          </a:p>
        </p:txBody>
      </p:sp>
      <p:sp>
        <p:nvSpPr>
          <p:cNvPr id="3" name="Content Placeholder 2"/>
          <p:cNvSpPr>
            <a:spLocks noGrp="1"/>
          </p:cNvSpPr>
          <p:nvPr>
            <p:ph idx="1"/>
          </p:nvPr>
        </p:nvSpPr>
        <p:spPr>
          <a:xfrm>
            <a:off x="968837" y="1402713"/>
            <a:ext cx="8796460" cy="4840287"/>
          </a:xfrm>
        </p:spPr>
        <p:txBody>
          <a:bodyPr/>
          <a:lstStyle/>
          <a:p>
            <a:r>
              <a:rPr lang="en-US" sz="2200" b="1" dirty="0" err="1"/>
              <a:t>numactl</a:t>
            </a:r>
            <a:r>
              <a:rPr lang="en-US" sz="2200" b="1" dirty="0"/>
              <a:t>: </a:t>
            </a:r>
            <a:r>
              <a:rPr lang="en-US" sz="2200" dirty="0"/>
              <a:t>controls NUMA policy for processes or shared memory</a:t>
            </a:r>
            <a:endParaRPr lang="en-US" sz="2200" b="1" dirty="0"/>
          </a:p>
          <a:p>
            <a:pPr lvl="1"/>
            <a:r>
              <a:rPr lang="en-US" b="1" dirty="0" err="1"/>
              <a:t>numactl</a:t>
            </a:r>
            <a:r>
              <a:rPr lang="en-US" b="1" dirty="0"/>
              <a:t> -H: </a:t>
            </a:r>
            <a:r>
              <a:rPr lang="en-US" dirty="0"/>
              <a:t>provides NUMA info of the CPUs</a:t>
            </a:r>
            <a:r>
              <a:rPr lang="en-US" sz="2200" dirty="0"/>
              <a:t>  </a:t>
            </a:r>
          </a:p>
        </p:txBody>
      </p:sp>
      <p:sp>
        <p:nvSpPr>
          <p:cNvPr id="8" name="Rectangle 7"/>
          <p:cNvSpPr/>
          <p:nvPr/>
        </p:nvSpPr>
        <p:spPr bwMode="auto">
          <a:xfrm>
            <a:off x="1121237" y="2645656"/>
            <a:ext cx="9091162" cy="2677656"/>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spAutoFit/>
          </a:bodyPr>
          <a:lstStyle/>
          <a:p>
            <a:r>
              <a:rPr lang="is-IS" sz="1400" b="1" dirty="0">
                <a:latin typeface="Arial" charset="0"/>
                <a:ea typeface="SimSun" charset="0"/>
                <a:cs typeface="SimSun" charset="0"/>
              </a:rPr>
              <a:t>% numactl -H </a:t>
            </a:r>
          </a:p>
          <a:p>
            <a:r>
              <a:rPr lang="is-IS" sz="1400" b="1" dirty="0">
                <a:latin typeface="Arial" charset="0"/>
                <a:ea typeface="SimSun" charset="0"/>
                <a:cs typeface="SimSun" charset="0"/>
              </a:rPr>
              <a:t>available: 2 nodes (0-1)</a:t>
            </a:r>
          </a:p>
          <a:p>
            <a:r>
              <a:rPr lang="is-IS" sz="1400" b="1" dirty="0">
                <a:solidFill>
                  <a:srgbClr val="FF0000"/>
                </a:solidFill>
                <a:latin typeface="Arial" charset="0"/>
                <a:ea typeface="SimSun" charset="0"/>
                <a:cs typeface="SimSun" charset="0"/>
              </a:rPr>
              <a:t>node 0 cpus: 0 1 2 3 4 5 6 7 8 9 10 11 12 13 14 15 </a:t>
            </a:r>
            <a:r>
              <a:rPr lang="is-IS" sz="1400" b="1" dirty="0">
                <a:latin typeface="Arial" charset="0"/>
                <a:ea typeface="SimSun" charset="0"/>
                <a:cs typeface="SimSun" charset="0"/>
              </a:rPr>
              <a:t>32 33 34 35 36 37 38 39 40 41 42 43 44 45 46 47</a:t>
            </a:r>
          </a:p>
          <a:p>
            <a:r>
              <a:rPr lang="is-IS" sz="1400" b="1" dirty="0">
                <a:solidFill>
                  <a:srgbClr val="0000FF"/>
                </a:solidFill>
                <a:latin typeface="Arial" charset="0"/>
                <a:ea typeface="SimSun" charset="0"/>
                <a:cs typeface="SimSun" charset="0"/>
              </a:rPr>
              <a:t>node 0 size: 64430 MB</a:t>
            </a:r>
          </a:p>
          <a:p>
            <a:r>
              <a:rPr lang="is-IS" sz="1400" b="1" dirty="0">
                <a:latin typeface="Arial" charset="0"/>
                <a:ea typeface="SimSun" charset="0"/>
                <a:cs typeface="SimSun" charset="0"/>
              </a:rPr>
              <a:t>node 0 free: 63002 MB</a:t>
            </a:r>
          </a:p>
          <a:p>
            <a:r>
              <a:rPr lang="is-IS" sz="1400" b="1" dirty="0">
                <a:solidFill>
                  <a:srgbClr val="FF0000"/>
                </a:solidFill>
                <a:latin typeface="Arial" charset="0"/>
                <a:ea typeface="SimSun" charset="0"/>
                <a:cs typeface="SimSun" charset="0"/>
              </a:rPr>
              <a:t>node 1 cpus: 16 17 18 19 20 21 22 23 24 25 26 27 28 29 30 31 </a:t>
            </a:r>
            <a:r>
              <a:rPr lang="is-IS" sz="1400" b="1" dirty="0">
                <a:latin typeface="Arial" charset="0"/>
                <a:ea typeface="SimSun" charset="0"/>
                <a:cs typeface="SimSun" charset="0"/>
              </a:rPr>
              <a:t>48 49 50 51 52 53 54 55 56 57 58 59 60 61 62 63</a:t>
            </a:r>
          </a:p>
          <a:p>
            <a:r>
              <a:rPr lang="is-IS" sz="1400" b="1" dirty="0">
                <a:solidFill>
                  <a:srgbClr val="0000FF"/>
                </a:solidFill>
                <a:latin typeface="Arial" charset="0"/>
                <a:ea typeface="SimSun" charset="0"/>
                <a:cs typeface="SimSun" charset="0"/>
              </a:rPr>
              <a:t>node 1 size: 64635 MB</a:t>
            </a:r>
          </a:p>
          <a:p>
            <a:r>
              <a:rPr lang="is-IS" sz="1400" b="1" dirty="0">
                <a:latin typeface="Arial" charset="0"/>
                <a:ea typeface="SimSun" charset="0"/>
                <a:cs typeface="SimSun" charset="0"/>
              </a:rPr>
              <a:t>node 1 free: 63395 MB</a:t>
            </a:r>
          </a:p>
          <a:p>
            <a:r>
              <a:rPr lang="is-IS" sz="1400" b="1" dirty="0">
                <a:solidFill>
                  <a:srgbClr val="0000FF"/>
                </a:solidFill>
                <a:latin typeface="Arial" charset="0"/>
                <a:ea typeface="SimSun" charset="0"/>
                <a:cs typeface="SimSun" charset="0"/>
              </a:rPr>
              <a:t>node distances:node   0   1   </a:t>
            </a:r>
          </a:p>
          <a:p>
            <a:r>
              <a:rPr lang="is-IS" sz="1400" b="1" dirty="0">
                <a:solidFill>
                  <a:srgbClr val="0000FF"/>
                </a:solidFill>
                <a:latin typeface="Arial" charset="0"/>
                <a:ea typeface="SimSun" charset="0"/>
                <a:cs typeface="SimSun" charset="0"/>
              </a:rPr>
              <a:t>0:  10  21   </a:t>
            </a:r>
          </a:p>
          <a:p>
            <a:r>
              <a:rPr lang="is-IS" sz="1400" b="1" dirty="0">
                <a:solidFill>
                  <a:srgbClr val="0000FF"/>
                </a:solidFill>
                <a:latin typeface="Arial" charset="0"/>
                <a:ea typeface="SimSun" charset="0"/>
                <a:cs typeface="SimSun" charset="0"/>
              </a:rPr>
              <a:t>1:  21  10 </a:t>
            </a:r>
          </a:p>
        </p:txBody>
      </p:sp>
      <p:sp>
        <p:nvSpPr>
          <p:cNvPr id="4" name="Slide Number Placeholder 3"/>
          <p:cNvSpPr>
            <a:spLocks noGrp="1"/>
          </p:cNvSpPr>
          <p:nvPr>
            <p:ph type="sldNum" sz="quarter" idx="10"/>
          </p:nvPr>
        </p:nvSpPr>
        <p:spPr/>
        <p:txBody>
          <a:bodyPr/>
          <a:lstStyle/>
          <a:p>
            <a:pPr fontAlgn="base">
              <a:spcBef>
                <a:spcPct val="0"/>
              </a:spcBef>
              <a:spcAft>
                <a:spcPct val="0"/>
              </a:spcAft>
              <a:defRPr/>
            </a:pPr>
            <a:endParaRPr lang="en-US" dirty="0">
              <a:solidFill>
                <a:srgbClr val="000000"/>
              </a:solidFill>
              <a:latin typeface="Tahoma" pitchFamily="34" charset="0"/>
              <a:cs typeface="Arial" pitchFamily="34" charset="0"/>
            </a:endParaRPr>
          </a:p>
        </p:txBody>
      </p:sp>
      <p:sp>
        <p:nvSpPr>
          <p:cNvPr id="6" name="TextBox 5">
            <a:extLst>
              <a:ext uri="{FF2B5EF4-FFF2-40B4-BE49-F238E27FC236}">
                <a16:creationId xmlns:a16="http://schemas.microsoft.com/office/drawing/2014/main" id="{0B106AF1-7B9A-E14B-8B37-C21CC6F4861B}"/>
              </a:ext>
            </a:extLst>
          </p:cNvPr>
          <p:cNvSpPr txBox="1"/>
          <p:nvPr/>
        </p:nvSpPr>
        <p:spPr>
          <a:xfrm>
            <a:off x="6238376" y="2291713"/>
            <a:ext cx="3643072" cy="707886"/>
          </a:xfrm>
          <a:prstGeom prst="rect">
            <a:avLst/>
          </a:prstGeom>
          <a:solidFill>
            <a:schemeClr val="accent5"/>
          </a:solidFill>
        </p:spPr>
        <p:txBody>
          <a:bodyPr wrap="square" rtlCol="0">
            <a:spAutoFit/>
          </a:bodyPr>
          <a:lstStyle/>
          <a:p>
            <a:r>
              <a:rPr lang="en-US" sz="2000" b="1" dirty="0"/>
              <a:t>Cori Haswell node example</a:t>
            </a:r>
          </a:p>
          <a:p>
            <a:r>
              <a:rPr lang="en-US" sz="2000" b="1" dirty="0"/>
              <a:t>32 cores, 2 sockets</a:t>
            </a:r>
          </a:p>
        </p:txBody>
      </p:sp>
    </p:spTree>
    <p:extLst>
      <p:ext uri="{BB962C8B-B14F-4D97-AF65-F5344CB8AC3E}">
        <p14:creationId xmlns:p14="http://schemas.microsoft.com/office/powerpoint/2010/main" val="23063861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0" y="117475"/>
            <a:ext cx="11514667" cy="1016000"/>
          </a:xfrm>
        </p:spPr>
        <p:txBody>
          <a:bodyPr/>
          <a:lstStyle/>
          <a:p>
            <a:pPr>
              <a:lnSpc>
                <a:spcPct val="100000"/>
              </a:lnSpc>
            </a:pPr>
            <a:r>
              <a:rPr lang="en-US" dirty="0"/>
              <a:t>Two Architecture Paths for </a:t>
            </a:r>
            <a:br>
              <a:rPr lang="en-US" dirty="0"/>
            </a:br>
            <a:r>
              <a:rPr lang="en-US" dirty="0"/>
              <a:t>Today and Future Leadership Systems</a:t>
            </a:r>
          </a:p>
        </p:txBody>
      </p:sp>
      <p:sp>
        <p:nvSpPr>
          <p:cNvPr id="9" name="Content Placeholder 8"/>
          <p:cNvSpPr>
            <a:spLocks noGrp="1"/>
          </p:cNvSpPr>
          <p:nvPr>
            <p:ph sz="half" idx="4294967295"/>
          </p:nvPr>
        </p:nvSpPr>
        <p:spPr>
          <a:xfrm>
            <a:off x="313266" y="2218267"/>
            <a:ext cx="5598584" cy="4275138"/>
          </a:xfrm>
        </p:spPr>
        <p:txBody>
          <a:bodyPr/>
          <a:lstStyle/>
          <a:p>
            <a:pPr marL="0" indent="0">
              <a:buNone/>
            </a:pPr>
            <a:r>
              <a:rPr lang="en-US" sz="2000" b="1" dirty="0"/>
              <a:t>Heterogeneous Systems (e.g. Titan, Summit)</a:t>
            </a:r>
          </a:p>
          <a:p>
            <a:r>
              <a:rPr lang="en-US" sz="2000" dirty="0"/>
              <a:t>CPU(s) / GPU(s)</a:t>
            </a:r>
          </a:p>
          <a:p>
            <a:r>
              <a:rPr lang="en-US" sz="2000" strike="sngStrike" dirty="0">
                <a:solidFill>
                  <a:srgbClr val="FF0000"/>
                </a:solidFill>
              </a:rPr>
              <a:t>Likely to have </a:t>
            </a:r>
            <a:r>
              <a:rPr lang="en-US" sz="2000" dirty="0">
                <a:solidFill>
                  <a:srgbClr val="FF0000"/>
                </a:solidFill>
              </a:rPr>
              <a:t>(remove?) </a:t>
            </a:r>
            <a:r>
              <a:rPr lang="en-US" sz="2000" dirty="0"/>
              <a:t>multiple CPUs and GPUs per node. </a:t>
            </a:r>
          </a:p>
          <a:p>
            <a:r>
              <a:rPr lang="en-US" sz="2000" dirty="0"/>
              <a:t>Small number of very powerful nodes</a:t>
            </a:r>
          </a:p>
          <a:p>
            <a:r>
              <a:rPr lang="en-US" sz="2000" dirty="0">
                <a:solidFill>
                  <a:srgbClr val="FF0000"/>
                </a:solidFill>
              </a:rPr>
              <a:t>Expect</a:t>
            </a:r>
            <a:r>
              <a:rPr lang="en-US" sz="2000" dirty="0"/>
              <a:t> </a:t>
            </a:r>
            <a:r>
              <a:rPr lang="en-US" sz="2000" dirty="0">
                <a:solidFill>
                  <a:srgbClr val="FF0000"/>
                </a:solidFill>
              </a:rPr>
              <a:t>(change?) </a:t>
            </a:r>
            <a:r>
              <a:rPr lang="en-US" sz="2000" dirty="0"/>
              <a:t>data movement issues to be much easier than previous systems – coherent shared memory within a node</a:t>
            </a:r>
          </a:p>
          <a:p>
            <a:r>
              <a:rPr lang="en-US" sz="2000" dirty="0"/>
              <a:t>Multiple levels of memory – on package, DDR, and non-volatile </a:t>
            </a:r>
          </a:p>
        </p:txBody>
      </p:sp>
      <p:sp>
        <p:nvSpPr>
          <p:cNvPr id="10" name="Content Placeholder 9"/>
          <p:cNvSpPr>
            <a:spLocks noGrp="1"/>
          </p:cNvSpPr>
          <p:nvPr>
            <p:ph sz="half" idx="4294967295"/>
          </p:nvPr>
        </p:nvSpPr>
        <p:spPr>
          <a:xfrm>
            <a:off x="6593418" y="2286000"/>
            <a:ext cx="5598583" cy="4275138"/>
          </a:xfrm>
        </p:spPr>
        <p:txBody>
          <a:bodyPr/>
          <a:lstStyle/>
          <a:p>
            <a:pPr marL="0" indent="0">
              <a:buNone/>
            </a:pPr>
            <a:r>
              <a:rPr lang="en-US" sz="2000" b="1" dirty="0"/>
              <a:t>Homogenous (e.g. Sequoia/Mira/Theta/Cori)</a:t>
            </a:r>
          </a:p>
          <a:p>
            <a:r>
              <a:rPr lang="en-US" sz="2000" dirty="0"/>
              <a:t>10’s of thousands of nodes with millions of cores</a:t>
            </a:r>
          </a:p>
          <a:p>
            <a:r>
              <a:rPr lang="en-US" sz="2000" dirty="0"/>
              <a:t>Homogeneous cores</a:t>
            </a:r>
          </a:p>
          <a:p>
            <a:r>
              <a:rPr lang="en-US" sz="2000" dirty="0"/>
              <a:t>Multiple levels of memory – on package, DDR, </a:t>
            </a:r>
            <a:r>
              <a:rPr lang="en-US" sz="2000" dirty="0">
                <a:solidFill>
                  <a:srgbClr val="FF0000"/>
                </a:solidFill>
              </a:rPr>
              <a:t>and non-volatile (is this there for Sequoia and Mira? Cori does not have this)</a:t>
            </a:r>
          </a:p>
          <a:p>
            <a:r>
              <a:rPr lang="en-US" sz="2000" dirty="0"/>
              <a:t>Processors are self hosted</a:t>
            </a:r>
          </a:p>
          <a:p>
            <a:pPr marL="0" indent="0">
              <a:buNone/>
            </a:pPr>
            <a:endParaRPr lang="en-US" sz="2000" dirty="0"/>
          </a:p>
        </p:txBody>
      </p:sp>
      <p:sp>
        <p:nvSpPr>
          <p:cNvPr id="2" name="Rectangle 1"/>
          <p:cNvSpPr/>
          <p:nvPr/>
        </p:nvSpPr>
        <p:spPr>
          <a:xfrm>
            <a:off x="406400" y="1270337"/>
            <a:ext cx="11074400" cy="707886"/>
          </a:xfrm>
          <a:prstGeom prst="rect">
            <a:avLst/>
          </a:prstGeom>
          <a:ln/>
        </p:spPr>
        <p:style>
          <a:lnRef idx="1">
            <a:schemeClr val="accent2"/>
          </a:lnRef>
          <a:fillRef idx="2">
            <a:schemeClr val="accent2"/>
          </a:fillRef>
          <a:effectRef idx="1">
            <a:schemeClr val="accent2"/>
          </a:effectRef>
          <a:fontRef idx="minor">
            <a:schemeClr val="dk1"/>
          </a:fontRef>
        </p:style>
        <p:txBody>
          <a:bodyPr wrap="square">
            <a:spAutoFit/>
          </a:bodyPr>
          <a:lstStyle/>
          <a:p>
            <a:pPr algn="ctr"/>
            <a:r>
              <a:rPr lang="en-US" sz="2000" b="1" dirty="0"/>
              <a:t>Power concerns for large supercomputers are driving the largest systems to either Heterogeneous or Homogenous (</a:t>
            </a:r>
            <a:r>
              <a:rPr lang="en-US" sz="2000" b="1" dirty="0" err="1"/>
              <a:t>manycore</a:t>
            </a:r>
            <a:r>
              <a:rPr lang="en-US" sz="2000" b="1" dirty="0"/>
              <a:t>) architectures</a:t>
            </a:r>
          </a:p>
        </p:txBody>
      </p:sp>
      <p:sp>
        <p:nvSpPr>
          <p:cNvPr id="3" name="TextBox 2">
            <a:extLst>
              <a:ext uri="{FF2B5EF4-FFF2-40B4-BE49-F238E27FC236}">
                <a16:creationId xmlns:a16="http://schemas.microsoft.com/office/drawing/2014/main" id="{F6B820F9-484F-1A4F-B536-92514255B899}"/>
              </a:ext>
            </a:extLst>
          </p:cNvPr>
          <p:cNvSpPr txBox="1"/>
          <p:nvPr/>
        </p:nvSpPr>
        <p:spPr>
          <a:xfrm>
            <a:off x="5412452" y="5561735"/>
            <a:ext cx="5957539" cy="1588127"/>
          </a:xfrm>
          <a:prstGeom prst="rect">
            <a:avLst/>
          </a:prstGeom>
          <a:noFill/>
        </p:spPr>
        <p:txBody>
          <a:bodyPr wrap="square" rtlCol="0">
            <a:spAutoFit/>
          </a:bodyPr>
          <a:lstStyle/>
          <a:p>
            <a:pPr algn="ctr">
              <a:lnSpc>
                <a:spcPct val="90000"/>
              </a:lnSpc>
            </a:pPr>
            <a:r>
              <a:rPr lang="en-US" b="1" dirty="0">
                <a:solidFill>
                  <a:srgbClr val="FF0000"/>
                </a:solidFill>
              </a:rPr>
              <a:t>Helen note: added Theta and Cori behind Sequoia/Mira</a:t>
            </a:r>
          </a:p>
          <a:p>
            <a:pPr algn="ctr">
              <a:lnSpc>
                <a:spcPct val="90000"/>
              </a:lnSpc>
            </a:pPr>
            <a:r>
              <a:rPr lang="en-US" b="1" dirty="0">
                <a:solidFill>
                  <a:srgbClr val="FF0000"/>
                </a:solidFill>
              </a:rPr>
              <a:t>Also changed last sentence of “unlike prior generations, future products are likely self-hosted”.  Please check</a:t>
            </a:r>
          </a:p>
          <a:p>
            <a:pPr algn="ctr">
              <a:lnSpc>
                <a:spcPct val="90000"/>
              </a:lnSpc>
            </a:pPr>
            <a:endParaRPr lang="en-US" b="1" dirty="0">
              <a:solidFill>
                <a:srgbClr val="FF0000"/>
              </a:solidFill>
            </a:endParaRPr>
          </a:p>
        </p:txBody>
      </p:sp>
    </p:spTree>
    <p:extLst>
      <p:ext uri="{BB962C8B-B14F-4D97-AF65-F5344CB8AC3E}">
        <p14:creationId xmlns:p14="http://schemas.microsoft.com/office/powerpoint/2010/main" val="291720792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2608" y="482603"/>
            <a:ext cx="10027920" cy="889000"/>
          </a:xfrm>
        </p:spPr>
        <p:txBody>
          <a:bodyPr>
            <a:noAutofit/>
          </a:bodyPr>
          <a:lstStyle/>
          <a:p>
            <a:r>
              <a:rPr lang="en-US" sz="3100" dirty="0" err="1"/>
              <a:t>CoriL</a:t>
            </a:r>
            <a:r>
              <a:rPr lang="en-US" sz="3100" dirty="0"/>
              <a:t> KNL Node Overview</a:t>
            </a:r>
            <a:endParaRPr lang="en-US" sz="3100" dirty="0">
              <a:solidFill>
                <a:srgbClr val="800000"/>
              </a:solidFill>
            </a:endParaRPr>
          </a:p>
        </p:txBody>
      </p:sp>
      <p:sp>
        <p:nvSpPr>
          <p:cNvPr id="4" name="Slide Number Placeholder 3"/>
          <p:cNvSpPr>
            <a:spLocks noGrp="1"/>
          </p:cNvSpPr>
          <p:nvPr>
            <p:ph type="sldNum" sz="quarter" idx="10"/>
          </p:nvPr>
        </p:nvSpPr>
        <p:spPr/>
        <p:txBody>
          <a:bodyPr/>
          <a:lstStyle/>
          <a:p>
            <a:pPr fontAlgn="base">
              <a:spcBef>
                <a:spcPct val="0"/>
              </a:spcBef>
              <a:spcAft>
                <a:spcPct val="0"/>
              </a:spcAft>
              <a:defRPr/>
            </a:pPr>
            <a:endParaRPr lang="en-US" dirty="0">
              <a:solidFill>
                <a:srgbClr val="000000"/>
              </a:solidFill>
              <a:latin typeface="Tahoma" pitchFamily="34" charset="0"/>
              <a:cs typeface="Arial" pitchFamily="34" charset="0"/>
            </a:endParaRPr>
          </a:p>
        </p:txBody>
      </p:sp>
      <p:pic>
        <p:nvPicPr>
          <p:cNvPr id="7" name="Content Placeholder 5" descr="HC27.25.710-Knights-Landing-Sodani-Intel.pdf">
            <a:extLst>
              <a:ext uri="{FF2B5EF4-FFF2-40B4-BE49-F238E27FC236}">
                <a16:creationId xmlns:a16="http://schemas.microsoft.com/office/drawing/2014/main" id="{108F266A-97C3-454B-91C7-D33A93CD2B68}"/>
              </a:ext>
            </a:extLst>
          </p:cNvPr>
          <p:cNvPicPr>
            <a:picLocks noChangeAspect="1"/>
          </p:cNvPicPr>
          <p:nvPr/>
        </p:nvPicPr>
        <p:blipFill>
          <a:blip r:embed="rId2">
            <a:extLst>
              <a:ext uri="{28A0092B-C50C-407E-A947-70E740481C1C}">
                <a14:useLocalDpi xmlns:a14="http://schemas.microsoft.com/office/drawing/2010/main" val="0"/>
              </a:ext>
            </a:extLst>
          </a:blip>
          <a:srcRect l="2087" r="2087"/>
          <a:stretch>
            <a:fillRect/>
          </a:stretch>
        </p:blipFill>
        <p:spPr bwMode="auto">
          <a:xfrm>
            <a:off x="996696" y="927103"/>
            <a:ext cx="9323832" cy="5473077"/>
          </a:xfrm>
          <a:prstGeom prst="rect">
            <a:avLst/>
          </a:prstGeom>
          <a:noFill/>
          <a:ln w="9525">
            <a:noFill/>
            <a:miter lim="800000"/>
            <a:headEnd/>
            <a:tailEnd/>
          </a:ln>
        </p:spPr>
      </p:pic>
      <p:sp>
        <p:nvSpPr>
          <p:cNvPr id="9" name="TextBox 8">
            <a:extLst>
              <a:ext uri="{FF2B5EF4-FFF2-40B4-BE49-F238E27FC236}">
                <a16:creationId xmlns:a16="http://schemas.microsoft.com/office/drawing/2014/main" id="{0CCB9B61-FDFD-D743-926E-013D8628D3AB}"/>
              </a:ext>
            </a:extLst>
          </p:cNvPr>
          <p:cNvSpPr txBox="1"/>
          <p:nvPr/>
        </p:nvSpPr>
        <p:spPr>
          <a:xfrm>
            <a:off x="5658612" y="187137"/>
            <a:ext cx="5957684" cy="590931"/>
          </a:xfrm>
          <a:prstGeom prst="rect">
            <a:avLst/>
          </a:prstGeom>
          <a:noFill/>
        </p:spPr>
        <p:txBody>
          <a:bodyPr wrap="square" rtlCol="0">
            <a:spAutoFit/>
          </a:bodyPr>
          <a:lstStyle/>
          <a:p>
            <a:pPr algn="ctr">
              <a:lnSpc>
                <a:spcPct val="90000"/>
              </a:lnSpc>
            </a:pPr>
            <a:r>
              <a:rPr lang="en-US" b="1" dirty="0">
                <a:solidFill>
                  <a:srgbClr val="FF0000"/>
                </a:solidFill>
              </a:rPr>
              <a:t>Helen note: Do we need this slide? We may put some into an “Extra Slides” section</a:t>
            </a:r>
          </a:p>
        </p:txBody>
      </p:sp>
    </p:spTree>
    <p:extLst>
      <p:ext uri="{BB962C8B-B14F-4D97-AF65-F5344CB8AC3E}">
        <p14:creationId xmlns:p14="http://schemas.microsoft.com/office/powerpoint/2010/main" val="113051011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Cori: Example Compute Nodes (Intel KNL)</a:t>
            </a:r>
            <a:endParaRPr lang="en-US" dirty="0">
              <a:solidFill>
                <a:srgbClr val="800000"/>
              </a:solidFill>
            </a:endParaRPr>
          </a:p>
        </p:txBody>
      </p:sp>
      <p:pic>
        <p:nvPicPr>
          <p:cNvPr id="8" name="Picture 7" descr="68-cor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59000" y="1828800"/>
            <a:ext cx="7645400" cy="1993900"/>
          </a:xfrm>
          <a:prstGeom prst="rect">
            <a:avLst/>
          </a:prstGeom>
        </p:spPr>
      </p:pic>
      <p:sp>
        <p:nvSpPr>
          <p:cNvPr id="9" name="TextBox 8"/>
          <p:cNvSpPr txBox="1"/>
          <p:nvPr/>
        </p:nvSpPr>
        <p:spPr>
          <a:xfrm>
            <a:off x="2091266" y="3894077"/>
            <a:ext cx="8001000" cy="2308324"/>
          </a:xfrm>
          <a:prstGeom prst="rect">
            <a:avLst/>
          </a:prstGeom>
          <a:solidFill>
            <a:srgbClr val="F9FDFF"/>
          </a:solidFill>
        </p:spPr>
        <p:txBody>
          <a:bodyPr wrap="square" rtlCol="0">
            <a:spAutoFit/>
          </a:bodyPr>
          <a:lstStyle/>
          <a:p>
            <a:pPr marL="285750" indent="-285750">
              <a:buFont typeface="Arial"/>
              <a:buChar char="•"/>
            </a:pPr>
            <a:r>
              <a:rPr lang="en-US" sz="1600" dirty="0"/>
              <a:t>A </a:t>
            </a:r>
            <a:r>
              <a:rPr lang="en-US" sz="1600" dirty="0" err="1">
                <a:solidFill>
                  <a:srgbClr val="0000FF"/>
                </a:solidFill>
              </a:rPr>
              <a:t>quad,cache</a:t>
            </a:r>
            <a:r>
              <a:rPr lang="en-US" sz="1600" dirty="0">
                <a:solidFill>
                  <a:srgbClr val="0000FF"/>
                </a:solidFill>
              </a:rPr>
              <a:t> </a:t>
            </a:r>
            <a:r>
              <a:rPr lang="en-US" sz="1600" dirty="0"/>
              <a:t>node has only </a:t>
            </a:r>
            <a:r>
              <a:rPr lang="en-US" sz="1600" dirty="0">
                <a:solidFill>
                  <a:srgbClr val="0000FF"/>
                </a:solidFill>
              </a:rPr>
              <a:t>1 NUMA node </a:t>
            </a:r>
            <a:r>
              <a:rPr lang="en-US" sz="1600" dirty="0"/>
              <a:t>with all CPUs on the NUMA node 0 (DDR memory). The MCDRAM is hidden from the “</a:t>
            </a:r>
            <a:r>
              <a:rPr lang="en-US" sz="1600" dirty="0" err="1"/>
              <a:t>numactl</a:t>
            </a:r>
            <a:r>
              <a:rPr lang="en-US" sz="1600" dirty="0"/>
              <a:t> –H” result since it is a cache. </a:t>
            </a:r>
          </a:p>
          <a:p>
            <a:pPr marL="285750" indent="-285750">
              <a:buFont typeface="Arial"/>
              <a:buChar char="•"/>
            </a:pPr>
            <a:r>
              <a:rPr lang="en-US" sz="1600" dirty="0"/>
              <a:t>A </a:t>
            </a:r>
            <a:r>
              <a:rPr lang="en-US" sz="1600" dirty="0" err="1">
                <a:solidFill>
                  <a:srgbClr val="0000FF"/>
                </a:solidFill>
              </a:rPr>
              <a:t>quad,flat</a:t>
            </a:r>
            <a:r>
              <a:rPr lang="en-US" sz="1600" dirty="0">
                <a:solidFill>
                  <a:srgbClr val="0000FF"/>
                </a:solidFill>
              </a:rPr>
              <a:t> </a:t>
            </a:r>
            <a:r>
              <a:rPr lang="en-US" sz="1600" dirty="0"/>
              <a:t>node has only </a:t>
            </a:r>
            <a:r>
              <a:rPr lang="en-US" sz="1600" dirty="0">
                <a:solidFill>
                  <a:srgbClr val="0000FF"/>
                </a:solidFill>
              </a:rPr>
              <a:t>2 NUMA nodes </a:t>
            </a:r>
            <a:r>
              <a:rPr lang="en-US" sz="1600" dirty="0"/>
              <a:t>with all CPUs on the NUMA node 0 (DDR memory). And NUMA node 1 has MCDRAM only.</a:t>
            </a:r>
          </a:p>
          <a:p>
            <a:pPr marL="285750" indent="-285750">
              <a:buFont typeface="Arial"/>
              <a:buChar char="•"/>
            </a:pPr>
            <a:r>
              <a:rPr lang="en-US" sz="1600" dirty="0"/>
              <a:t>A </a:t>
            </a:r>
            <a:r>
              <a:rPr lang="en-US" sz="1600" dirty="0">
                <a:solidFill>
                  <a:srgbClr val="0000FF"/>
                </a:solidFill>
              </a:rPr>
              <a:t>snc2,flat </a:t>
            </a:r>
            <a:r>
              <a:rPr lang="en-US" sz="1600" dirty="0"/>
              <a:t>node has </a:t>
            </a:r>
            <a:r>
              <a:rPr lang="en-US" sz="1600" dirty="0">
                <a:solidFill>
                  <a:srgbClr val="0000FF"/>
                </a:solidFill>
              </a:rPr>
              <a:t>4 NUMA domains </a:t>
            </a:r>
            <a:r>
              <a:rPr lang="en-US" sz="1600" dirty="0"/>
              <a:t>with DDR memory and all CPUs on NUMA nodes 0 and 1.  (NUMA node 0 has physical cores 0 to 33 and all corresponding </a:t>
            </a:r>
            <a:r>
              <a:rPr lang="en-US" sz="1600" dirty="0" err="1"/>
              <a:t>hyperthreads</a:t>
            </a:r>
            <a:r>
              <a:rPr lang="en-US" sz="1600" dirty="0"/>
              <a:t>, and NUMA node 1 has physical cores 34 to 67 and all corresponding </a:t>
            </a:r>
            <a:r>
              <a:rPr lang="en-US" sz="1600" dirty="0" err="1"/>
              <a:t>hyperthreads</a:t>
            </a:r>
            <a:r>
              <a:rPr lang="en-US" sz="1600" dirty="0"/>
              <a:t>). NUMA nodes 2 and 3 have MCDRAM only.</a:t>
            </a:r>
          </a:p>
        </p:txBody>
      </p:sp>
      <p:sp>
        <p:nvSpPr>
          <p:cNvPr id="13" name="Rectangle 12"/>
          <p:cNvSpPr/>
          <p:nvPr/>
        </p:nvSpPr>
        <p:spPr>
          <a:xfrm>
            <a:off x="2057400" y="675840"/>
            <a:ext cx="8255000" cy="1200329"/>
          </a:xfrm>
          <a:prstGeom prst="rect">
            <a:avLst/>
          </a:prstGeom>
        </p:spPr>
        <p:txBody>
          <a:bodyPr wrap="square">
            <a:spAutoFit/>
          </a:bodyPr>
          <a:lstStyle/>
          <a:p>
            <a:pPr marL="342900" indent="-342900">
              <a:buFont typeface="Arial"/>
              <a:buChar char="•"/>
            </a:pPr>
            <a:r>
              <a:rPr lang="en-US" b="1" dirty="0"/>
              <a:t>A Cori KNL node has 68 cores/272 CPUs, 96 GB DDR memory, 16 GB high bandwidth on package memory (MCDRAM).</a:t>
            </a:r>
          </a:p>
          <a:p>
            <a:pPr marL="342900" indent="-342900">
              <a:buFont typeface="Arial"/>
              <a:buChar char="•"/>
            </a:pPr>
            <a:r>
              <a:rPr lang="en-US" b="1" dirty="0"/>
              <a:t>Three cluster modes, all-to-all, quadrant, sub-NUMA clustering, are available at boot time to configure the KNL mesh interconnect.</a:t>
            </a:r>
          </a:p>
        </p:txBody>
      </p:sp>
      <p:sp>
        <p:nvSpPr>
          <p:cNvPr id="3" name="Slide Number Placeholder 2"/>
          <p:cNvSpPr>
            <a:spLocks noGrp="1"/>
          </p:cNvSpPr>
          <p:nvPr>
            <p:ph type="sldNum" sz="quarter" idx="10"/>
          </p:nvPr>
        </p:nvSpPr>
        <p:spPr/>
        <p:txBody>
          <a:bodyPr/>
          <a:lstStyle/>
          <a:p>
            <a:pPr fontAlgn="base">
              <a:spcBef>
                <a:spcPct val="0"/>
              </a:spcBef>
              <a:spcAft>
                <a:spcPct val="0"/>
              </a:spcAft>
              <a:defRPr/>
            </a:pPr>
            <a:fld id="{0C933AAA-F64E-4748-8A99-DCC60F15C72A}" type="slidenum">
              <a:rPr lang="en-US" smtClean="0">
                <a:solidFill>
                  <a:srgbClr val="000000"/>
                </a:solidFill>
                <a:latin typeface="Tahoma" pitchFamily="34" charset="0"/>
                <a:cs typeface="Arial" pitchFamily="34" charset="0"/>
              </a:rPr>
              <a:pPr fontAlgn="base">
                <a:spcBef>
                  <a:spcPct val="0"/>
                </a:spcBef>
                <a:spcAft>
                  <a:spcPct val="0"/>
                </a:spcAft>
                <a:defRPr/>
              </a:pPr>
              <a:t>51</a:t>
            </a:fld>
            <a:endParaRPr lang="en-US" dirty="0">
              <a:solidFill>
                <a:srgbClr val="000000"/>
              </a:solidFill>
              <a:latin typeface="Tahoma" pitchFamily="34" charset="0"/>
              <a:cs typeface="Arial" pitchFamily="34" charset="0"/>
            </a:endParaRPr>
          </a:p>
        </p:txBody>
      </p:sp>
      <p:sp>
        <p:nvSpPr>
          <p:cNvPr id="4" name="Rectangle 3">
            <a:extLst>
              <a:ext uri="{FF2B5EF4-FFF2-40B4-BE49-F238E27FC236}">
                <a16:creationId xmlns:a16="http://schemas.microsoft.com/office/drawing/2014/main" id="{4A98FC69-ED66-5249-AD70-D65DC7E77C0C}"/>
              </a:ext>
            </a:extLst>
          </p:cNvPr>
          <p:cNvSpPr/>
          <p:nvPr/>
        </p:nvSpPr>
        <p:spPr>
          <a:xfrm>
            <a:off x="5971607" y="3244334"/>
            <a:ext cx="248786" cy="369332"/>
          </a:xfrm>
          <a:prstGeom prst="rect">
            <a:avLst/>
          </a:prstGeom>
        </p:spPr>
        <p:txBody>
          <a:bodyPr wrap="none">
            <a:spAutoFit/>
          </a:bodyPr>
          <a:lstStyle/>
          <a:p>
            <a:r>
              <a:rPr lang="en-US" dirty="0"/>
              <a:t> </a:t>
            </a:r>
          </a:p>
        </p:txBody>
      </p:sp>
      <p:sp>
        <p:nvSpPr>
          <p:cNvPr id="5" name="Rectangle 4">
            <a:extLst>
              <a:ext uri="{FF2B5EF4-FFF2-40B4-BE49-F238E27FC236}">
                <a16:creationId xmlns:a16="http://schemas.microsoft.com/office/drawing/2014/main" id="{1AD1F5C2-6F74-114A-BBCD-BB57D8C1E3AA}"/>
              </a:ext>
            </a:extLst>
          </p:cNvPr>
          <p:cNvSpPr/>
          <p:nvPr/>
        </p:nvSpPr>
        <p:spPr>
          <a:xfrm>
            <a:off x="5971607" y="3244334"/>
            <a:ext cx="248786" cy="369332"/>
          </a:xfrm>
          <a:prstGeom prst="rect">
            <a:avLst/>
          </a:prstGeom>
        </p:spPr>
        <p:txBody>
          <a:bodyPr wrap="none">
            <a:spAutoFit/>
          </a:bodyPr>
          <a:lstStyle/>
          <a:p>
            <a:r>
              <a:rPr lang="en-US" dirty="0"/>
              <a:t> </a:t>
            </a:r>
          </a:p>
        </p:txBody>
      </p:sp>
    </p:spTree>
    <p:extLst>
      <p:ext uri="{BB962C8B-B14F-4D97-AF65-F5344CB8AC3E}">
        <p14:creationId xmlns:p14="http://schemas.microsoft.com/office/powerpoint/2010/main" val="219238220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1480" y="395768"/>
            <a:ext cx="9040198" cy="769479"/>
          </a:xfrm>
        </p:spPr>
        <p:txBody>
          <a:bodyPr>
            <a:noAutofit/>
          </a:bodyPr>
          <a:lstStyle/>
          <a:p>
            <a:r>
              <a:rPr lang="en-US" dirty="0"/>
              <a:t>“</a:t>
            </a:r>
            <a:r>
              <a:rPr lang="en-US" dirty="0" err="1"/>
              <a:t>numactl</a:t>
            </a:r>
            <a:r>
              <a:rPr lang="en-US" dirty="0"/>
              <a:t> -H” displays NUMA domain info (1)</a:t>
            </a:r>
          </a:p>
        </p:txBody>
      </p:sp>
      <p:sp>
        <p:nvSpPr>
          <p:cNvPr id="4" name="Slide Number Placeholder 3"/>
          <p:cNvSpPr>
            <a:spLocks noGrp="1"/>
          </p:cNvSpPr>
          <p:nvPr>
            <p:ph type="sldNum" sz="quarter" idx="4"/>
          </p:nvPr>
        </p:nvSpPr>
        <p:spPr/>
        <p:txBody>
          <a:bodyPr/>
          <a:lstStyle/>
          <a:p>
            <a:endParaRPr lang="en-US" dirty="0"/>
          </a:p>
        </p:txBody>
      </p:sp>
      <p:sp>
        <p:nvSpPr>
          <p:cNvPr id="5" name="TextBox 4"/>
          <p:cNvSpPr txBox="1"/>
          <p:nvPr/>
        </p:nvSpPr>
        <p:spPr>
          <a:xfrm>
            <a:off x="1701800" y="1165247"/>
            <a:ext cx="8610600" cy="4524315"/>
          </a:xfrm>
          <a:prstGeom prst="rect">
            <a:avLst/>
          </a:prstGeom>
          <a:noFill/>
        </p:spPr>
        <p:txBody>
          <a:bodyPr wrap="square" rtlCol="0">
            <a:spAutoFit/>
          </a:bodyPr>
          <a:lstStyle/>
          <a:p>
            <a:r>
              <a:rPr lang="en-US" sz="2000" b="1" dirty="0">
                <a:solidFill>
                  <a:srgbClr val="FF0000"/>
                </a:solidFill>
              </a:rPr>
              <a:t>68-core Quad Cache node:</a:t>
            </a:r>
          </a:p>
          <a:p>
            <a:r>
              <a:rPr lang="en-US" sz="1600" b="1" dirty="0"/>
              <a:t>NUMA Domain 0: all 68 cores (272 logic cores)</a:t>
            </a:r>
          </a:p>
          <a:p>
            <a:endParaRPr lang="en-US" sz="1200" dirty="0"/>
          </a:p>
          <a:p>
            <a:r>
              <a:rPr lang="en-US" sz="1200" dirty="0"/>
              <a:t>yunhe@cori01:&gt; </a:t>
            </a:r>
            <a:r>
              <a:rPr lang="en-US" sz="1200" dirty="0" err="1"/>
              <a:t>salloc</a:t>
            </a:r>
            <a:r>
              <a:rPr lang="en-US" sz="1200" dirty="0"/>
              <a:t> -N 1 --</a:t>
            </a:r>
            <a:r>
              <a:rPr lang="en-US" sz="1200" dirty="0" err="1"/>
              <a:t>qos</a:t>
            </a:r>
            <a:r>
              <a:rPr lang="en-US" sz="1200" dirty="0"/>
              <a:t>=interactive -C </a:t>
            </a:r>
            <a:r>
              <a:rPr lang="en-US" sz="1200" dirty="0" err="1"/>
              <a:t>knl,quad,cache</a:t>
            </a:r>
            <a:r>
              <a:rPr lang="en-US" sz="1200" dirty="0"/>
              <a:t> -t 30:00</a:t>
            </a:r>
          </a:p>
          <a:p>
            <a:r>
              <a:rPr lang="en-US" sz="1200" dirty="0" err="1"/>
              <a:t>salloc</a:t>
            </a:r>
            <a:r>
              <a:rPr lang="en-US" sz="1200" dirty="0"/>
              <a:t>: Granted job allocation 5291739</a:t>
            </a:r>
          </a:p>
          <a:p>
            <a:endParaRPr lang="en-US" sz="1200" dirty="0"/>
          </a:p>
          <a:p>
            <a:r>
              <a:rPr lang="en-US" sz="1200" dirty="0"/>
              <a:t>yunhe@nid02305:&gt; </a:t>
            </a:r>
            <a:r>
              <a:rPr lang="en-US" sz="1200" dirty="0" err="1"/>
              <a:t>numactl</a:t>
            </a:r>
            <a:r>
              <a:rPr lang="en-US" sz="1200" dirty="0"/>
              <a:t> -H</a:t>
            </a:r>
          </a:p>
          <a:p>
            <a:r>
              <a:rPr lang="en-US" sz="1200" dirty="0"/>
              <a:t>available: 1 nodes (0)</a:t>
            </a:r>
          </a:p>
          <a:p>
            <a:r>
              <a:rPr lang="da-DK" sz="1200" dirty="0">
                <a:solidFill>
                  <a:srgbClr val="FF0000"/>
                </a:solidFill>
              </a:rPr>
              <a:t>node 0 </a:t>
            </a:r>
            <a:r>
              <a:rPr lang="da-DK" sz="1200" dirty="0" err="1">
                <a:solidFill>
                  <a:srgbClr val="FF0000"/>
                </a:solidFill>
              </a:rPr>
              <a:t>cpus</a:t>
            </a:r>
            <a:r>
              <a:rPr lang="da-DK" sz="1200" dirty="0">
                <a:solidFill>
                  <a:srgbClr val="FF0000"/>
                </a:solidFill>
              </a:rPr>
              <a:t>: 0 1 2 3 4 5 6 7 8 9 10 11 12 13 14 15 16 17 18 19 20 21 22 23 24 25 26 27 28 29 30 31 32 33 34 35 36 37 38 39 40 41 42 43 44 45 46 47 48 49 50 51 52 53 54 55 56 57 58 59 60 61 62 63 64 65 66 67 </a:t>
            </a:r>
            <a:r>
              <a:rPr lang="da-DK" sz="1200" dirty="0"/>
              <a:t>68 69 70 71 72 73 74 75 76 77 78 79 80 81 82 83 84 85 86 87 88 89 90 91 92 93 94 95 96 97 98 99 100 101 102 103 104 105 106 107 108 109 110 111 112 113 114 115 116 117 118 119 120 121 122 123 124 125 126 127 128 129 130 131 132 133 134 135 136 137 138 139 140 141 142 143 144 145 146 147 148 149 150 151 152 153 154 155 156 157 158 159 160 161 162 163 164 165 166 167 168 169 170 171 172 173 174 175 176 177 178 179 180 181 182 183 184 185 186 187 188 189 190 191 192 193 194 195 196 197 198 199 200 201 202 203 204 205 206 207 208 209 210 211 212 213 214 215 216 217 218 219 220 221 222 223 224 225 226 227 228 229 230 231 232 233 234 235 236 237 238 239 240 241 242 243 244 245 246 247 248 249 250 251 252 253 254 255 256 257 258 259 260 261 262 263 264 265 266 267 268 269 270 271</a:t>
            </a:r>
          </a:p>
          <a:p>
            <a:r>
              <a:rPr lang="it-IT" sz="1200" dirty="0" err="1">
                <a:solidFill>
                  <a:srgbClr val="0000FF"/>
                </a:solidFill>
              </a:rPr>
              <a:t>node</a:t>
            </a:r>
            <a:r>
              <a:rPr lang="it-IT" sz="1200" dirty="0">
                <a:solidFill>
                  <a:srgbClr val="0000FF"/>
                </a:solidFill>
              </a:rPr>
              <a:t> 0 </a:t>
            </a:r>
            <a:r>
              <a:rPr lang="it-IT" sz="1200" dirty="0" err="1">
                <a:solidFill>
                  <a:srgbClr val="0000FF"/>
                </a:solidFill>
              </a:rPr>
              <a:t>size</a:t>
            </a:r>
            <a:r>
              <a:rPr lang="it-IT" sz="1200" dirty="0">
                <a:solidFill>
                  <a:srgbClr val="0000FF"/>
                </a:solidFill>
              </a:rPr>
              <a:t>: 96762 MB</a:t>
            </a:r>
          </a:p>
          <a:p>
            <a:r>
              <a:rPr lang="en-US" sz="1200" dirty="0"/>
              <a:t>node 0 free: 93067 MB</a:t>
            </a:r>
          </a:p>
          <a:p>
            <a:r>
              <a:rPr lang="en-US" sz="1200" dirty="0">
                <a:solidFill>
                  <a:srgbClr val="0000FF"/>
                </a:solidFill>
              </a:rPr>
              <a:t>node distances:</a:t>
            </a:r>
          </a:p>
          <a:p>
            <a:r>
              <a:rPr lang="en-US" sz="1200" dirty="0">
                <a:solidFill>
                  <a:srgbClr val="0000FF"/>
                </a:solidFill>
              </a:rPr>
              <a:t>node   0 </a:t>
            </a:r>
          </a:p>
          <a:p>
            <a:r>
              <a:rPr lang="en-US" sz="1200" dirty="0">
                <a:solidFill>
                  <a:srgbClr val="0000FF"/>
                </a:solidFill>
              </a:rPr>
              <a:t>  0:  10 </a:t>
            </a:r>
          </a:p>
          <a:p>
            <a:endParaRPr lang="en-US" sz="1200" dirty="0"/>
          </a:p>
        </p:txBody>
      </p:sp>
      <p:sp>
        <p:nvSpPr>
          <p:cNvPr id="6" name="TextBox 5"/>
          <p:cNvSpPr txBox="1"/>
          <p:nvPr/>
        </p:nvSpPr>
        <p:spPr>
          <a:xfrm>
            <a:off x="4559300" y="4727350"/>
            <a:ext cx="5444066" cy="1477328"/>
          </a:xfrm>
          <a:prstGeom prst="rect">
            <a:avLst/>
          </a:prstGeom>
          <a:solidFill>
            <a:srgbClr val="FEF6D7"/>
          </a:solidFill>
        </p:spPr>
        <p:txBody>
          <a:bodyPr wrap="square" rtlCol="0">
            <a:spAutoFit/>
          </a:bodyPr>
          <a:lstStyle/>
          <a:p>
            <a:pPr marL="285750" indent="-285750">
              <a:buFont typeface="Arial"/>
              <a:buChar char="•"/>
            </a:pPr>
            <a:r>
              <a:rPr lang="en-US" dirty="0"/>
              <a:t>The </a:t>
            </a:r>
            <a:r>
              <a:rPr lang="en-US" dirty="0" err="1"/>
              <a:t>quad,cache</a:t>
            </a:r>
            <a:r>
              <a:rPr lang="en-US" dirty="0"/>
              <a:t> mode has only 1 NUMA node with all CPUs on the NUMA node 0 (DDR memory)</a:t>
            </a:r>
          </a:p>
          <a:p>
            <a:pPr marL="285750" indent="-285750">
              <a:buFont typeface="Arial"/>
              <a:buChar char="•"/>
            </a:pPr>
            <a:r>
              <a:rPr lang="en-US" dirty="0"/>
              <a:t>The MCDRAM is hidden from the </a:t>
            </a:r>
            <a:r>
              <a:rPr lang="en-US" dirty="0" err="1"/>
              <a:t>numactl</a:t>
            </a:r>
            <a:r>
              <a:rPr lang="en-US" dirty="0"/>
              <a:t> –H command (it is a cache).</a:t>
            </a:r>
          </a:p>
        </p:txBody>
      </p:sp>
    </p:spTree>
    <p:extLst>
      <p:ext uri="{BB962C8B-B14F-4D97-AF65-F5344CB8AC3E}">
        <p14:creationId xmlns:p14="http://schemas.microsoft.com/office/powerpoint/2010/main" val="129639918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bwMode="auto">
          <a:xfrm>
            <a:off x="1735033" y="2259617"/>
            <a:ext cx="8136983" cy="3785652"/>
          </a:xfrm>
          <a:prstGeom prst="rect">
            <a:avLst/>
          </a:prstGeom>
          <a:no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spAutoFit/>
          </a:bodyPr>
          <a:lstStyle/>
          <a:p>
            <a:r>
              <a:rPr lang="en-US" sz="1200" b="1" dirty="0"/>
              <a:t>available: 2 nodes (0-1)</a:t>
            </a:r>
          </a:p>
          <a:p>
            <a:r>
              <a:rPr lang="da-DK" sz="1200" b="1" dirty="0">
                <a:solidFill>
                  <a:srgbClr val="FF0000"/>
                </a:solidFill>
              </a:rPr>
              <a:t>node 0 </a:t>
            </a:r>
            <a:r>
              <a:rPr lang="da-DK" sz="1200" b="1" dirty="0" err="1">
                <a:solidFill>
                  <a:srgbClr val="FF0000"/>
                </a:solidFill>
              </a:rPr>
              <a:t>cpus</a:t>
            </a:r>
            <a:r>
              <a:rPr lang="da-DK" sz="1200" b="1" dirty="0">
                <a:solidFill>
                  <a:srgbClr val="FF0000"/>
                </a:solidFill>
              </a:rPr>
              <a:t>: 0 1 2 3 4 5 6 7 8 9 10 11 12 13 14 15 16 17 18 19 20 21 22 23 24 25 26 27 28 29 30 31 32 33 34 35 36 37 38 39 40 41 42 43 44 45 46 47 48 49 50 51 52 53 54 55 56 57 58 59 60 61 62 63 64 65 66 67</a:t>
            </a:r>
            <a:r>
              <a:rPr lang="da-DK" sz="1200" b="1" dirty="0"/>
              <a:t> 68 69 70 71 72 73 74 75 76 77 78 79 80 81 82 83 84 85 86 87 88 89 90 91 92 93 94 95 96 97 98 99 100 101 102 103 104 105 106 107 108 109 110 111 112 113 114 115 116 117 118 119 120 121 122 123 124 125 126 127 128 129 130 131 132 133 134 135 136 137 138 139 140 141 142 143 144 145 146 147 148 149 150 151 152 153 154 155 156 157 158 159 160 161 162 163 164 165 166 167 168 169 170 171 172 173 174 175 176 177 178 179 180 181 182 183 184 185 186 187 188 189 190 191 192 193 194 195 196 197 198 199 200 201 202 203 204 205 206 207 208 209 210 211 212 213 214 215 216 217 218 219 220 221 222 223 224 225 226 227 228 229 230 231 232 233 234 235 236 237 238 239 240 241 242 243 244 245 246 247 248 249 250 251 252 253 254 255 256 257 258 259 260 261 262 263 264 265 266 267 268 269 270 271</a:t>
            </a:r>
          </a:p>
          <a:p>
            <a:r>
              <a:rPr lang="it-IT" sz="1200" b="1" dirty="0" err="1">
                <a:solidFill>
                  <a:srgbClr val="0000FF"/>
                </a:solidFill>
              </a:rPr>
              <a:t>node</a:t>
            </a:r>
            <a:r>
              <a:rPr lang="it-IT" sz="1200" b="1" dirty="0">
                <a:solidFill>
                  <a:srgbClr val="0000FF"/>
                </a:solidFill>
              </a:rPr>
              <a:t> 0 </a:t>
            </a:r>
            <a:r>
              <a:rPr lang="it-IT" sz="1200" b="1" dirty="0" err="1">
                <a:solidFill>
                  <a:srgbClr val="0000FF"/>
                </a:solidFill>
              </a:rPr>
              <a:t>size</a:t>
            </a:r>
            <a:r>
              <a:rPr lang="it-IT" sz="1200" b="1" dirty="0">
                <a:solidFill>
                  <a:srgbClr val="0000FF"/>
                </a:solidFill>
              </a:rPr>
              <a:t>: 96723 MB</a:t>
            </a:r>
          </a:p>
          <a:p>
            <a:r>
              <a:rPr lang="en-US" sz="1200" b="1" dirty="0"/>
              <a:t>node 0 free: 93924 MB</a:t>
            </a:r>
          </a:p>
          <a:p>
            <a:r>
              <a:rPr lang="en-US" sz="1200" b="1" dirty="0">
                <a:solidFill>
                  <a:srgbClr val="FF0000"/>
                </a:solidFill>
              </a:rPr>
              <a:t>node 1 </a:t>
            </a:r>
            <a:r>
              <a:rPr lang="en-US" sz="1200" b="1" dirty="0" err="1">
                <a:solidFill>
                  <a:srgbClr val="FF0000"/>
                </a:solidFill>
              </a:rPr>
              <a:t>cpus</a:t>
            </a:r>
            <a:r>
              <a:rPr lang="en-US" sz="1200" b="1" dirty="0">
                <a:solidFill>
                  <a:srgbClr val="FF0000"/>
                </a:solidFill>
              </a:rPr>
              <a:t>: </a:t>
            </a:r>
          </a:p>
          <a:p>
            <a:r>
              <a:rPr lang="it-IT" sz="1200" b="1" dirty="0" err="1">
                <a:solidFill>
                  <a:srgbClr val="0000FF"/>
                </a:solidFill>
              </a:rPr>
              <a:t>node</a:t>
            </a:r>
            <a:r>
              <a:rPr lang="it-IT" sz="1200" b="1" dirty="0">
                <a:solidFill>
                  <a:srgbClr val="0000FF"/>
                </a:solidFill>
              </a:rPr>
              <a:t> 1 </a:t>
            </a:r>
            <a:r>
              <a:rPr lang="it-IT" sz="1200" b="1" dirty="0" err="1">
                <a:solidFill>
                  <a:srgbClr val="0000FF"/>
                </a:solidFill>
              </a:rPr>
              <a:t>size</a:t>
            </a:r>
            <a:r>
              <a:rPr lang="it-IT" sz="1200" b="1" dirty="0">
                <a:solidFill>
                  <a:srgbClr val="0000FF"/>
                </a:solidFill>
              </a:rPr>
              <a:t>: 16157 MB</a:t>
            </a:r>
          </a:p>
          <a:p>
            <a:r>
              <a:rPr lang="en-US" sz="1200" b="1" dirty="0"/>
              <a:t>node 1 free: 16088 MB</a:t>
            </a:r>
          </a:p>
          <a:p>
            <a:r>
              <a:rPr lang="en-US" sz="1200" b="1" dirty="0">
                <a:solidFill>
                  <a:srgbClr val="0000FF"/>
                </a:solidFill>
              </a:rPr>
              <a:t>node distances:</a:t>
            </a:r>
          </a:p>
          <a:p>
            <a:r>
              <a:rPr lang="en-US" sz="1200" b="1" dirty="0">
                <a:solidFill>
                  <a:srgbClr val="0000FF"/>
                </a:solidFill>
              </a:rPr>
              <a:t>node   0   1 </a:t>
            </a:r>
          </a:p>
          <a:p>
            <a:r>
              <a:rPr lang="en-US" sz="1200" b="1" dirty="0">
                <a:solidFill>
                  <a:srgbClr val="0000FF"/>
                </a:solidFill>
              </a:rPr>
              <a:t>  0:  10  31 </a:t>
            </a:r>
          </a:p>
          <a:p>
            <a:r>
              <a:rPr lang="en-US" sz="1200" b="1" dirty="0">
                <a:solidFill>
                  <a:srgbClr val="0000FF"/>
                </a:solidFill>
              </a:rPr>
              <a:t>  1:  31  10 </a:t>
            </a:r>
          </a:p>
        </p:txBody>
      </p:sp>
      <p:sp>
        <p:nvSpPr>
          <p:cNvPr id="2" name="Title 1"/>
          <p:cNvSpPr>
            <a:spLocks noGrp="1"/>
          </p:cNvSpPr>
          <p:nvPr>
            <p:ph type="title"/>
          </p:nvPr>
        </p:nvSpPr>
        <p:spPr>
          <a:xfrm>
            <a:off x="524294" y="321644"/>
            <a:ext cx="8674532" cy="889000"/>
          </a:xfrm>
        </p:spPr>
        <p:txBody>
          <a:bodyPr>
            <a:noAutofit/>
          </a:bodyPr>
          <a:lstStyle/>
          <a:p>
            <a:r>
              <a:rPr lang="en-US" sz="3100" dirty="0"/>
              <a:t>Cori: Intel KNL </a:t>
            </a:r>
            <a:r>
              <a:rPr lang="en-US" sz="3100" dirty="0" err="1"/>
              <a:t>Quad,Flat</a:t>
            </a:r>
            <a:r>
              <a:rPr lang="en-US" sz="3100" dirty="0"/>
              <a:t> Node</a:t>
            </a:r>
            <a:br>
              <a:rPr lang="en-US" sz="3100" dirty="0"/>
            </a:br>
            <a:endParaRPr lang="en-US" sz="3100" dirty="0">
              <a:solidFill>
                <a:srgbClr val="800000"/>
              </a:solidFill>
            </a:endParaRPr>
          </a:p>
        </p:txBody>
      </p:sp>
      <p:sp>
        <p:nvSpPr>
          <p:cNvPr id="3" name="Content Placeholder 2"/>
          <p:cNvSpPr>
            <a:spLocks noGrp="1"/>
          </p:cNvSpPr>
          <p:nvPr>
            <p:ph idx="1"/>
          </p:nvPr>
        </p:nvSpPr>
        <p:spPr>
          <a:xfrm>
            <a:off x="764474" y="1210644"/>
            <a:ext cx="9071957" cy="5318760"/>
          </a:xfrm>
        </p:spPr>
        <p:txBody>
          <a:bodyPr/>
          <a:lstStyle/>
          <a:p>
            <a:pPr marL="0" indent="0">
              <a:buNone/>
            </a:pPr>
            <a:endParaRPr lang="en-US" sz="2200" b="1" dirty="0"/>
          </a:p>
          <a:p>
            <a:pPr marL="0" indent="0">
              <a:buNone/>
            </a:pPr>
            <a:r>
              <a:rPr lang="en-US" sz="2200" b="1" dirty="0"/>
              <a:t>% </a:t>
            </a:r>
            <a:r>
              <a:rPr lang="en-US" sz="2200" b="1" dirty="0" err="1"/>
              <a:t>numactl</a:t>
            </a:r>
            <a:r>
              <a:rPr lang="en-US" sz="2200" b="1" dirty="0"/>
              <a:t> –H</a:t>
            </a:r>
            <a:endParaRPr lang="en-US" b="1" dirty="0"/>
          </a:p>
          <a:p>
            <a:pPr marL="0" indent="0">
              <a:buNone/>
            </a:pPr>
            <a:endParaRPr lang="en-US" b="1" dirty="0"/>
          </a:p>
          <a:p>
            <a:endParaRPr lang="en-US" b="1" dirty="0"/>
          </a:p>
          <a:p>
            <a:endParaRPr lang="en-US" b="1" dirty="0"/>
          </a:p>
          <a:p>
            <a:endParaRPr lang="en-US" b="1" dirty="0"/>
          </a:p>
          <a:p>
            <a:pPr marL="0" indent="0">
              <a:buNone/>
            </a:pPr>
            <a:endParaRPr lang="en-US" b="1" dirty="0"/>
          </a:p>
          <a:p>
            <a:endParaRPr lang="en-US" b="1" dirty="0"/>
          </a:p>
          <a:p>
            <a:endParaRPr lang="en-US" dirty="0"/>
          </a:p>
        </p:txBody>
      </p:sp>
      <p:sp>
        <p:nvSpPr>
          <p:cNvPr id="10" name="TextBox 9"/>
          <p:cNvSpPr txBox="1"/>
          <p:nvPr/>
        </p:nvSpPr>
        <p:spPr>
          <a:xfrm>
            <a:off x="3721164" y="5358740"/>
            <a:ext cx="6630952" cy="923330"/>
          </a:xfrm>
          <a:prstGeom prst="rect">
            <a:avLst/>
          </a:prstGeom>
          <a:solidFill>
            <a:srgbClr val="FEF6D7"/>
          </a:solidFill>
        </p:spPr>
        <p:txBody>
          <a:bodyPr wrap="square" rtlCol="0">
            <a:spAutoFit/>
          </a:bodyPr>
          <a:lstStyle/>
          <a:p>
            <a:pPr marL="285750" indent="-285750">
              <a:buFont typeface="Arial"/>
              <a:buChar char="•"/>
            </a:pPr>
            <a:r>
              <a:rPr lang="en-US" dirty="0"/>
              <a:t>The </a:t>
            </a:r>
            <a:r>
              <a:rPr lang="en-US" dirty="0" err="1"/>
              <a:t>quad,flat</a:t>
            </a:r>
            <a:r>
              <a:rPr lang="en-US" dirty="0"/>
              <a:t> mode has only 2 NUMA nodes with all CPUs on the NUMA node 0 (DDR memory). </a:t>
            </a:r>
          </a:p>
          <a:p>
            <a:pPr marL="285750" indent="-285750">
              <a:buFont typeface="Arial"/>
              <a:buChar char="•"/>
            </a:pPr>
            <a:r>
              <a:rPr lang="en-US" dirty="0"/>
              <a:t>And NUMA node 1 has MCDRAM (high bandwidth memory).</a:t>
            </a:r>
          </a:p>
        </p:txBody>
      </p:sp>
      <p:sp>
        <p:nvSpPr>
          <p:cNvPr id="11" name="TextBox 10"/>
          <p:cNvSpPr txBox="1"/>
          <p:nvPr/>
        </p:nvSpPr>
        <p:spPr>
          <a:xfrm>
            <a:off x="4223955" y="1006041"/>
            <a:ext cx="5612476" cy="769441"/>
          </a:xfrm>
          <a:prstGeom prst="rect">
            <a:avLst/>
          </a:prstGeom>
          <a:solidFill>
            <a:srgbClr val="F9FDFF"/>
          </a:solidFill>
        </p:spPr>
        <p:txBody>
          <a:bodyPr wrap="square" rtlCol="0">
            <a:spAutoFit/>
          </a:bodyPr>
          <a:lstStyle/>
          <a:p>
            <a:endParaRPr lang="en-US" sz="2200" b="1" dirty="0"/>
          </a:p>
          <a:p>
            <a:r>
              <a:rPr lang="en-US" sz="2200" b="1" dirty="0"/>
              <a:t>KNL </a:t>
            </a:r>
            <a:r>
              <a:rPr lang="en-US" sz="2200" b="1" dirty="0" err="1"/>
              <a:t>quad,flat</a:t>
            </a:r>
            <a:r>
              <a:rPr lang="en-US" sz="2200" b="1" dirty="0"/>
              <a:t> node: 68 cores (272 CPUs)</a:t>
            </a:r>
          </a:p>
        </p:txBody>
      </p:sp>
      <p:sp>
        <p:nvSpPr>
          <p:cNvPr id="4" name="Slide Number Placeholder 3"/>
          <p:cNvSpPr>
            <a:spLocks noGrp="1"/>
          </p:cNvSpPr>
          <p:nvPr>
            <p:ph type="sldNum" sz="quarter" idx="10"/>
          </p:nvPr>
        </p:nvSpPr>
        <p:spPr/>
        <p:txBody>
          <a:bodyPr/>
          <a:lstStyle/>
          <a:p>
            <a:pPr fontAlgn="base">
              <a:spcBef>
                <a:spcPct val="0"/>
              </a:spcBef>
              <a:spcAft>
                <a:spcPct val="0"/>
              </a:spcAft>
              <a:defRPr/>
            </a:pPr>
            <a:endParaRPr lang="en-US" dirty="0">
              <a:solidFill>
                <a:srgbClr val="000000"/>
              </a:solidFill>
              <a:latin typeface="Tahoma" pitchFamily="34" charset="0"/>
              <a:cs typeface="Arial" pitchFamily="34" charset="0"/>
            </a:endParaRPr>
          </a:p>
        </p:txBody>
      </p:sp>
    </p:spTree>
    <p:extLst>
      <p:ext uri="{BB962C8B-B14F-4D97-AF65-F5344CB8AC3E}">
        <p14:creationId xmlns:p14="http://schemas.microsoft.com/office/powerpoint/2010/main" val="105834648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 Naive “</a:t>
            </a:r>
            <a:r>
              <a:rPr lang="en-US" dirty="0" err="1"/>
              <a:t>srun</a:t>
            </a:r>
            <a:r>
              <a:rPr lang="en-US" dirty="0"/>
              <a:t>” Causes Mess in Process/Thread Affinity</a:t>
            </a:r>
          </a:p>
        </p:txBody>
      </p:sp>
      <p:sp>
        <p:nvSpPr>
          <p:cNvPr id="3" name="Content Placeholder 2"/>
          <p:cNvSpPr>
            <a:spLocks noGrp="1"/>
          </p:cNvSpPr>
          <p:nvPr>
            <p:ph idx="1"/>
          </p:nvPr>
        </p:nvSpPr>
        <p:spPr>
          <a:xfrm>
            <a:off x="929640" y="838200"/>
            <a:ext cx="10622280" cy="5699760"/>
          </a:xfrm>
        </p:spPr>
        <p:txBody>
          <a:bodyPr>
            <a:normAutofit fontScale="62500" lnSpcReduction="20000"/>
          </a:bodyPr>
          <a:lstStyle/>
          <a:p>
            <a:pPr marL="0" indent="0">
              <a:lnSpc>
                <a:spcPct val="100000"/>
              </a:lnSpc>
              <a:buNone/>
            </a:pPr>
            <a:r>
              <a:rPr lang="en-US" sz="2900" dirty="0"/>
              <a:t>Example: 16 MPI tasks x 8 OpenMP threads per task on a single 68-core KNL </a:t>
            </a:r>
            <a:r>
              <a:rPr lang="en-US" sz="2900" dirty="0" err="1"/>
              <a:t>quad,cache</a:t>
            </a:r>
            <a:r>
              <a:rPr lang="en-US" sz="2900" dirty="0"/>
              <a:t> node:</a:t>
            </a:r>
          </a:p>
          <a:p>
            <a:pPr marL="400050" lvl="1" indent="0">
              <a:lnSpc>
                <a:spcPct val="100000"/>
              </a:lnSpc>
              <a:buNone/>
            </a:pPr>
            <a:r>
              <a:rPr lang="en-US" sz="2900" dirty="0">
                <a:solidFill>
                  <a:srgbClr val="0000FF"/>
                </a:solidFill>
              </a:rPr>
              <a:t>% export OMP_NUM_THREADS=8</a:t>
            </a:r>
          </a:p>
          <a:p>
            <a:pPr marL="400050" lvl="1" indent="0">
              <a:lnSpc>
                <a:spcPct val="100000"/>
              </a:lnSpc>
              <a:buNone/>
            </a:pPr>
            <a:r>
              <a:rPr lang="en-US" sz="2900" dirty="0">
                <a:solidFill>
                  <a:srgbClr val="0000FF"/>
                </a:solidFill>
              </a:rPr>
              <a:t>% export OMP_PROC_BIND=spread    </a:t>
            </a:r>
            <a:r>
              <a:rPr lang="en-US" sz="2900" dirty="0"/>
              <a:t>(other choice are “</a:t>
            </a:r>
            <a:r>
              <a:rPr lang="en-US" sz="2900" dirty="0" err="1"/>
              <a:t>close”,”master”,”true”,”false</a:t>
            </a:r>
            <a:r>
              <a:rPr lang="en-US" sz="2900" dirty="0"/>
              <a:t>”)</a:t>
            </a:r>
          </a:p>
          <a:p>
            <a:pPr marL="400050" lvl="1" indent="0">
              <a:lnSpc>
                <a:spcPct val="100000"/>
              </a:lnSpc>
              <a:buNone/>
            </a:pPr>
            <a:r>
              <a:rPr lang="en-US" sz="2900" dirty="0">
                <a:solidFill>
                  <a:srgbClr val="0000FF"/>
                </a:solidFill>
              </a:rPr>
              <a:t>% export OMP_PLACES=threads</a:t>
            </a:r>
            <a:r>
              <a:rPr lang="en-US" sz="2900" dirty="0">
                <a:solidFill>
                  <a:srgbClr val="000000"/>
                </a:solidFill>
              </a:rPr>
              <a:t>   (other choices are: cores, sockets, and various ways to specify explicit lists)</a:t>
            </a:r>
          </a:p>
          <a:p>
            <a:pPr marL="400050" lvl="1" indent="0">
              <a:lnSpc>
                <a:spcPct val="70000"/>
              </a:lnSpc>
              <a:buNone/>
            </a:pPr>
            <a:endParaRPr lang="en-US" sz="2900" dirty="0">
              <a:solidFill>
                <a:srgbClr val="000000"/>
              </a:solidFill>
            </a:endParaRPr>
          </a:p>
          <a:p>
            <a:pPr marL="400050" lvl="1" indent="0">
              <a:lnSpc>
                <a:spcPct val="70000"/>
              </a:lnSpc>
              <a:buNone/>
            </a:pPr>
            <a:r>
              <a:rPr lang="en-US" sz="2900" dirty="0">
                <a:solidFill>
                  <a:srgbClr val="0000FF"/>
                </a:solidFill>
              </a:rPr>
              <a:t>% srun -n 16  ./</a:t>
            </a:r>
            <a:r>
              <a:rPr lang="en-US" sz="2900" dirty="0" err="1">
                <a:solidFill>
                  <a:srgbClr val="0000FF"/>
                </a:solidFill>
              </a:rPr>
              <a:t>xthi</a:t>
            </a:r>
            <a:r>
              <a:rPr lang="en-US" sz="2900" dirty="0">
                <a:solidFill>
                  <a:srgbClr val="0000FF"/>
                </a:solidFill>
              </a:rPr>
              <a:t> |sort -k4n,6n</a:t>
            </a:r>
          </a:p>
          <a:p>
            <a:pPr marL="0" indent="0">
              <a:lnSpc>
                <a:spcPct val="70000"/>
              </a:lnSpc>
              <a:buNone/>
            </a:pPr>
            <a:r>
              <a:rPr lang="en-US" sz="2900" dirty="0"/>
              <a:t>         Hello from rank 0, thread 0, on nid02304. (core affinity = 0)</a:t>
            </a:r>
          </a:p>
          <a:p>
            <a:pPr marL="0" indent="0">
              <a:lnSpc>
                <a:spcPct val="70000"/>
              </a:lnSpc>
              <a:buNone/>
            </a:pPr>
            <a:r>
              <a:rPr lang="en-US" sz="2900" dirty="0"/>
              <a:t>         Hello from rank 0, thread 1, on nid02304. (core affinity = 144)        (on physical core 8)</a:t>
            </a:r>
          </a:p>
          <a:p>
            <a:pPr marL="0" indent="0">
              <a:lnSpc>
                <a:spcPct val="70000"/>
              </a:lnSpc>
              <a:buNone/>
            </a:pPr>
            <a:r>
              <a:rPr lang="en-US" sz="2900" dirty="0"/>
              <a:t>         Hello from rank 0, thread 2, on nid02304. (core affinity = 17)</a:t>
            </a:r>
          </a:p>
          <a:p>
            <a:pPr marL="0" indent="0">
              <a:lnSpc>
                <a:spcPct val="70000"/>
              </a:lnSpc>
              <a:buNone/>
            </a:pPr>
            <a:r>
              <a:rPr lang="en-US" sz="2900" dirty="0"/>
              <a:t>         Hello from rank 0, thread 3, on nid02304. (core affinity = 161)        (on physical core 25)</a:t>
            </a:r>
          </a:p>
          <a:p>
            <a:pPr marL="0" indent="0">
              <a:lnSpc>
                <a:spcPct val="70000"/>
              </a:lnSpc>
              <a:buNone/>
            </a:pPr>
            <a:r>
              <a:rPr lang="en-US" sz="2900" dirty="0"/>
              <a:t>         Hello from rank 0, thread 4, on nid02304. (core affinity = 34)</a:t>
            </a:r>
          </a:p>
          <a:p>
            <a:pPr marL="0" indent="0">
              <a:lnSpc>
                <a:spcPct val="70000"/>
              </a:lnSpc>
              <a:buNone/>
            </a:pPr>
            <a:r>
              <a:rPr lang="en-US" sz="2900" dirty="0"/>
              <a:t>         Hello from rank 0, thread 5, on nid02304. (core affinity = 178)        </a:t>
            </a:r>
            <a:r>
              <a:rPr lang="en-US" sz="2900" dirty="0" err="1"/>
              <a:t>oin</a:t>
            </a:r>
            <a:r>
              <a:rPr lang="en-US" sz="2900" dirty="0"/>
              <a:t> physical core 42)</a:t>
            </a:r>
          </a:p>
          <a:p>
            <a:pPr marL="0" indent="0">
              <a:lnSpc>
                <a:spcPct val="70000"/>
              </a:lnSpc>
              <a:buNone/>
            </a:pPr>
            <a:r>
              <a:rPr lang="en-US" sz="2900" dirty="0"/>
              <a:t>         Hello from rank 0, thread 6, on nid02304. (core affinity = 51)</a:t>
            </a:r>
          </a:p>
          <a:p>
            <a:pPr marL="0" indent="0">
              <a:lnSpc>
                <a:spcPct val="70000"/>
              </a:lnSpc>
              <a:buNone/>
            </a:pPr>
            <a:r>
              <a:rPr lang="en-US" sz="2900" dirty="0"/>
              <a:t>         Hello from rank 0, thread 7, on nid02304. (core affinity = 195)        (on physical core 59)</a:t>
            </a:r>
          </a:p>
          <a:p>
            <a:pPr marL="0" indent="0">
              <a:lnSpc>
                <a:spcPct val="70000"/>
              </a:lnSpc>
              <a:buNone/>
            </a:pPr>
            <a:r>
              <a:rPr lang="en-US" sz="2900" dirty="0"/>
              <a:t>         Hello from rank 1, thread 0, on nid02304. (core affinity = 0)</a:t>
            </a:r>
          </a:p>
          <a:p>
            <a:pPr marL="0" indent="0">
              <a:lnSpc>
                <a:spcPct val="70000"/>
              </a:lnSpc>
              <a:buNone/>
            </a:pPr>
            <a:r>
              <a:rPr lang="en-US" sz="2900" dirty="0"/>
              <a:t>         Hello from rank 1, thread 1, on nid02304. (core affinity = 144)</a:t>
            </a:r>
          </a:p>
          <a:p>
            <a:pPr marL="0" indent="0">
              <a:lnSpc>
                <a:spcPct val="70000"/>
              </a:lnSpc>
              <a:buNone/>
            </a:pPr>
            <a:r>
              <a:rPr lang="en-US" sz="2900" dirty="0">
                <a:solidFill>
                  <a:srgbClr val="FF0000"/>
                </a:solidFill>
              </a:rPr>
              <a:t>    It is a mess!</a:t>
            </a:r>
          </a:p>
          <a:p>
            <a:pPr>
              <a:lnSpc>
                <a:spcPct val="70000"/>
              </a:lnSpc>
            </a:pPr>
            <a:endParaRPr lang="en-US" sz="1700" dirty="0">
              <a:solidFill>
                <a:srgbClr val="000000"/>
              </a:solidFill>
            </a:endParaRPr>
          </a:p>
          <a:p>
            <a:pPr marL="400050" lvl="1" indent="0">
              <a:buNone/>
            </a:pPr>
            <a:endParaRPr lang="en-US" dirty="0">
              <a:solidFill>
                <a:srgbClr val="000000"/>
              </a:solidFill>
            </a:endParaRPr>
          </a:p>
          <a:p>
            <a:pPr marL="400050" lvl="1" indent="0">
              <a:buNone/>
            </a:pPr>
            <a:endParaRPr lang="en-US" dirty="0">
              <a:solidFill>
                <a:srgbClr val="000000"/>
              </a:solidFill>
            </a:endParaRPr>
          </a:p>
        </p:txBody>
      </p:sp>
      <p:sp>
        <p:nvSpPr>
          <p:cNvPr id="4" name="Slide Number Placeholder 3"/>
          <p:cNvSpPr>
            <a:spLocks noGrp="1"/>
          </p:cNvSpPr>
          <p:nvPr>
            <p:ph type="sldNum" sz="quarter" idx="4"/>
          </p:nvPr>
        </p:nvSpPr>
        <p:spPr/>
        <p:txBody>
          <a:bodyPr/>
          <a:lstStyle/>
          <a:p>
            <a:endParaRPr lang="en-US" dirty="0"/>
          </a:p>
        </p:txBody>
      </p:sp>
    </p:spTree>
    <p:extLst>
      <p:ext uri="{BB962C8B-B14F-4D97-AF65-F5344CB8AC3E}">
        <p14:creationId xmlns:p14="http://schemas.microsoft.com/office/powerpoint/2010/main" val="194395171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862" y="388761"/>
            <a:ext cx="10475298" cy="769479"/>
          </a:xfrm>
        </p:spPr>
        <p:txBody>
          <a:bodyPr>
            <a:normAutofit fontScale="90000"/>
          </a:bodyPr>
          <a:lstStyle/>
          <a:p>
            <a:r>
              <a:rPr lang="en-US" dirty="0"/>
              <a:t>Cori KNL: the importance of “</a:t>
            </a:r>
            <a:r>
              <a:rPr lang="en-US" dirty="0" err="1"/>
              <a:t>srun</a:t>
            </a:r>
            <a:r>
              <a:rPr lang="en-US" dirty="0"/>
              <a:t>” -c and --</a:t>
            </a:r>
            <a:r>
              <a:rPr lang="en-US" dirty="0" err="1"/>
              <a:t>cpu_bind</a:t>
            </a:r>
            <a:r>
              <a:rPr lang="en-US" dirty="0"/>
              <a:t> Options</a:t>
            </a:r>
          </a:p>
        </p:txBody>
      </p:sp>
      <p:sp>
        <p:nvSpPr>
          <p:cNvPr id="3" name="Content Placeholder 2"/>
          <p:cNvSpPr>
            <a:spLocks noGrp="1"/>
          </p:cNvSpPr>
          <p:nvPr>
            <p:ph idx="1"/>
          </p:nvPr>
        </p:nvSpPr>
        <p:spPr>
          <a:xfrm>
            <a:off x="802302" y="1158240"/>
            <a:ext cx="9573598" cy="4967924"/>
          </a:xfrm>
        </p:spPr>
        <p:txBody>
          <a:bodyPr>
            <a:normAutofit lnSpcReduction="10000"/>
          </a:bodyPr>
          <a:lstStyle/>
          <a:p>
            <a:r>
              <a:rPr lang="en-US" dirty="0"/>
              <a:t>The reason is #MPI tasks is not divisible by 68!  </a:t>
            </a:r>
          </a:p>
          <a:p>
            <a:pPr lvl="1"/>
            <a:r>
              <a:rPr lang="en-US" dirty="0"/>
              <a:t>Each MPI task is getting 68x4/#MPI tasks of logical cores as the domain size</a:t>
            </a:r>
          </a:p>
          <a:p>
            <a:pPr lvl="1"/>
            <a:r>
              <a:rPr lang="en-US" dirty="0"/>
              <a:t>MPI tasks are crossing tile boundaries</a:t>
            </a:r>
          </a:p>
          <a:p>
            <a:r>
              <a:rPr lang="en-US" dirty="0"/>
              <a:t>Let’s set number of logical cores per MPI task (-c) manually by wasting extra 4 cores on purpose, which is 256/#MPI tasks.</a:t>
            </a:r>
          </a:p>
          <a:p>
            <a:pPr lvl="1"/>
            <a:r>
              <a:rPr lang="en-US" dirty="0">
                <a:solidFill>
                  <a:srgbClr val="000000"/>
                </a:solidFill>
              </a:rPr>
              <a:t>Meaning to use 64 cores only on the 68-core KNL node, and spread the logical cores allocated to each MPI task evenly among these 64 cores.</a:t>
            </a:r>
          </a:p>
          <a:p>
            <a:pPr lvl="1"/>
            <a:r>
              <a:rPr lang="en-US" dirty="0"/>
              <a:t>Now It looks good!</a:t>
            </a:r>
          </a:p>
          <a:p>
            <a:pPr marL="346066" lvl="1" indent="0">
              <a:lnSpc>
                <a:spcPct val="80000"/>
              </a:lnSpc>
              <a:buNone/>
            </a:pPr>
            <a:r>
              <a:rPr lang="en-US" dirty="0">
                <a:solidFill>
                  <a:srgbClr val="0000FF"/>
                </a:solidFill>
              </a:rPr>
              <a:t>    % srun -n 16 </a:t>
            </a:r>
            <a:r>
              <a:rPr lang="en-US" dirty="0">
                <a:solidFill>
                  <a:srgbClr val="FF0000"/>
                </a:solidFill>
              </a:rPr>
              <a:t>-c 16 --</a:t>
            </a:r>
            <a:r>
              <a:rPr lang="en-US" dirty="0" err="1">
                <a:solidFill>
                  <a:srgbClr val="FF0000"/>
                </a:solidFill>
              </a:rPr>
              <a:t>cpu_bind</a:t>
            </a:r>
            <a:r>
              <a:rPr lang="en-US" dirty="0">
                <a:solidFill>
                  <a:srgbClr val="FF0000"/>
                </a:solidFill>
              </a:rPr>
              <a:t>=cores </a:t>
            </a:r>
            <a:r>
              <a:rPr lang="en-US" dirty="0">
                <a:solidFill>
                  <a:srgbClr val="0000FF"/>
                </a:solidFill>
              </a:rPr>
              <a:t>./</a:t>
            </a:r>
            <a:r>
              <a:rPr lang="en-US" dirty="0" err="1">
                <a:solidFill>
                  <a:srgbClr val="0000FF"/>
                </a:solidFill>
              </a:rPr>
              <a:t>xthi</a:t>
            </a:r>
            <a:endParaRPr lang="en-US" dirty="0">
              <a:solidFill>
                <a:srgbClr val="0000FF"/>
              </a:solidFill>
            </a:endParaRPr>
          </a:p>
          <a:p>
            <a:pPr marL="0" indent="0">
              <a:lnSpc>
                <a:spcPct val="80000"/>
              </a:lnSpc>
              <a:buNone/>
            </a:pPr>
            <a:r>
              <a:rPr lang="en-US" sz="1900" dirty="0">
                <a:solidFill>
                  <a:srgbClr val="0000FF"/>
                </a:solidFill>
              </a:rPr>
              <a:t>           </a:t>
            </a:r>
            <a:r>
              <a:rPr lang="en-US" sz="1700" dirty="0">
                <a:solidFill>
                  <a:srgbClr val="0000FF"/>
                </a:solidFill>
              </a:rPr>
              <a:t>Hello from rank 0, thread 0, on nid09244. (core affinity = 0)</a:t>
            </a:r>
          </a:p>
          <a:p>
            <a:pPr marL="0" indent="0">
              <a:lnSpc>
                <a:spcPct val="80000"/>
              </a:lnSpc>
              <a:buNone/>
            </a:pPr>
            <a:r>
              <a:rPr lang="en-US" sz="1700" dirty="0">
                <a:solidFill>
                  <a:srgbClr val="0000FF"/>
                </a:solidFill>
              </a:rPr>
              <a:t>             Hello from rank 0, thread 1, on nid09244. (core affinity = 136) </a:t>
            </a:r>
            <a:r>
              <a:rPr lang="en-US" sz="1800" dirty="0"/>
              <a:t>(on physical core 0)</a:t>
            </a:r>
            <a:endParaRPr lang="en-US" sz="1700" dirty="0">
              <a:solidFill>
                <a:srgbClr val="0000FF"/>
              </a:solidFill>
            </a:endParaRPr>
          </a:p>
          <a:p>
            <a:pPr marL="0" indent="0">
              <a:lnSpc>
                <a:spcPct val="80000"/>
              </a:lnSpc>
              <a:buNone/>
            </a:pPr>
            <a:r>
              <a:rPr lang="en-US" sz="1700" dirty="0">
                <a:solidFill>
                  <a:srgbClr val="0000FF"/>
                </a:solidFill>
              </a:rPr>
              <a:t>             Hello from rank 0, thread 2, on nid09244. (core affinity = 1)</a:t>
            </a:r>
          </a:p>
          <a:p>
            <a:pPr marL="0" indent="0">
              <a:lnSpc>
                <a:spcPct val="80000"/>
              </a:lnSpc>
              <a:buNone/>
            </a:pPr>
            <a:r>
              <a:rPr lang="en-US" sz="1700" dirty="0">
                <a:solidFill>
                  <a:srgbClr val="0000FF"/>
                </a:solidFill>
              </a:rPr>
              <a:t>             Hello from rank 0, thread 3, on nid09244. (core affinity = 137) </a:t>
            </a:r>
            <a:r>
              <a:rPr lang="en-US" sz="1800" dirty="0"/>
              <a:t>(on physical core 1)</a:t>
            </a:r>
          </a:p>
          <a:p>
            <a:pPr marL="0" indent="0">
              <a:lnSpc>
                <a:spcPct val="80000"/>
              </a:lnSpc>
              <a:buNone/>
            </a:pPr>
            <a:endParaRPr lang="en-US" sz="1700" dirty="0">
              <a:solidFill>
                <a:srgbClr val="0000FF"/>
              </a:solidFill>
            </a:endParaRPr>
          </a:p>
        </p:txBody>
      </p:sp>
      <p:sp>
        <p:nvSpPr>
          <p:cNvPr id="4" name="Slide Number Placeholder 3"/>
          <p:cNvSpPr>
            <a:spLocks noGrp="1"/>
          </p:cNvSpPr>
          <p:nvPr>
            <p:ph type="sldNum" sz="quarter" idx="4"/>
          </p:nvPr>
        </p:nvSpPr>
        <p:spPr/>
        <p:txBody>
          <a:bodyPr/>
          <a:lstStyle/>
          <a:p>
            <a:endParaRPr lang="en-US" dirty="0"/>
          </a:p>
        </p:txBody>
      </p:sp>
    </p:spTree>
    <p:extLst>
      <p:ext uri="{BB962C8B-B14F-4D97-AF65-F5344CB8AC3E}">
        <p14:creationId xmlns:p14="http://schemas.microsoft.com/office/powerpoint/2010/main" val="37080943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marL="0" indent="0">
              <a:lnSpc>
                <a:spcPct val="70000"/>
              </a:lnSpc>
              <a:buNone/>
            </a:pPr>
            <a:r>
              <a:rPr lang="en-US" dirty="0"/>
              <a:t>Now it Looks good!</a:t>
            </a:r>
          </a:p>
        </p:txBody>
      </p:sp>
      <p:sp>
        <p:nvSpPr>
          <p:cNvPr id="4" name="Slide Number Placeholder 3"/>
          <p:cNvSpPr>
            <a:spLocks noGrp="1"/>
          </p:cNvSpPr>
          <p:nvPr>
            <p:ph type="sldNum" sz="quarter" idx="4"/>
          </p:nvPr>
        </p:nvSpPr>
        <p:spPr/>
        <p:txBody>
          <a:bodyPr/>
          <a:lstStyle/>
          <a:p>
            <a:endParaRPr lang="en-US" dirty="0"/>
          </a:p>
        </p:txBody>
      </p:sp>
      <p:graphicFrame>
        <p:nvGraphicFramePr>
          <p:cNvPr id="8" name="Table 7"/>
          <p:cNvGraphicFramePr>
            <a:graphicFrameLocks noGrp="1"/>
          </p:cNvGraphicFramePr>
          <p:nvPr>
            <p:extLst/>
          </p:nvPr>
        </p:nvGraphicFramePr>
        <p:xfrm>
          <a:off x="2260589" y="1524000"/>
          <a:ext cx="8102610" cy="4755904"/>
        </p:xfrm>
        <a:graphic>
          <a:graphicData uri="http://schemas.openxmlformats.org/drawingml/2006/table">
            <a:tbl>
              <a:tblPr firstRow="1" bandRow="1">
                <a:tableStyleId>{0505E3EF-67EA-436B-97B2-0124C06EBD24}</a:tableStyleId>
              </a:tblPr>
              <a:tblGrid>
                <a:gridCol w="450145">
                  <a:extLst>
                    <a:ext uri="{9D8B030D-6E8A-4147-A177-3AD203B41FA5}">
                      <a16:colId xmlns:a16="http://schemas.microsoft.com/office/drawing/2014/main" val="20000"/>
                    </a:ext>
                  </a:extLst>
                </a:gridCol>
                <a:gridCol w="450145">
                  <a:extLst>
                    <a:ext uri="{9D8B030D-6E8A-4147-A177-3AD203B41FA5}">
                      <a16:colId xmlns:a16="http://schemas.microsoft.com/office/drawing/2014/main" val="20001"/>
                    </a:ext>
                  </a:extLst>
                </a:gridCol>
                <a:gridCol w="450145">
                  <a:extLst>
                    <a:ext uri="{9D8B030D-6E8A-4147-A177-3AD203B41FA5}">
                      <a16:colId xmlns:a16="http://schemas.microsoft.com/office/drawing/2014/main" val="20002"/>
                    </a:ext>
                  </a:extLst>
                </a:gridCol>
                <a:gridCol w="450145">
                  <a:extLst>
                    <a:ext uri="{9D8B030D-6E8A-4147-A177-3AD203B41FA5}">
                      <a16:colId xmlns:a16="http://schemas.microsoft.com/office/drawing/2014/main" val="20003"/>
                    </a:ext>
                  </a:extLst>
                </a:gridCol>
                <a:gridCol w="450145">
                  <a:extLst>
                    <a:ext uri="{9D8B030D-6E8A-4147-A177-3AD203B41FA5}">
                      <a16:colId xmlns:a16="http://schemas.microsoft.com/office/drawing/2014/main" val="20004"/>
                    </a:ext>
                  </a:extLst>
                </a:gridCol>
                <a:gridCol w="450145">
                  <a:extLst>
                    <a:ext uri="{9D8B030D-6E8A-4147-A177-3AD203B41FA5}">
                      <a16:colId xmlns:a16="http://schemas.microsoft.com/office/drawing/2014/main" val="20005"/>
                    </a:ext>
                  </a:extLst>
                </a:gridCol>
                <a:gridCol w="463767">
                  <a:extLst>
                    <a:ext uri="{9D8B030D-6E8A-4147-A177-3AD203B41FA5}">
                      <a16:colId xmlns:a16="http://schemas.microsoft.com/office/drawing/2014/main" val="20006"/>
                    </a:ext>
                  </a:extLst>
                </a:gridCol>
                <a:gridCol w="436523">
                  <a:extLst>
                    <a:ext uri="{9D8B030D-6E8A-4147-A177-3AD203B41FA5}">
                      <a16:colId xmlns:a16="http://schemas.microsoft.com/office/drawing/2014/main" val="20007"/>
                    </a:ext>
                  </a:extLst>
                </a:gridCol>
                <a:gridCol w="450145">
                  <a:extLst>
                    <a:ext uri="{9D8B030D-6E8A-4147-A177-3AD203B41FA5}">
                      <a16:colId xmlns:a16="http://schemas.microsoft.com/office/drawing/2014/main" val="20008"/>
                    </a:ext>
                  </a:extLst>
                </a:gridCol>
                <a:gridCol w="450145">
                  <a:extLst>
                    <a:ext uri="{9D8B030D-6E8A-4147-A177-3AD203B41FA5}">
                      <a16:colId xmlns:a16="http://schemas.microsoft.com/office/drawing/2014/main" val="20009"/>
                    </a:ext>
                  </a:extLst>
                </a:gridCol>
                <a:gridCol w="450145">
                  <a:extLst>
                    <a:ext uri="{9D8B030D-6E8A-4147-A177-3AD203B41FA5}">
                      <a16:colId xmlns:a16="http://schemas.microsoft.com/office/drawing/2014/main" val="20010"/>
                    </a:ext>
                  </a:extLst>
                </a:gridCol>
                <a:gridCol w="450145">
                  <a:extLst>
                    <a:ext uri="{9D8B030D-6E8A-4147-A177-3AD203B41FA5}">
                      <a16:colId xmlns:a16="http://schemas.microsoft.com/office/drawing/2014/main" val="20011"/>
                    </a:ext>
                  </a:extLst>
                </a:gridCol>
                <a:gridCol w="450145">
                  <a:extLst>
                    <a:ext uri="{9D8B030D-6E8A-4147-A177-3AD203B41FA5}">
                      <a16:colId xmlns:a16="http://schemas.microsoft.com/office/drawing/2014/main" val="20012"/>
                    </a:ext>
                  </a:extLst>
                </a:gridCol>
                <a:gridCol w="450145">
                  <a:extLst>
                    <a:ext uri="{9D8B030D-6E8A-4147-A177-3AD203B41FA5}">
                      <a16:colId xmlns:a16="http://schemas.microsoft.com/office/drawing/2014/main" val="20013"/>
                    </a:ext>
                  </a:extLst>
                </a:gridCol>
                <a:gridCol w="450145">
                  <a:extLst>
                    <a:ext uri="{9D8B030D-6E8A-4147-A177-3AD203B41FA5}">
                      <a16:colId xmlns:a16="http://schemas.microsoft.com/office/drawing/2014/main" val="20014"/>
                    </a:ext>
                  </a:extLst>
                </a:gridCol>
                <a:gridCol w="450145">
                  <a:extLst>
                    <a:ext uri="{9D8B030D-6E8A-4147-A177-3AD203B41FA5}">
                      <a16:colId xmlns:a16="http://schemas.microsoft.com/office/drawing/2014/main" val="20015"/>
                    </a:ext>
                  </a:extLst>
                </a:gridCol>
                <a:gridCol w="450145">
                  <a:extLst>
                    <a:ext uri="{9D8B030D-6E8A-4147-A177-3AD203B41FA5}">
                      <a16:colId xmlns:a16="http://schemas.microsoft.com/office/drawing/2014/main" val="20016"/>
                    </a:ext>
                  </a:extLst>
                </a:gridCol>
                <a:gridCol w="450145">
                  <a:extLst>
                    <a:ext uri="{9D8B030D-6E8A-4147-A177-3AD203B41FA5}">
                      <a16:colId xmlns:a16="http://schemas.microsoft.com/office/drawing/2014/main" val="20017"/>
                    </a:ext>
                  </a:extLst>
                </a:gridCol>
              </a:tblGrid>
              <a:tr h="297244">
                <a:tc>
                  <a:txBody>
                    <a:bodyPr/>
                    <a:lstStyle/>
                    <a:p>
                      <a:r>
                        <a:rPr lang="en-US" sz="1200" dirty="0">
                          <a:solidFill>
                            <a:srgbClr val="FF0000"/>
                          </a:solidFill>
                        </a:rPr>
                        <a:t>0</a:t>
                      </a:r>
                    </a:p>
                  </a:txBody>
                  <a:tcPr>
                    <a:solidFill>
                      <a:srgbClr val="0000FF"/>
                    </a:solidFill>
                  </a:tcPr>
                </a:tc>
                <a:tc>
                  <a:txBody>
                    <a:bodyPr/>
                    <a:lstStyle/>
                    <a:p>
                      <a:r>
                        <a:rPr lang="en-US" sz="1200" dirty="0">
                          <a:solidFill>
                            <a:srgbClr val="FF0000"/>
                          </a:solidFill>
                        </a:rPr>
                        <a:t>1</a:t>
                      </a:r>
                    </a:p>
                  </a:txBody>
                  <a:tcPr>
                    <a:solidFill>
                      <a:srgbClr val="0000FF"/>
                    </a:solidFill>
                  </a:tcPr>
                </a:tc>
                <a:tc>
                  <a:txBody>
                    <a:bodyPr/>
                    <a:lstStyle/>
                    <a:p>
                      <a:r>
                        <a:rPr lang="en-US" sz="1200" dirty="0">
                          <a:solidFill>
                            <a:srgbClr val="FF0000"/>
                          </a:solidFill>
                        </a:rPr>
                        <a:t>2</a:t>
                      </a:r>
                    </a:p>
                  </a:txBody>
                  <a:tcPr>
                    <a:solidFill>
                      <a:srgbClr val="0000FF"/>
                    </a:solidFill>
                  </a:tcPr>
                </a:tc>
                <a:tc>
                  <a:txBody>
                    <a:bodyPr/>
                    <a:lstStyle/>
                    <a:p>
                      <a:r>
                        <a:rPr lang="en-US" sz="1200" dirty="0">
                          <a:solidFill>
                            <a:srgbClr val="FF0000"/>
                          </a:solidFill>
                        </a:rPr>
                        <a:t>3</a:t>
                      </a:r>
                    </a:p>
                  </a:txBody>
                  <a:tcPr>
                    <a:solidFill>
                      <a:srgbClr val="0000FF"/>
                    </a:solidFill>
                  </a:tcPr>
                </a:tc>
                <a:tc>
                  <a:txBody>
                    <a:bodyPr/>
                    <a:lstStyle/>
                    <a:p>
                      <a:r>
                        <a:rPr lang="en-US" sz="1200" dirty="0">
                          <a:solidFill>
                            <a:srgbClr val="FF0000"/>
                          </a:solidFill>
                        </a:rPr>
                        <a:t>4</a:t>
                      </a:r>
                    </a:p>
                  </a:txBody>
                  <a:tcPr>
                    <a:solidFill>
                      <a:srgbClr val="23ABE3"/>
                    </a:solidFill>
                  </a:tcPr>
                </a:tc>
                <a:tc>
                  <a:txBody>
                    <a:bodyPr/>
                    <a:lstStyle/>
                    <a:p>
                      <a:r>
                        <a:rPr lang="en-US" sz="1200" dirty="0">
                          <a:solidFill>
                            <a:srgbClr val="FF0000"/>
                          </a:solidFill>
                        </a:rPr>
                        <a:t>5</a:t>
                      </a:r>
                    </a:p>
                  </a:txBody>
                  <a:tcPr>
                    <a:solidFill>
                      <a:srgbClr val="23ABE3"/>
                    </a:solidFill>
                  </a:tcPr>
                </a:tc>
                <a:tc>
                  <a:txBody>
                    <a:bodyPr/>
                    <a:lstStyle/>
                    <a:p>
                      <a:r>
                        <a:rPr lang="en-US" sz="1200" dirty="0">
                          <a:solidFill>
                            <a:srgbClr val="FF0000"/>
                          </a:solidFill>
                        </a:rPr>
                        <a:t>6</a:t>
                      </a:r>
                    </a:p>
                  </a:txBody>
                  <a:tcPr>
                    <a:solidFill>
                      <a:srgbClr val="23ABE3"/>
                    </a:solidFill>
                  </a:tcPr>
                </a:tc>
                <a:tc>
                  <a:txBody>
                    <a:bodyPr/>
                    <a:lstStyle/>
                    <a:p>
                      <a:r>
                        <a:rPr lang="en-US" sz="1200" dirty="0">
                          <a:solidFill>
                            <a:srgbClr val="FF0000"/>
                          </a:solidFill>
                        </a:rPr>
                        <a:t>7</a:t>
                      </a:r>
                    </a:p>
                  </a:txBody>
                  <a:tcPr>
                    <a:solidFill>
                      <a:srgbClr val="23ABE3"/>
                    </a:solidFill>
                  </a:tcPr>
                </a:tc>
                <a:tc>
                  <a:txBody>
                    <a:bodyPr/>
                    <a:lstStyle/>
                    <a:p>
                      <a:r>
                        <a:rPr lang="en-US" sz="1200" dirty="0">
                          <a:solidFill>
                            <a:srgbClr val="FF0000"/>
                          </a:solidFill>
                        </a:rPr>
                        <a:t>8</a:t>
                      </a:r>
                    </a:p>
                  </a:txBody>
                  <a:tcPr>
                    <a:solidFill>
                      <a:srgbClr val="008000"/>
                    </a:solidFill>
                  </a:tcPr>
                </a:tc>
                <a:tc>
                  <a:txBody>
                    <a:bodyPr/>
                    <a:lstStyle/>
                    <a:p>
                      <a:r>
                        <a:rPr lang="en-US" sz="1200" dirty="0">
                          <a:solidFill>
                            <a:srgbClr val="FF0000"/>
                          </a:solidFill>
                        </a:rPr>
                        <a:t>9 </a:t>
                      </a:r>
                    </a:p>
                  </a:txBody>
                  <a:tcPr>
                    <a:solidFill>
                      <a:srgbClr val="008000"/>
                    </a:solidFill>
                  </a:tcPr>
                </a:tc>
                <a:tc>
                  <a:txBody>
                    <a:bodyPr/>
                    <a:lstStyle/>
                    <a:p>
                      <a:r>
                        <a:rPr lang="en-US" sz="1200" dirty="0">
                          <a:solidFill>
                            <a:srgbClr val="FF0000"/>
                          </a:solidFill>
                        </a:rPr>
                        <a:t>10</a:t>
                      </a:r>
                    </a:p>
                  </a:txBody>
                  <a:tcPr>
                    <a:solidFill>
                      <a:srgbClr val="008000"/>
                    </a:solidFill>
                  </a:tcPr>
                </a:tc>
                <a:tc>
                  <a:txBody>
                    <a:bodyPr/>
                    <a:lstStyle/>
                    <a:p>
                      <a:r>
                        <a:rPr lang="en-US" sz="1200" dirty="0">
                          <a:solidFill>
                            <a:srgbClr val="FF0000"/>
                          </a:solidFill>
                        </a:rPr>
                        <a:t>11</a:t>
                      </a:r>
                    </a:p>
                  </a:txBody>
                  <a:tcPr>
                    <a:solidFill>
                      <a:srgbClr val="008000"/>
                    </a:solidFill>
                  </a:tcPr>
                </a:tc>
                <a:tc>
                  <a:txBody>
                    <a:bodyPr/>
                    <a:lstStyle/>
                    <a:p>
                      <a:r>
                        <a:rPr lang="en-US" sz="1200" dirty="0">
                          <a:solidFill>
                            <a:srgbClr val="FF0000"/>
                          </a:solidFill>
                        </a:rPr>
                        <a:t>12</a:t>
                      </a:r>
                    </a:p>
                  </a:txBody>
                  <a:tcPr>
                    <a:solidFill>
                      <a:srgbClr val="F8961D"/>
                    </a:solidFill>
                  </a:tcPr>
                </a:tc>
                <a:tc>
                  <a:txBody>
                    <a:bodyPr/>
                    <a:lstStyle/>
                    <a:p>
                      <a:r>
                        <a:rPr lang="en-US" sz="1200" dirty="0">
                          <a:solidFill>
                            <a:srgbClr val="FF0000"/>
                          </a:solidFill>
                        </a:rPr>
                        <a:t>13</a:t>
                      </a:r>
                    </a:p>
                  </a:txBody>
                  <a:tcPr>
                    <a:solidFill>
                      <a:srgbClr val="F8961D"/>
                    </a:solidFill>
                  </a:tcPr>
                </a:tc>
                <a:tc>
                  <a:txBody>
                    <a:bodyPr/>
                    <a:lstStyle/>
                    <a:p>
                      <a:r>
                        <a:rPr lang="en-US" sz="1200" dirty="0">
                          <a:solidFill>
                            <a:srgbClr val="FF0000"/>
                          </a:solidFill>
                        </a:rPr>
                        <a:t>14</a:t>
                      </a:r>
                    </a:p>
                  </a:txBody>
                  <a:tcPr>
                    <a:solidFill>
                      <a:srgbClr val="F8961D"/>
                    </a:solidFill>
                  </a:tcPr>
                </a:tc>
                <a:tc>
                  <a:txBody>
                    <a:bodyPr/>
                    <a:lstStyle/>
                    <a:p>
                      <a:r>
                        <a:rPr lang="en-US" sz="1200" dirty="0">
                          <a:solidFill>
                            <a:srgbClr val="FF0000"/>
                          </a:solidFill>
                        </a:rPr>
                        <a:t>15</a:t>
                      </a:r>
                    </a:p>
                  </a:txBody>
                  <a:tcPr>
                    <a:solidFill>
                      <a:srgbClr val="F8961D"/>
                    </a:solidFill>
                  </a:tcPr>
                </a:tc>
                <a:tc>
                  <a:txBody>
                    <a:bodyPr/>
                    <a:lstStyle/>
                    <a:p>
                      <a:r>
                        <a:rPr lang="en-US" sz="1200" dirty="0">
                          <a:solidFill>
                            <a:srgbClr val="FF0000"/>
                          </a:solidFill>
                        </a:rPr>
                        <a:t>16</a:t>
                      </a:r>
                    </a:p>
                  </a:txBody>
                  <a:tcPr/>
                </a:tc>
                <a:tc>
                  <a:txBody>
                    <a:bodyPr/>
                    <a:lstStyle/>
                    <a:p>
                      <a:r>
                        <a:rPr lang="en-US" sz="1200" dirty="0">
                          <a:solidFill>
                            <a:srgbClr val="FF0000"/>
                          </a:solidFill>
                        </a:rPr>
                        <a:t>17</a:t>
                      </a:r>
                    </a:p>
                  </a:txBody>
                  <a:tcPr/>
                </a:tc>
                <a:extLst>
                  <a:ext uri="{0D108BD9-81ED-4DB2-BD59-A6C34878D82A}">
                    <a16:rowId xmlns:a16="http://schemas.microsoft.com/office/drawing/2014/main" val="10000"/>
                  </a:ext>
                </a:extLst>
              </a:tr>
              <a:tr h="297244">
                <a:tc>
                  <a:txBody>
                    <a:bodyPr/>
                    <a:lstStyle/>
                    <a:p>
                      <a:r>
                        <a:rPr lang="en-US" sz="1200" dirty="0"/>
                        <a:t>68</a:t>
                      </a:r>
                    </a:p>
                  </a:txBody>
                  <a:tcPr/>
                </a:tc>
                <a:tc>
                  <a:txBody>
                    <a:bodyPr/>
                    <a:lstStyle/>
                    <a:p>
                      <a:r>
                        <a:rPr lang="en-US" sz="1200" dirty="0"/>
                        <a:t>69</a:t>
                      </a:r>
                    </a:p>
                  </a:txBody>
                  <a:tcPr/>
                </a:tc>
                <a:tc>
                  <a:txBody>
                    <a:bodyPr/>
                    <a:lstStyle/>
                    <a:p>
                      <a:r>
                        <a:rPr lang="en-US" sz="1200" dirty="0"/>
                        <a:t>70</a:t>
                      </a:r>
                    </a:p>
                  </a:txBody>
                  <a:tcPr/>
                </a:tc>
                <a:tc>
                  <a:txBody>
                    <a:bodyPr/>
                    <a:lstStyle/>
                    <a:p>
                      <a:r>
                        <a:rPr lang="en-US" sz="1200" dirty="0"/>
                        <a:t>71</a:t>
                      </a:r>
                    </a:p>
                  </a:txBody>
                  <a:tcPr/>
                </a:tc>
                <a:tc>
                  <a:txBody>
                    <a:bodyPr/>
                    <a:lstStyle/>
                    <a:p>
                      <a:r>
                        <a:rPr lang="en-US" sz="1200" dirty="0"/>
                        <a:t>72</a:t>
                      </a:r>
                    </a:p>
                  </a:txBody>
                  <a:tcPr/>
                </a:tc>
                <a:tc>
                  <a:txBody>
                    <a:bodyPr/>
                    <a:lstStyle/>
                    <a:p>
                      <a:r>
                        <a:rPr lang="en-US" sz="1200" dirty="0"/>
                        <a:t>73</a:t>
                      </a:r>
                    </a:p>
                  </a:txBody>
                  <a:tcPr/>
                </a:tc>
                <a:tc>
                  <a:txBody>
                    <a:bodyPr/>
                    <a:lstStyle/>
                    <a:p>
                      <a:r>
                        <a:rPr lang="en-US" sz="1200" dirty="0"/>
                        <a:t>74</a:t>
                      </a:r>
                    </a:p>
                  </a:txBody>
                  <a:tcPr/>
                </a:tc>
                <a:tc>
                  <a:txBody>
                    <a:bodyPr/>
                    <a:lstStyle/>
                    <a:p>
                      <a:r>
                        <a:rPr lang="en-US" sz="1200" dirty="0"/>
                        <a:t>75</a:t>
                      </a:r>
                    </a:p>
                  </a:txBody>
                  <a:tcPr/>
                </a:tc>
                <a:tc>
                  <a:txBody>
                    <a:bodyPr/>
                    <a:lstStyle/>
                    <a:p>
                      <a:r>
                        <a:rPr lang="en-US" sz="1200" dirty="0"/>
                        <a:t>76</a:t>
                      </a:r>
                    </a:p>
                  </a:txBody>
                  <a:tcPr/>
                </a:tc>
                <a:tc>
                  <a:txBody>
                    <a:bodyPr/>
                    <a:lstStyle/>
                    <a:p>
                      <a:r>
                        <a:rPr lang="en-US" sz="1200" dirty="0"/>
                        <a:t>77</a:t>
                      </a:r>
                    </a:p>
                  </a:txBody>
                  <a:tcPr/>
                </a:tc>
                <a:tc>
                  <a:txBody>
                    <a:bodyPr/>
                    <a:lstStyle/>
                    <a:p>
                      <a:r>
                        <a:rPr lang="en-US" sz="1200" dirty="0"/>
                        <a:t>78</a:t>
                      </a:r>
                    </a:p>
                  </a:txBody>
                  <a:tcPr/>
                </a:tc>
                <a:tc>
                  <a:txBody>
                    <a:bodyPr/>
                    <a:lstStyle/>
                    <a:p>
                      <a:r>
                        <a:rPr lang="en-US" sz="1200" dirty="0"/>
                        <a:t>79</a:t>
                      </a:r>
                    </a:p>
                  </a:txBody>
                  <a:tcPr/>
                </a:tc>
                <a:tc>
                  <a:txBody>
                    <a:bodyPr/>
                    <a:lstStyle/>
                    <a:p>
                      <a:r>
                        <a:rPr lang="en-US" sz="1200" dirty="0"/>
                        <a:t>80</a:t>
                      </a:r>
                    </a:p>
                  </a:txBody>
                  <a:tcPr/>
                </a:tc>
                <a:tc>
                  <a:txBody>
                    <a:bodyPr/>
                    <a:lstStyle/>
                    <a:p>
                      <a:r>
                        <a:rPr lang="en-US" sz="1200" dirty="0"/>
                        <a:t>81</a:t>
                      </a:r>
                    </a:p>
                  </a:txBody>
                  <a:tcPr/>
                </a:tc>
                <a:tc>
                  <a:txBody>
                    <a:bodyPr/>
                    <a:lstStyle/>
                    <a:p>
                      <a:r>
                        <a:rPr lang="en-US" sz="1200" dirty="0"/>
                        <a:t>82</a:t>
                      </a:r>
                    </a:p>
                  </a:txBody>
                  <a:tcPr/>
                </a:tc>
                <a:tc>
                  <a:txBody>
                    <a:bodyPr/>
                    <a:lstStyle/>
                    <a:p>
                      <a:r>
                        <a:rPr lang="en-US" sz="1200" dirty="0"/>
                        <a:t>83</a:t>
                      </a:r>
                    </a:p>
                  </a:txBody>
                  <a:tcPr/>
                </a:tc>
                <a:tc>
                  <a:txBody>
                    <a:bodyPr/>
                    <a:lstStyle/>
                    <a:p>
                      <a:r>
                        <a:rPr lang="en-US" sz="1200" dirty="0"/>
                        <a:t>84</a:t>
                      </a:r>
                    </a:p>
                  </a:txBody>
                  <a:tcPr/>
                </a:tc>
                <a:tc>
                  <a:txBody>
                    <a:bodyPr/>
                    <a:lstStyle/>
                    <a:p>
                      <a:r>
                        <a:rPr lang="en-US" sz="1200" dirty="0"/>
                        <a:t>85</a:t>
                      </a:r>
                    </a:p>
                  </a:txBody>
                  <a:tcPr/>
                </a:tc>
                <a:extLst>
                  <a:ext uri="{0D108BD9-81ED-4DB2-BD59-A6C34878D82A}">
                    <a16:rowId xmlns:a16="http://schemas.microsoft.com/office/drawing/2014/main" val="10001"/>
                  </a:ext>
                </a:extLst>
              </a:tr>
              <a:tr h="297244">
                <a:tc>
                  <a:txBody>
                    <a:bodyPr/>
                    <a:lstStyle/>
                    <a:p>
                      <a:r>
                        <a:rPr lang="en-US" sz="1200" dirty="0"/>
                        <a:t>136</a:t>
                      </a:r>
                    </a:p>
                  </a:txBody>
                  <a:tcPr>
                    <a:solidFill>
                      <a:srgbClr val="0000FF"/>
                    </a:solidFill>
                  </a:tcPr>
                </a:tc>
                <a:tc>
                  <a:txBody>
                    <a:bodyPr/>
                    <a:lstStyle/>
                    <a:p>
                      <a:r>
                        <a:rPr lang="en-US" sz="1200" dirty="0"/>
                        <a:t>137</a:t>
                      </a:r>
                    </a:p>
                  </a:txBody>
                  <a:tcPr>
                    <a:solidFill>
                      <a:srgbClr val="0000FF"/>
                    </a:solidFill>
                  </a:tcPr>
                </a:tc>
                <a:tc>
                  <a:txBody>
                    <a:bodyPr/>
                    <a:lstStyle/>
                    <a:p>
                      <a:r>
                        <a:rPr lang="en-US" sz="1200" dirty="0"/>
                        <a:t>138</a:t>
                      </a:r>
                    </a:p>
                  </a:txBody>
                  <a:tcPr>
                    <a:solidFill>
                      <a:srgbClr val="0000FF"/>
                    </a:solidFill>
                  </a:tcPr>
                </a:tc>
                <a:tc>
                  <a:txBody>
                    <a:bodyPr/>
                    <a:lstStyle/>
                    <a:p>
                      <a:r>
                        <a:rPr lang="en-US" sz="1200" dirty="0"/>
                        <a:t>139</a:t>
                      </a:r>
                    </a:p>
                  </a:txBody>
                  <a:tcPr>
                    <a:solidFill>
                      <a:srgbClr val="0000FF"/>
                    </a:solidFill>
                  </a:tcPr>
                </a:tc>
                <a:tc>
                  <a:txBody>
                    <a:bodyPr/>
                    <a:lstStyle/>
                    <a:p>
                      <a:r>
                        <a:rPr lang="en-US" sz="1200" dirty="0"/>
                        <a:t>140</a:t>
                      </a:r>
                    </a:p>
                  </a:txBody>
                  <a:tcPr>
                    <a:solidFill>
                      <a:srgbClr val="23ABE3"/>
                    </a:solidFill>
                  </a:tcPr>
                </a:tc>
                <a:tc>
                  <a:txBody>
                    <a:bodyPr/>
                    <a:lstStyle/>
                    <a:p>
                      <a:r>
                        <a:rPr lang="en-US" sz="1200" dirty="0"/>
                        <a:t>141</a:t>
                      </a:r>
                    </a:p>
                  </a:txBody>
                  <a:tcPr>
                    <a:solidFill>
                      <a:srgbClr val="23ABE3"/>
                    </a:solidFill>
                  </a:tcPr>
                </a:tc>
                <a:tc>
                  <a:txBody>
                    <a:bodyPr/>
                    <a:lstStyle/>
                    <a:p>
                      <a:r>
                        <a:rPr lang="en-US" sz="1200" dirty="0"/>
                        <a:t>142</a:t>
                      </a:r>
                    </a:p>
                  </a:txBody>
                  <a:tcPr>
                    <a:solidFill>
                      <a:srgbClr val="23ABE3"/>
                    </a:solidFill>
                  </a:tcPr>
                </a:tc>
                <a:tc>
                  <a:txBody>
                    <a:bodyPr/>
                    <a:lstStyle/>
                    <a:p>
                      <a:r>
                        <a:rPr lang="en-US" sz="1200" dirty="0"/>
                        <a:t>143</a:t>
                      </a:r>
                    </a:p>
                  </a:txBody>
                  <a:tcPr>
                    <a:solidFill>
                      <a:srgbClr val="23ABE3"/>
                    </a:solidFill>
                  </a:tcPr>
                </a:tc>
                <a:tc>
                  <a:txBody>
                    <a:bodyPr/>
                    <a:lstStyle/>
                    <a:p>
                      <a:r>
                        <a:rPr lang="en-US" sz="1200" dirty="0"/>
                        <a:t>144</a:t>
                      </a:r>
                    </a:p>
                  </a:txBody>
                  <a:tcPr>
                    <a:solidFill>
                      <a:srgbClr val="008000"/>
                    </a:solidFill>
                  </a:tcPr>
                </a:tc>
                <a:tc>
                  <a:txBody>
                    <a:bodyPr/>
                    <a:lstStyle/>
                    <a:p>
                      <a:r>
                        <a:rPr lang="en-US" sz="1200" dirty="0"/>
                        <a:t>145</a:t>
                      </a:r>
                    </a:p>
                  </a:txBody>
                  <a:tcPr>
                    <a:solidFill>
                      <a:srgbClr val="008000"/>
                    </a:solidFill>
                  </a:tcPr>
                </a:tc>
                <a:tc>
                  <a:txBody>
                    <a:bodyPr/>
                    <a:lstStyle/>
                    <a:p>
                      <a:r>
                        <a:rPr lang="en-US" sz="1200" dirty="0"/>
                        <a:t>146</a:t>
                      </a:r>
                    </a:p>
                  </a:txBody>
                  <a:tcPr>
                    <a:solidFill>
                      <a:srgbClr val="008000"/>
                    </a:solidFill>
                  </a:tcPr>
                </a:tc>
                <a:tc>
                  <a:txBody>
                    <a:bodyPr/>
                    <a:lstStyle/>
                    <a:p>
                      <a:r>
                        <a:rPr lang="en-US" sz="1200" dirty="0"/>
                        <a:t>147</a:t>
                      </a:r>
                    </a:p>
                  </a:txBody>
                  <a:tcPr>
                    <a:solidFill>
                      <a:srgbClr val="008000"/>
                    </a:solidFill>
                  </a:tcPr>
                </a:tc>
                <a:tc>
                  <a:txBody>
                    <a:bodyPr/>
                    <a:lstStyle/>
                    <a:p>
                      <a:r>
                        <a:rPr lang="en-US" sz="1200" dirty="0"/>
                        <a:t>148</a:t>
                      </a:r>
                    </a:p>
                  </a:txBody>
                  <a:tcPr>
                    <a:solidFill>
                      <a:srgbClr val="F8961D"/>
                    </a:solidFill>
                  </a:tcPr>
                </a:tc>
                <a:tc>
                  <a:txBody>
                    <a:bodyPr/>
                    <a:lstStyle/>
                    <a:p>
                      <a:r>
                        <a:rPr lang="en-US" sz="1200" dirty="0"/>
                        <a:t>149</a:t>
                      </a:r>
                    </a:p>
                  </a:txBody>
                  <a:tcPr>
                    <a:solidFill>
                      <a:srgbClr val="F8961D"/>
                    </a:solidFill>
                  </a:tcPr>
                </a:tc>
                <a:tc>
                  <a:txBody>
                    <a:bodyPr/>
                    <a:lstStyle/>
                    <a:p>
                      <a:r>
                        <a:rPr lang="en-US" sz="1200" dirty="0"/>
                        <a:t>150</a:t>
                      </a:r>
                    </a:p>
                  </a:txBody>
                  <a:tcPr>
                    <a:solidFill>
                      <a:srgbClr val="F8961D"/>
                    </a:solidFill>
                  </a:tcPr>
                </a:tc>
                <a:tc>
                  <a:txBody>
                    <a:bodyPr/>
                    <a:lstStyle/>
                    <a:p>
                      <a:r>
                        <a:rPr lang="en-US" sz="1200" dirty="0"/>
                        <a:t>151</a:t>
                      </a:r>
                    </a:p>
                  </a:txBody>
                  <a:tcPr>
                    <a:solidFill>
                      <a:srgbClr val="F8961D"/>
                    </a:solidFill>
                  </a:tcPr>
                </a:tc>
                <a:tc>
                  <a:txBody>
                    <a:bodyPr/>
                    <a:lstStyle/>
                    <a:p>
                      <a:r>
                        <a:rPr lang="en-US" sz="1200" dirty="0"/>
                        <a:t>152</a:t>
                      </a:r>
                    </a:p>
                  </a:txBody>
                  <a:tcPr/>
                </a:tc>
                <a:tc>
                  <a:txBody>
                    <a:bodyPr/>
                    <a:lstStyle/>
                    <a:p>
                      <a:r>
                        <a:rPr lang="en-US" sz="1200" dirty="0"/>
                        <a:t>153</a:t>
                      </a:r>
                    </a:p>
                  </a:txBody>
                  <a:tcPr/>
                </a:tc>
                <a:extLst>
                  <a:ext uri="{0D108BD9-81ED-4DB2-BD59-A6C34878D82A}">
                    <a16:rowId xmlns:a16="http://schemas.microsoft.com/office/drawing/2014/main" val="10002"/>
                  </a:ext>
                </a:extLst>
              </a:tr>
              <a:tr h="297244">
                <a:tc>
                  <a:txBody>
                    <a:bodyPr/>
                    <a:lstStyle/>
                    <a:p>
                      <a:r>
                        <a:rPr lang="en-US" sz="1200" dirty="0"/>
                        <a:t>204</a:t>
                      </a:r>
                    </a:p>
                  </a:txBody>
                  <a:tcPr/>
                </a:tc>
                <a:tc>
                  <a:txBody>
                    <a:bodyPr/>
                    <a:lstStyle/>
                    <a:p>
                      <a:endParaRPr lang="en-US" sz="1200"/>
                    </a:p>
                  </a:txBody>
                  <a:tcPr/>
                </a:tc>
                <a:tc>
                  <a:txBody>
                    <a:bodyPr/>
                    <a:lstStyle/>
                    <a:p>
                      <a:endParaRPr lang="en-US" sz="1200"/>
                    </a:p>
                  </a:txBody>
                  <a:tcPr/>
                </a:tc>
                <a:tc>
                  <a:txBody>
                    <a:bodyPr/>
                    <a:lstStyle/>
                    <a:p>
                      <a:endParaRPr lang="en-US" sz="1200"/>
                    </a:p>
                  </a:txBody>
                  <a:tcPr/>
                </a:tc>
                <a:tc>
                  <a:txBody>
                    <a:bodyPr/>
                    <a:lstStyle/>
                    <a:p>
                      <a:endParaRPr lang="en-US" sz="1200" dirty="0"/>
                    </a:p>
                  </a:txBody>
                  <a:tcPr/>
                </a:tc>
                <a:tc>
                  <a:txBody>
                    <a:bodyPr/>
                    <a:lstStyle/>
                    <a:p>
                      <a:endParaRPr lang="en-US" sz="1200"/>
                    </a:p>
                  </a:txBody>
                  <a:tcPr/>
                </a:tc>
                <a:tc>
                  <a:txBody>
                    <a:bodyPr/>
                    <a:lstStyle/>
                    <a:p>
                      <a:endParaRPr lang="en-US" sz="1200" dirty="0"/>
                    </a:p>
                  </a:txBody>
                  <a:tcPr/>
                </a:tc>
                <a:tc>
                  <a:txBody>
                    <a:bodyPr/>
                    <a:lstStyle/>
                    <a:p>
                      <a:endParaRPr lang="en-US" sz="1200" dirty="0"/>
                    </a:p>
                  </a:txBody>
                  <a:tcPr/>
                </a:tc>
                <a:tc>
                  <a:txBody>
                    <a:bodyPr/>
                    <a:lstStyle/>
                    <a:p>
                      <a:endParaRPr lang="en-US" sz="1200" dirty="0"/>
                    </a:p>
                  </a:txBody>
                  <a:tcPr/>
                </a:tc>
                <a:tc>
                  <a:txBody>
                    <a:bodyPr/>
                    <a:lstStyle/>
                    <a:p>
                      <a:endParaRPr lang="en-US" sz="1200"/>
                    </a:p>
                  </a:txBody>
                  <a:tcPr/>
                </a:tc>
                <a:tc>
                  <a:txBody>
                    <a:bodyPr/>
                    <a:lstStyle/>
                    <a:p>
                      <a:endParaRPr lang="en-US" sz="1200"/>
                    </a:p>
                  </a:txBody>
                  <a:tcPr/>
                </a:tc>
                <a:tc>
                  <a:txBody>
                    <a:bodyPr/>
                    <a:lstStyle/>
                    <a:p>
                      <a:endParaRPr lang="en-US" sz="1200" dirty="0"/>
                    </a:p>
                  </a:txBody>
                  <a:tcPr/>
                </a:tc>
                <a:tc>
                  <a:txBody>
                    <a:bodyPr/>
                    <a:lstStyle/>
                    <a:p>
                      <a:endParaRPr lang="en-US" sz="1200" dirty="0"/>
                    </a:p>
                  </a:txBody>
                  <a:tcPr/>
                </a:tc>
                <a:tc>
                  <a:txBody>
                    <a:bodyPr/>
                    <a:lstStyle/>
                    <a:p>
                      <a:endParaRPr lang="en-US" sz="1200" dirty="0"/>
                    </a:p>
                  </a:txBody>
                  <a:tcPr/>
                </a:tc>
                <a:tc>
                  <a:txBody>
                    <a:bodyPr/>
                    <a:lstStyle/>
                    <a:p>
                      <a:endParaRPr lang="en-US" sz="1200" dirty="0"/>
                    </a:p>
                  </a:txBody>
                  <a:tcPr/>
                </a:tc>
                <a:tc>
                  <a:txBody>
                    <a:bodyPr/>
                    <a:lstStyle/>
                    <a:p>
                      <a:endParaRPr lang="en-US" sz="1200" dirty="0"/>
                    </a:p>
                  </a:txBody>
                  <a:tcPr/>
                </a:tc>
                <a:tc>
                  <a:txBody>
                    <a:bodyPr/>
                    <a:lstStyle/>
                    <a:p>
                      <a:r>
                        <a:rPr lang="en-US" sz="1200" dirty="0"/>
                        <a:t>220</a:t>
                      </a:r>
                    </a:p>
                  </a:txBody>
                  <a:tcPr/>
                </a:tc>
                <a:tc>
                  <a:txBody>
                    <a:bodyPr/>
                    <a:lstStyle/>
                    <a:p>
                      <a:r>
                        <a:rPr lang="en-US" sz="1200" dirty="0"/>
                        <a:t>221</a:t>
                      </a:r>
                    </a:p>
                  </a:txBody>
                  <a:tcPr/>
                </a:tc>
                <a:extLst>
                  <a:ext uri="{0D108BD9-81ED-4DB2-BD59-A6C34878D82A}">
                    <a16:rowId xmlns:a16="http://schemas.microsoft.com/office/drawing/2014/main" val="10003"/>
                  </a:ext>
                </a:extLst>
              </a:tr>
              <a:tr h="297244">
                <a:tc>
                  <a:txBody>
                    <a:bodyPr/>
                    <a:lstStyle/>
                    <a:p>
                      <a:r>
                        <a:rPr lang="en-US" sz="1200" b="1" i="0" dirty="0">
                          <a:solidFill>
                            <a:srgbClr val="FF0000"/>
                          </a:solidFill>
                        </a:rPr>
                        <a:t>18</a:t>
                      </a:r>
                    </a:p>
                  </a:txBody>
                  <a:tcPr>
                    <a:solidFill>
                      <a:schemeClr val="accent4">
                        <a:lumMod val="40000"/>
                        <a:lumOff val="60000"/>
                      </a:schemeClr>
                    </a:solidFill>
                  </a:tcPr>
                </a:tc>
                <a:tc>
                  <a:txBody>
                    <a:bodyPr/>
                    <a:lstStyle/>
                    <a:p>
                      <a:r>
                        <a:rPr lang="en-US" sz="1200" b="1" i="0" dirty="0">
                          <a:solidFill>
                            <a:srgbClr val="FF0000"/>
                          </a:solidFill>
                        </a:rPr>
                        <a:t>19</a:t>
                      </a:r>
                    </a:p>
                  </a:txBody>
                  <a:tcPr>
                    <a:solidFill>
                      <a:schemeClr val="accent4">
                        <a:lumMod val="40000"/>
                        <a:lumOff val="60000"/>
                      </a:schemeClr>
                    </a:solidFill>
                  </a:tcPr>
                </a:tc>
                <a:tc>
                  <a:txBody>
                    <a:bodyPr/>
                    <a:lstStyle/>
                    <a:p>
                      <a:r>
                        <a:rPr lang="en-US" sz="1200" b="1" i="0" dirty="0">
                          <a:solidFill>
                            <a:srgbClr val="FF0000"/>
                          </a:solidFill>
                        </a:rPr>
                        <a:t>20</a:t>
                      </a:r>
                    </a:p>
                  </a:txBody>
                  <a:tcPr>
                    <a:solidFill>
                      <a:schemeClr val="accent4">
                        <a:lumMod val="40000"/>
                        <a:lumOff val="60000"/>
                      </a:schemeClr>
                    </a:solidFill>
                  </a:tcPr>
                </a:tc>
                <a:tc>
                  <a:txBody>
                    <a:bodyPr/>
                    <a:lstStyle/>
                    <a:p>
                      <a:r>
                        <a:rPr lang="en-US" sz="1200" b="1" i="0" dirty="0">
                          <a:solidFill>
                            <a:srgbClr val="FF0000"/>
                          </a:solidFill>
                        </a:rPr>
                        <a:t>21</a:t>
                      </a:r>
                    </a:p>
                  </a:txBody>
                  <a:tcPr>
                    <a:solidFill>
                      <a:schemeClr val="accent4">
                        <a:lumMod val="40000"/>
                        <a:lumOff val="60000"/>
                      </a:schemeClr>
                    </a:solidFill>
                  </a:tcPr>
                </a:tc>
                <a:tc>
                  <a:txBody>
                    <a:bodyPr/>
                    <a:lstStyle/>
                    <a:p>
                      <a:r>
                        <a:rPr lang="en-US" sz="1200" b="1" i="0" dirty="0">
                          <a:solidFill>
                            <a:srgbClr val="FF0000"/>
                          </a:solidFill>
                        </a:rPr>
                        <a:t>22</a:t>
                      </a:r>
                    </a:p>
                  </a:txBody>
                  <a:tcPr>
                    <a:solidFill>
                      <a:srgbClr val="FFFF00"/>
                    </a:solidFill>
                  </a:tcPr>
                </a:tc>
                <a:tc>
                  <a:txBody>
                    <a:bodyPr/>
                    <a:lstStyle/>
                    <a:p>
                      <a:r>
                        <a:rPr lang="en-US" sz="1200" b="1" i="0" dirty="0">
                          <a:solidFill>
                            <a:srgbClr val="FF0000"/>
                          </a:solidFill>
                        </a:rPr>
                        <a:t>23</a:t>
                      </a:r>
                    </a:p>
                  </a:txBody>
                  <a:tcPr>
                    <a:solidFill>
                      <a:srgbClr val="FFFF00"/>
                    </a:solidFill>
                  </a:tcPr>
                </a:tc>
                <a:tc>
                  <a:txBody>
                    <a:bodyPr/>
                    <a:lstStyle/>
                    <a:p>
                      <a:r>
                        <a:rPr lang="en-US" sz="1200" b="1" i="0" dirty="0">
                          <a:solidFill>
                            <a:srgbClr val="FF0000"/>
                          </a:solidFill>
                        </a:rPr>
                        <a:t>24</a:t>
                      </a:r>
                    </a:p>
                  </a:txBody>
                  <a:tcPr>
                    <a:solidFill>
                      <a:srgbClr val="FFFF00"/>
                    </a:solidFill>
                  </a:tcPr>
                </a:tc>
                <a:tc>
                  <a:txBody>
                    <a:bodyPr/>
                    <a:lstStyle/>
                    <a:p>
                      <a:r>
                        <a:rPr lang="en-US" sz="1200" b="1" i="0" dirty="0">
                          <a:solidFill>
                            <a:srgbClr val="FF0000"/>
                          </a:solidFill>
                        </a:rPr>
                        <a:t>25</a:t>
                      </a:r>
                    </a:p>
                  </a:txBody>
                  <a:tcPr>
                    <a:solidFill>
                      <a:srgbClr val="FFFF00"/>
                    </a:solidFill>
                  </a:tcPr>
                </a:tc>
                <a:tc>
                  <a:txBody>
                    <a:bodyPr/>
                    <a:lstStyle/>
                    <a:p>
                      <a:r>
                        <a:rPr lang="en-US" sz="1200" b="1" i="0" dirty="0">
                          <a:solidFill>
                            <a:srgbClr val="FF0000"/>
                          </a:solidFill>
                        </a:rPr>
                        <a:t>26</a:t>
                      </a:r>
                    </a:p>
                  </a:txBody>
                  <a:tcPr/>
                </a:tc>
                <a:tc>
                  <a:txBody>
                    <a:bodyPr/>
                    <a:lstStyle/>
                    <a:p>
                      <a:r>
                        <a:rPr lang="en-US" sz="1200" b="1" i="0" dirty="0">
                          <a:solidFill>
                            <a:srgbClr val="FF0000"/>
                          </a:solidFill>
                        </a:rPr>
                        <a:t>27</a:t>
                      </a:r>
                    </a:p>
                  </a:txBody>
                  <a:tcPr/>
                </a:tc>
                <a:tc>
                  <a:txBody>
                    <a:bodyPr/>
                    <a:lstStyle/>
                    <a:p>
                      <a:r>
                        <a:rPr lang="en-US" sz="1200" b="1" i="0" dirty="0">
                          <a:solidFill>
                            <a:srgbClr val="FF0000"/>
                          </a:solidFill>
                        </a:rPr>
                        <a:t>28</a:t>
                      </a:r>
                    </a:p>
                  </a:txBody>
                  <a:tcPr/>
                </a:tc>
                <a:tc>
                  <a:txBody>
                    <a:bodyPr/>
                    <a:lstStyle/>
                    <a:p>
                      <a:r>
                        <a:rPr lang="en-US" sz="1200" b="1" i="0" dirty="0">
                          <a:solidFill>
                            <a:srgbClr val="FF0000"/>
                          </a:solidFill>
                        </a:rPr>
                        <a:t>29</a:t>
                      </a:r>
                    </a:p>
                  </a:txBody>
                  <a:tcPr/>
                </a:tc>
                <a:tc>
                  <a:txBody>
                    <a:bodyPr/>
                    <a:lstStyle/>
                    <a:p>
                      <a:r>
                        <a:rPr lang="en-US" sz="1200" b="1" i="0" dirty="0">
                          <a:solidFill>
                            <a:srgbClr val="FF0000"/>
                          </a:solidFill>
                        </a:rPr>
                        <a:t>30</a:t>
                      </a:r>
                    </a:p>
                  </a:txBody>
                  <a:tcPr/>
                </a:tc>
                <a:tc>
                  <a:txBody>
                    <a:bodyPr/>
                    <a:lstStyle/>
                    <a:p>
                      <a:r>
                        <a:rPr lang="en-US" sz="1200" b="1" i="0" dirty="0">
                          <a:solidFill>
                            <a:srgbClr val="FF0000"/>
                          </a:solidFill>
                        </a:rPr>
                        <a:t>31</a:t>
                      </a:r>
                    </a:p>
                  </a:txBody>
                  <a:tcPr/>
                </a:tc>
                <a:tc>
                  <a:txBody>
                    <a:bodyPr/>
                    <a:lstStyle/>
                    <a:p>
                      <a:r>
                        <a:rPr lang="en-US" sz="1200" b="1" i="0" dirty="0">
                          <a:solidFill>
                            <a:srgbClr val="FF0000"/>
                          </a:solidFill>
                        </a:rPr>
                        <a:t>32</a:t>
                      </a:r>
                    </a:p>
                  </a:txBody>
                  <a:tcPr/>
                </a:tc>
                <a:tc>
                  <a:txBody>
                    <a:bodyPr/>
                    <a:lstStyle/>
                    <a:p>
                      <a:r>
                        <a:rPr lang="en-US" sz="1200" b="1" i="0" dirty="0">
                          <a:solidFill>
                            <a:srgbClr val="FF0000"/>
                          </a:solidFill>
                        </a:rPr>
                        <a:t>33</a:t>
                      </a:r>
                    </a:p>
                  </a:txBody>
                  <a:tcPr/>
                </a:tc>
                <a:tc>
                  <a:txBody>
                    <a:bodyPr/>
                    <a:lstStyle/>
                    <a:p>
                      <a:r>
                        <a:rPr lang="en-US" sz="1200" b="1" i="0" dirty="0">
                          <a:solidFill>
                            <a:srgbClr val="FF0000"/>
                          </a:solidFill>
                        </a:rPr>
                        <a:t>34</a:t>
                      </a:r>
                    </a:p>
                  </a:txBody>
                  <a:tcPr/>
                </a:tc>
                <a:tc>
                  <a:txBody>
                    <a:bodyPr/>
                    <a:lstStyle/>
                    <a:p>
                      <a:r>
                        <a:rPr lang="en-US" sz="1200" b="1" i="0" dirty="0">
                          <a:solidFill>
                            <a:srgbClr val="FF0000"/>
                          </a:solidFill>
                        </a:rPr>
                        <a:t>35</a:t>
                      </a:r>
                    </a:p>
                  </a:txBody>
                  <a:tcPr/>
                </a:tc>
                <a:extLst>
                  <a:ext uri="{0D108BD9-81ED-4DB2-BD59-A6C34878D82A}">
                    <a16:rowId xmlns:a16="http://schemas.microsoft.com/office/drawing/2014/main" val="10004"/>
                  </a:ext>
                </a:extLst>
              </a:tr>
              <a:tr h="297244">
                <a:tc>
                  <a:txBody>
                    <a:bodyPr/>
                    <a:lstStyle/>
                    <a:p>
                      <a:r>
                        <a:rPr lang="en-US" sz="1200" dirty="0"/>
                        <a:t>86</a:t>
                      </a:r>
                    </a:p>
                  </a:txBody>
                  <a:tcPr/>
                </a:tc>
                <a:tc>
                  <a:txBody>
                    <a:bodyPr/>
                    <a:lstStyle/>
                    <a:p>
                      <a:endParaRPr lang="en-US" sz="1200" dirty="0"/>
                    </a:p>
                  </a:txBody>
                  <a:tcPr/>
                </a:tc>
                <a:tc>
                  <a:txBody>
                    <a:bodyPr/>
                    <a:lstStyle/>
                    <a:p>
                      <a:endParaRPr lang="en-US" sz="1200"/>
                    </a:p>
                  </a:txBody>
                  <a:tcPr/>
                </a:tc>
                <a:tc>
                  <a:txBody>
                    <a:bodyPr/>
                    <a:lstStyle/>
                    <a:p>
                      <a:endParaRPr lang="en-US" sz="1200" dirty="0"/>
                    </a:p>
                  </a:txBody>
                  <a:tcPr/>
                </a:tc>
                <a:tc>
                  <a:txBody>
                    <a:bodyPr/>
                    <a:lstStyle/>
                    <a:p>
                      <a:endParaRPr lang="en-US" sz="1200" dirty="0"/>
                    </a:p>
                  </a:txBody>
                  <a:tcPr/>
                </a:tc>
                <a:tc>
                  <a:txBody>
                    <a:bodyPr/>
                    <a:lstStyle/>
                    <a:p>
                      <a:endParaRPr lang="en-US" sz="1200" dirty="0"/>
                    </a:p>
                  </a:txBody>
                  <a:tcPr/>
                </a:tc>
                <a:tc>
                  <a:txBody>
                    <a:bodyPr/>
                    <a:lstStyle/>
                    <a:p>
                      <a:endParaRPr lang="en-US" sz="1200" dirty="0"/>
                    </a:p>
                  </a:txBody>
                  <a:tcPr/>
                </a:tc>
                <a:tc>
                  <a:txBody>
                    <a:bodyPr/>
                    <a:lstStyle/>
                    <a:p>
                      <a:endParaRPr lang="en-US" sz="1200" dirty="0"/>
                    </a:p>
                  </a:txBody>
                  <a:tcPr/>
                </a:tc>
                <a:tc>
                  <a:txBody>
                    <a:bodyPr/>
                    <a:lstStyle/>
                    <a:p>
                      <a:endParaRPr lang="en-US" sz="1200" dirty="0"/>
                    </a:p>
                  </a:txBody>
                  <a:tcPr/>
                </a:tc>
                <a:tc>
                  <a:txBody>
                    <a:bodyPr/>
                    <a:lstStyle/>
                    <a:p>
                      <a:endParaRPr lang="en-US" sz="1200"/>
                    </a:p>
                  </a:txBody>
                  <a:tcPr/>
                </a:tc>
                <a:tc>
                  <a:txBody>
                    <a:bodyPr/>
                    <a:lstStyle/>
                    <a:p>
                      <a:endParaRPr lang="en-US" sz="1200" dirty="0"/>
                    </a:p>
                  </a:txBody>
                  <a:tcPr/>
                </a:tc>
                <a:tc>
                  <a:txBody>
                    <a:bodyPr/>
                    <a:lstStyle/>
                    <a:p>
                      <a:endParaRPr lang="en-US" sz="1200"/>
                    </a:p>
                  </a:txBody>
                  <a:tcPr/>
                </a:tc>
                <a:tc>
                  <a:txBody>
                    <a:bodyPr/>
                    <a:lstStyle/>
                    <a:p>
                      <a:endParaRPr lang="en-US" sz="1200"/>
                    </a:p>
                  </a:txBody>
                  <a:tcPr/>
                </a:tc>
                <a:tc>
                  <a:txBody>
                    <a:bodyPr/>
                    <a:lstStyle/>
                    <a:p>
                      <a:endParaRPr lang="en-US" sz="1200" dirty="0"/>
                    </a:p>
                  </a:txBody>
                  <a:tcPr/>
                </a:tc>
                <a:tc>
                  <a:txBody>
                    <a:bodyPr/>
                    <a:lstStyle/>
                    <a:p>
                      <a:endParaRPr lang="en-US" sz="1200" dirty="0"/>
                    </a:p>
                  </a:txBody>
                  <a:tcPr/>
                </a:tc>
                <a:tc>
                  <a:txBody>
                    <a:bodyPr/>
                    <a:lstStyle/>
                    <a:p>
                      <a:endParaRPr lang="en-US" sz="1200" dirty="0"/>
                    </a:p>
                  </a:txBody>
                  <a:tcPr/>
                </a:tc>
                <a:tc>
                  <a:txBody>
                    <a:bodyPr/>
                    <a:lstStyle/>
                    <a:p>
                      <a:r>
                        <a:rPr lang="en-US" sz="1200" dirty="0"/>
                        <a:t>102</a:t>
                      </a:r>
                    </a:p>
                  </a:txBody>
                  <a:tcPr/>
                </a:tc>
                <a:tc>
                  <a:txBody>
                    <a:bodyPr/>
                    <a:lstStyle/>
                    <a:p>
                      <a:r>
                        <a:rPr lang="en-US" sz="1200" dirty="0"/>
                        <a:t>103</a:t>
                      </a:r>
                    </a:p>
                  </a:txBody>
                  <a:tcPr/>
                </a:tc>
                <a:extLst>
                  <a:ext uri="{0D108BD9-81ED-4DB2-BD59-A6C34878D82A}">
                    <a16:rowId xmlns:a16="http://schemas.microsoft.com/office/drawing/2014/main" val="10005"/>
                  </a:ext>
                </a:extLst>
              </a:tr>
              <a:tr h="297244">
                <a:tc>
                  <a:txBody>
                    <a:bodyPr/>
                    <a:lstStyle/>
                    <a:p>
                      <a:r>
                        <a:rPr lang="en-US" sz="1200" dirty="0"/>
                        <a:t>154</a:t>
                      </a:r>
                    </a:p>
                  </a:txBody>
                  <a:tcPr>
                    <a:solidFill>
                      <a:schemeClr val="accent4">
                        <a:lumMod val="40000"/>
                        <a:lumOff val="60000"/>
                      </a:schemeClr>
                    </a:solidFill>
                  </a:tcPr>
                </a:tc>
                <a:tc>
                  <a:txBody>
                    <a:bodyPr/>
                    <a:lstStyle/>
                    <a:p>
                      <a:r>
                        <a:rPr lang="en-US" sz="1200" dirty="0"/>
                        <a:t>155</a:t>
                      </a:r>
                    </a:p>
                  </a:txBody>
                  <a:tcPr>
                    <a:solidFill>
                      <a:schemeClr val="accent4">
                        <a:lumMod val="40000"/>
                        <a:lumOff val="60000"/>
                      </a:schemeClr>
                    </a:solidFill>
                  </a:tcPr>
                </a:tc>
                <a:tc>
                  <a:txBody>
                    <a:bodyPr/>
                    <a:lstStyle/>
                    <a:p>
                      <a:r>
                        <a:rPr lang="en-US" sz="1200" dirty="0"/>
                        <a:t>156</a:t>
                      </a:r>
                    </a:p>
                  </a:txBody>
                  <a:tcPr>
                    <a:solidFill>
                      <a:schemeClr val="accent4">
                        <a:lumMod val="40000"/>
                        <a:lumOff val="60000"/>
                      </a:schemeClr>
                    </a:solidFill>
                  </a:tcPr>
                </a:tc>
                <a:tc>
                  <a:txBody>
                    <a:bodyPr/>
                    <a:lstStyle/>
                    <a:p>
                      <a:r>
                        <a:rPr lang="en-US" sz="1200" dirty="0"/>
                        <a:t>157</a:t>
                      </a:r>
                    </a:p>
                  </a:txBody>
                  <a:tcPr>
                    <a:solidFill>
                      <a:schemeClr val="accent4">
                        <a:lumMod val="40000"/>
                        <a:lumOff val="60000"/>
                      </a:schemeClr>
                    </a:solidFill>
                  </a:tcPr>
                </a:tc>
                <a:tc>
                  <a:txBody>
                    <a:bodyPr/>
                    <a:lstStyle/>
                    <a:p>
                      <a:r>
                        <a:rPr lang="en-US" sz="1200" dirty="0"/>
                        <a:t>158</a:t>
                      </a:r>
                    </a:p>
                  </a:txBody>
                  <a:tcPr>
                    <a:solidFill>
                      <a:srgbClr val="FFFF00"/>
                    </a:solidFill>
                  </a:tcPr>
                </a:tc>
                <a:tc>
                  <a:txBody>
                    <a:bodyPr/>
                    <a:lstStyle/>
                    <a:p>
                      <a:r>
                        <a:rPr lang="en-US" sz="1200" dirty="0"/>
                        <a:t>159</a:t>
                      </a:r>
                    </a:p>
                  </a:txBody>
                  <a:tcPr>
                    <a:solidFill>
                      <a:srgbClr val="FFFF00"/>
                    </a:solidFill>
                  </a:tcPr>
                </a:tc>
                <a:tc>
                  <a:txBody>
                    <a:bodyPr/>
                    <a:lstStyle/>
                    <a:p>
                      <a:r>
                        <a:rPr lang="en-US" sz="1200" dirty="0"/>
                        <a:t>160</a:t>
                      </a:r>
                    </a:p>
                  </a:txBody>
                  <a:tcPr>
                    <a:solidFill>
                      <a:srgbClr val="FFFF00"/>
                    </a:solidFill>
                  </a:tcPr>
                </a:tc>
                <a:tc>
                  <a:txBody>
                    <a:bodyPr/>
                    <a:lstStyle/>
                    <a:p>
                      <a:r>
                        <a:rPr lang="en-US" sz="1200" dirty="0"/>
                        <a:t>161</a:t>
                      </a:r>
                    </a:p>
                  </a:txBody>
                  <a:tcPr>
                    <a:solidFill>
                      <a:srgbClr val="FFFF00"/>
                    </a:solidFill>
                  </a:tcPr>
                </a:tc>
                <a:tc>
                  <a:txBody>
                    <a:bodyPr/>
                    <a:lstStyle/>
                    <a:p>
                      <a:endParaRPr lang="en-US" sz="1200"/>
                    </a:p>
                  </a:txBody>
                  <a:tcPr/>
                </a:tc>
                <a:tc>
                  <a:txBody>
                    <a:bodyPr/>
                    <a:lstStyle/>
                    <a:p>
                      <a:endParaRPr lang="en-US" sz="1200" dirty="0"/>
                    </a:p>
                  </a:txBody>
                  <a:tcPr/>
                </a:tc>
                <a:tc>
                  <a:txBody>
                    <a:bodyPr/>
                    <a:lstStyle/>
                    <a:p>
                      <a:endParaRPr lang="en-US" sz="1200" dirty="0"/>
                    </a:p>
                  </a:txBody>
                  <a:tcPr/>
                </a:tc>
                <a:tc>
                  <a:txBody>
                    <a:bodyPr/>
                    <a:lstStyle/>
                    <a:p>
                      <a:endParaRPr lang="en-US" sz="1200" dirty="0"/>
                    </a:p>
                  </a:txBody>
                  <a:tcPr/>
                </a:tc>
                <a:tc>
                  <a:txBody>
                    <a:bodyPr/>
                    <a:lstStyle/>
                    <a:p>
                      <a:endParaRPr lang="en-US" sz="1200" dirty="0"/>
                    </a:p>
                  </a:txBody>
                  <a:tcPr/>
                </a:tc>
                <a:tc>
                  <a:txBody>
                    <a:bodyPr/>
                    <a:lstStyle/>
                    <a:p>
                      <a:endParaRPr lang="en-US" sz="1200" dirty="0"/>
                    </a:p>
                  </a:txBody>
                  <a:tcPr/>
                </a:tc>
                <a:tc>
                  <a:txBody>
                    <a:bodyPr/>
                    <a:lstStyle/>
                    <a:p>
                      <a:endParaRPr lang="en-US" sz="1200" dirty="0"/>
                    </a:p>
                  </a:txBody>
                  <a:tcPr/>
                </a:tc>
                <a:tc>
                  <a:txBody>
                    <a:bodyPr/>
                    <a:lstStyle/>
                    <a:p>
                      <a:endParaRPr lang="en-US" sz="1200" dirty="0"/>
                    </a:p>
                  </a:txBody>
                  <a:tcPr/>
                </a:tc>
                <a:tc>
                  <a:txBody>
                    <a:bodyPr/>
                    <a:lstStyle/>
                    <a:p>
                      <a:r>
                        <a:rPr lang="en-US" sz="1200" dirty="0"/>
                        <a:t>170</a:t>
                      </a:r>
                    </a:p>
                  </a:txBody>
                  <a:tcPr/>
                </a:tc>
                <a:tc>
                  <a:txBody>
                    <a:bodyPr/>
                    <a:lstStyle/>
                    <a:p>
                      <a:r>
                        <a:rPr lang="en-US" sz="1200" dirty="0"/>
                        <a:t>171</a:t>
                      </a:r>
                    </a:p>
                  </a:txBody>
                  <a:tcPr/>
                </a:tc>
                <a:extLst>
                  <a:ext uri="{0D108BD9-81ED-4DB2-BD59-A6C34878D82A}">
                    <a16:rowId xmlns:a16="http://schemas.microsoft.com/office/drawing/2014/main" val="10006"/>
                  </a:ext>
                </a:extLst>
              </a:tr>
              <a:tr h="297244">
                <a:tc>
                  <a:txBody>
                    <a:bodyPr/>
                    <a:lstStyle/>
                    <a:p>
                      <a:r>
                        <a:rPr lang="en-US" sz="1200" dirty="0"/>
                        <a:t>222</a:t>
                      </a:r>
                    </a:p>
                  </a:txBody>
                  <a:tcPr/>
                </a:tc>
                <a:tc>
                  <a:txBody>
                    <a:bodyPr/>
                    <a:lstStyle/>
                    <a:p>
                      <a:endParaRPr lang="en-US" sz="1200" dirty="0"/>
                    </a:p>
                  </a:txBody>
                  <a:tcPr/>
                </a:tc>
                <a:tc>
                  <a:txBody>
                    <a:bodyPr/>
                    <a:lstStyle/>
                    <a:p>
                      <a:endParaRPr lang="en-US" sz="1200"/>
                    </a:p>
                  </a:txBody>
                  <a:tcPr/>
                </a:tc>
                <a:tc>
                  <a:txBody>
                    <a:bodyPr/>
                    <a:lstStyle/>
                    <a:p>
                      <a:endParaRPr lang="en-US" sz="1200" dirty="0"/>
                    </a:p>
                  </a:txBody>
                  <a:tcPr/>
                </a:tc>
                <a:tc>
                  <a:txBody>
                    <a:bodyPr/>
                    <a:lstStyle/>
                    <a:p>
                      <a:endParaRPr lang="en-US" sz="1200"/>
                    </a:p>
                  </a:txBody>
                  <a:tcPr/>
                </a:tc>
                <a:tc>
                  <a:txBody>
                    <a:bodyPr/>
                    <a:lstStyle/>
                    <a:p>
                      <a:endParaRPr lang="en-US" sz="1200" dirty="0"/>
                    </a:p>
                  </a:txBody>
                  <a:tcPr/>
                </a:tc>
                <a:tc>
                  <a:txBody>
                    <a:bodyPr/>
                    <a:lstStyle/>
                    <a:p>
                      <a:endParaRPr lang="en-US" sz="1200" dirty="0"/>
                    </a:p>
                  </a:txBody>
                  <a:tcPr/>
                </a:tc>
                <a:tc>
                  <a:txBody>
                    <a:bodyPr/>
                    <a:lstStyle/>
                    <a:p>
                      <a:endParaRPr lang="en-US" sz="1200" dirty="0"/>
                    </a:p>
                  </a:txBody>
                  <a:tcPr/>
                </a:tc>
                <a:tc>
                  <a:txBody>
                    <a:bodyPr/>
                    <a:lstStyle/>
                    <a:p>
                      <a:endParaRPr lang="en-US" sz="1200"/>
                    </a:p>
                  </a:txBody>
                  <a:tcPr/>
                </a:tc>
                <a:tc>
                  <a:txBody>
                    <a:bodyPr/>
                    <a:lstStyle/>
                    <a:p>
                      <a:endParaRPr lang="en-US" sz="1200" dirty="0"/>
                    </a:p>
                  </a:txBody>
                  <a:tcPr/>
                </a:tc>
                <a:tc>
                  <a:txBody>
                    <a:bodyPr/>
                    <a:lstStyle/>
                    <a:p>
                      <a:endParaRPr lang="en-US" sz="1200" dirty="0"/>
                    </a:p>
                  </a:txBody>
                  <a:tcPr/>
                </a:tc>
                <a:tc>
                  <a:txBody>
                    <a:bodyPr/>
                    <a:lstStyle/>
                    <a:p>
                      <a:endParaRPr lang="en-US" sz="1200" dirty="0"/>
                    </a:p>
                  </a:txBody>
                  <a:tcPr/>
                </a:tc>
                <a:tc>
                  <a:txBody>
                    <a:bodyPr/>
                    <a:lstStyle/>
                    <a:p>
                      <a:endParaRPr lang="en-US" sz="1200" dirty="0"/>
                    </a:p>
                  </a:txBody>
                  <a:tcPr/>
                </a:tc>
                <a:tc>
                  <a:txBody>
                    <a:bodyPr/>
                    <a:lstStyle/>
                    <a:p>
                      <a:endParaRPr lang="en-US" sz="1200" dirty="0"/>
                    </a:p>
                  </a:txBody>
                  <a:tcPr/>
                </a:tc>
                <a:tc>
                  <a:txBody>
                    <a:bodyPr/>
                    <a:lstStyle/>
                    <a:p>
                      <a:endParaRPr lang="en-US" sz="1200" dirty="0"/>
                    </a:p>
                  </a:txBody>
                  <a:tcPr/>
                </a:tc>
                <a:tc>
                  <a:txBody>
                    <a:bodyPr/>
                    <a:lstStyle/>
                    <a:p>
                      <a:endParaRPr lang="en-US" sz="1200" dirty="0"/>
                    </a:p>
                  </a:txBody>
                  <a:tcPr/>
                </a:tc>
                <a:tc>
                  <a:txBody>
                    <a:bodyPr/>
                    <a:lstStyle/>
                    <a:p>
                      <a:r>
                        <a:rPr lang="en-US" sz="1200" dirty="0"/>
                        <a:t>238</a:t>
                      </a:r>
                    </a:p>
                  </a:txBody>
                  <a:tcPr/>
                </a:tc>
                <a:tc>
                  <a:txBody>
                    <a:bodyPr/>
                    <a:lstStyle/>
                    <a:p>
                      <a:r>
                        <a:rPr lang="en-US" sz="1200" dirty="0"/>
                        <a:t>239</a:t>
                      </a:r>
                    </a:p>
                  </a:txBody>
                  <a:tcPr/>
                </a:tc>
                <a:extLst>
                  <a:ext uri="{0D108BD9-81ED-4DB2-BD59-A6C34878D82A}">
                    <a16:rowId xmlns:a16="http://schemas.microsoft.com/office/drawing/2014/main" val="10007"/>
                  </a:ext>
                </a:extLst>
              </a:tr>
              <a:tr h="297244">
                <a:tc>
                  <a:txBody>
                    <a:bodyPr/>
                    <a:lstStyle/>
                    <a:p>
                      <a:r>
                        <a:rPr lang="en-US" sz="1200" b="1" i="0" dirty="0">
                          <a:solidFill>
                            <a:srgbClr val="FF0000"/>
                          </a:solidFill>
                        </a:rPr>
                        <a:t>36</a:t>
                      </a:r>
                    </a:p>
                  </a:txBody>
                  <a:tcPr/>
                </a:tc>
                <a:tc>
                  <a:txBody>
                    <a:bodyPr/>
                    <a:lstStyle/>
                    <a:p>
                      <a:r>
                        <a:rPr lang="en-US" sz="1200" b="1" i="0" dirty="0">
                          <a:solidFill>
                            <a:srgbClr val="FF0000"/>
                          </a:solidFill>
                        </a:rPr>
                        <a:t>37</a:t>
                      </a:r>
                    </a:p>
                  </a:txBody>
                  <a:tcPr/>
                </a:tc>
                <a:tc>
                  <a:txBody>
                    <a:bodyPr/>
                    <a:lstStyle/>
                    <a:p>
                      <a:r>
                        <a:rPr lang="en-US" sz="1200" b="1" i="0" dirty="0">
                          <a:solidFill>
                            <a:srgbClr val="FF0000"/>
                          </a:solidFill>
                        </a:rPr>
                        <a:t>38</a:t>
                      </a:r>
                    </a:p>
                  </a:txBody>
                  <a:tcPr/>
                </a:tc>
                <a:tc>
                  <a:txBody>
                    <a:bodyPr/>
                    <a:lstStyle/>
                    <a:p>
                      <a:r>
                        <a:rPr lang="en-US" sz="1200" b="1" i="0" dirty="0">
                          <a:solidFill>
                            <a:srgbClr val="FF0000"/>
                          </a:solidFill>
                        </a:rPr>
                        <a:t>39</a:t>
                      </a:r>
                    </a:p>
                  </a:txBody>
                  <a:tcPr/>
                </a:tc>
                <a:tc>
                  <a:txBody>
                    <a:bodyPr/>
                    <a:lstStyle/>
                    <a:p>
                      <a:r>
                        <a:rPr lang="en-US" sz="1200" b="1" i="0" dirty="0">
                          <a:solidFill>
                            <a:srgbClr val="FF0000"/>
                          </a:solidFill>
                        </a:rPr>
                        <a:t>40</a:t>
                      </a:r>
                    </a:p>
                  </a:txBody>
                  <a:tcPr/>
                </a:tc>
                <a:tc>
                  <a:txBody>
                    <a:bodyPr/>
                    <a:lstStyle/>
                    <a:p>
                      <a:r>
                        <a:rPr lang="en-US" sz="1200" b="1" i="0" dirty="0">
                          <a:solidFill>
                            <a:srgbClr val="FF0000"/>
                          </a:solidFill>
                        </a:rPr>
                        <a:t>41</a:t>
                      </a:r>
                    </a:p>
                  </a:txBody>
                  <a:tcPr/>
                </a:tc>
                <a:tc>
                  <a:txBody>
                    <a:bodyPr/>
                    <a:lstStyle/>
                    <a:p>
                      <a:r>
                        <a:rPr lang="en-US" sz="1200" b="1" i="0" dirty="0">
                          <a:solidFill>
                            <a:srgbClr val="FF0000"/>
                          </a:solidFill>
                        </a:rPr>
                        <a:t>42</a:t>
                      </a:r>
                    </a:p>
                  </a:txBody>
                  <a:tcPr/>
                </a:tc>
                <a:tc>
                  <a:txBody>
                    <a:bodyPr/>
                    <a:lstStyle/>
                    <a:p>
                      <a:r>
                        <a:rPr lang="en-US" sz="1200" b="1" i="0" dirty="0">
                          <a:solidFill>
                            <a:srgbClr val="FF0000"/>
                          </a:solidFill>
                        </a:rPr>
                        <a:t>43</a:t>
                      </a:r>
                    </a:p>
                  </a:txBody>
                  <a:tcPr/>
                </a:tc>
                <a:tc>
                  <a:txBody>
                    <a:bodyPr/>
                    <a:lstStyle/>
                    <a:p>
                      <a:r>
                        <a:rPr lang="en-US" sz="1200" b="1" i="0" dirty="0">
                          <a:solidFill>
                            <a:srgbClr val="FF0000"/>
                          </a:solidFill>
                        </a:rPr>
                        <a:t>44</a:t>
                      </a:r>
                    </a:p>
                  </a:txBody>
                  <a:tcPr/>
                </a:tc>
                <a:tc>
                  <a:txBody>
                    <a:bodyPr/>
                    <a:lstStyle/>
                    <a:p>
                      <a:r>
                        <a:rPr lang="en-US" sz="1200" b="1" i="0" dirty="0">
                          <a:solidFill>
                            <a:srgbClr val="FF0000"/>
                          </a:solidFill>
                        </a:rPr>
                        <a:t>45</a:t>
                      </a:r>
                    </a:p>
                  </a:txBody>
                  <a:tcPr/>
                </a:tc>
                <a:tc>
                  <a:txBody>
                    <a:bodyPr/>
                    <a:lstStyle/>
                    <a:p>
                      <a:r>
                        <a:rPr lang="en-US" sz="1200" b="1" i="0" dirty="0">
                          <a:solidFill>
                            <a:srgbClr val="FF0000"/>
                          </a:solidFill>
                        </a:rPr>
                        <a:t>46</a:t>
                      </a:r>
                    </a:p>
                  </a:txBody>
                  <a:tcPr/>
                </a:tc>
                <a:tc>
                  <a:txBody>
                    <a:bodyPr/>
                    <a:lstStyle/>
                    <a:p>
                      <a:r>
                        <a:rPr lang="en-US" sz="1200" b="1" i="0" dirty="0">
                          <a:solidFill>
                            <a:srgbClr val="FF0000"/>
                          </a:solidFill>
                        </a:rPr>
                        <a:t>47</a:t>
                      </a:r>
                    </a:p>
                  </a:txBody>
                  <a:tcPr/>
                </a:tc>
                <a:tc>
                  <a:txBody>
                    <a:bodyPr/>
                    <a:lstStyle/>
                    <a:p>
                      <a:r>
                        <a:rPr lang="en-US" sz="1200" b="1" i="0" dirty="0">
                          <a:solidFill>
                            <a:srgbClr val="FF0000"/>
                          </a:solidFill>
                        </a:rPr>
                        <a:t>48</a:t>
                      </a:r>
                    </a:p>
                  </a:txBody>
                  <a:tcPr/>
                </a:tc>
                <a:tc>
                  <a:txBody>
                    <a:bodyPr/>
                    <a:lstStyle/>
                    <a:p>
                      <a:r>
                        <a:rPr lang="en-US" sz="1200" b="1" i="0" dirty="0">
                          <a:solidFill>
                            <a:srgbClr val="FF0000"/>
                          </a:solidFill>
                        </a:rPr>
                        <a:t>49</a:t>
                      </a:r>
                    </a:p>
                  </a:txBody>
                  <a:tcPr/>
                </a:tc>
                <a:tc>
                  <a:txBody>
                    <a:bodyPr/>
                    <a:lstStyle/>
                    <a:p>
                      <a:r>
                        <a:rPr lang="en-US" sz="1200" b="1" i="0" dirty="0">
                          <a:solidFill>
                            <a:srgbClr val="FF0000"/>
                          </a:solidFill>
                        </a:rPr>
                        <a:t>50</a:t>
                      </a:r>
                    </a:p>
                  </a:txBody>
                  <a:tcPr/>
                </a:tc>
                <a:tc>
                  <a:txBody>
                    <a:bodyPr/>
                    <a:lstStyle/>
                    <a:p>
                      <a:r>
                        <a:rPr lang="en-US" sz="1200" b="1" i="0" dirty="0">
                          <a:solidFill>
                            <a:srgbClr val="FF0000"/>
                          </a:solidFill>
                        </a:rPr>
                        <a:t>51</a:t>
                      </a:r>
                    </a:p>
                  </a:txBody>
                  <a:tcPr/>
                </a:tc>
                <a:tc>
                  <a:txBody>
                    <a:bodyPr/>
                    <a:lstStyle/>
                    <a:p>
                      <a:endParaRPr lang="en-US" sz="1200" dirty="0"/>
                    </a:p>
                  </a:txBody>
                  <a:tcPr/>
                </a:tc>
                <a:tc>
                  <a:txBody>
                    <a:bodyPr/>
                    <a:lstStyle/>
                    <a:p>
                      <a:endParaRPr lang="en-US" sz="1200" dirty="0"/>
                    </a:p>
                  </a:txBody>
                  <a:tcPr/>
                </a:tc>
                <a:extLst>
                  <a:ext uri="{0D108BD9-81ED-4DB2-BD59-A6C34878D82A}">
                    <a16:rowId xmlns:a16="http://schemas.microsoft.com/office/drawing/2014/main" val="10008"/>
                  </a:ext>
                </a:extLst>
              </a:tr>
              <a:tr h="297244">
                <a:tc>
                  <a:txBody>
                    <a:bodyPr/>
                    <a:lstStyle/>
                    <a:p>
                      <a:r>
                        <a:rPr lang="en-US" sz="1200" dirty="0"/>
                        <a:t>104</a:t>
                      </a:r>
                    </a:p>
                  </a:txBody>
                  <a:tcPr/>
                </a:tc>
                <a:tc>
                  <a:txBody>
                    <a:bodyPr/>
                    <a:lstStyle/>
                    <a:p>
                      <a:endParaRPr lang="en-US" sz="1200" dirty="0"/>
                    </a:p>
                  </a:txBody>
                  <a:tcPr/>
                </a:tc>
                <a:tc>
                  <a:txBody>
                    <a:bodyPr/>
                    <a:lstStyle/>
                    <a:p>
                      <a:endParaRPr lang="en-US" sz="1200"/>
                    </a:p>
                  </a:txBody>
                  <a:tcPr/>
                </a:tc>
                <a:tc>
                  <a:txBody>
                    <a:bodyPr/>
                    <a:lstStyle/>
                    <a:p>
                      <a:endParaRPr lang="en-US" sz="1200" dirty="0"/>
                    </a:p>
                  </a:txBody>
                  <a:tcPr/>
                </a:tc>
                <a:tc>
                  <a:txBody>
                    <a:bodyPr/>
                    <a:lstStyle/>
                    <a:p>
                      <a:endParaRPr lang="en-US" sz="1200"/>
                    </a:p>
                  </a:txBody>
                  <a:tcPr/>
                </a:tc>
                <a:tc>
                  <a:txBody>
                    <a:bodyPr/>
                    <a:lstStyle/>
                    <a:p>
                      <a:endParaRPr lang="en-US" sz="1200" dirty="0"/>
                    </a:p>
                  </a:txBody>
                  <a:tcPr/>
                </a:tc>
                <a:tc>
                  <a:txBody>
                    <a:bodyPr/>
                    <a:lstStyle/>
                    <a:p>
                      <a:endParaRPr lang="en-US" sz="1200" dirty="0"/>
                    </a:p>
                  </a:txBody>
                  <a:tcPr/>
                </a:tc>
                <a:tc>
                  <a:txBody>
                    <a:bodyPr/>
                    <a:lstStyle/>
                    <a:p>
                      <a:endParaRPr lang="en-US" sz="1200" dirty="0"/>
                    </a:p>
                  </a:txBody>
                  <a:tcPr/>
                </a:tc>
                <a:tc>
                  <a:txBody>
                    <a:bodyPr/>
                    <a:lstStyle/>
                    <a:p>
                      <a:endParaRPr lang="en-US" sz="1200" dirty="0"/>
                    </a:p>
                  </a:txBody>
                  <a:tcPr/>
                </a:tc>
                <a:tc>
                  <a:txBody>
                    <a:bodyPr/>
                    <a:lstStyle/>
                    <a:p>
                      <a:endParaRPr lang="en-US" sz="1200" dirty="0"/>
                    </a:p>
                  </a:txBody>
                  <a:tcPr/>
                </a:tc>
                <a:tc>
                  <a:txBody>
                    <a:bodyPr/>
                    <a:lstStyle/>
                    <a:p>
                      <a:endParaRPr lang="en-US" sz="1200" dirty="0"/>
                    </a:p>
                  </a:txBody>
                  <a:tcPr/>
                </a:tc>
                <a:tc>
                  <a:txBody>
                    <a:bodyPr/>
                    <a:lstStyle/>
                    <a:p>
                      <a:endParaRPr lang="en-US" sz="1200" dirty="0"/>
                    </a:p>
                  </a:txBody>
                  <a:tcPr/>
                </a:tc>
                <a:tc>
                  <a:txBody>
                    <a:bodyPr/>
                    <a:lstStyle/>
                    <a:p>
                      <a:endParaRPr lang="en-US" sz="1200" dirty="0"/>
                    </a:p>
                  </a:txBody>
                  <a:tcPr/>
                </a:tc>
                <a:tc>
                  <a:txBody>
                    <a:bodyPr/>
                    <a:lstStyle/>
                    <a:p>
                      <a:endParaRPr lang="en-US" sz="1200" dirty="0"/>
                    </a:p>
                  </a:txBody>
                  <a:tcPr/>
                </a:tc>
                <a:tc>
                  <a:txBody>
                    <a:bodyPr/>
                    <a:lstStyle/>
                    <a:p>
                      <a:endParaRPr lang="en-US" sz="1200" dirty="0"/>
                    </a:p>
                  </a:txBody>
                  <a:tcPr/>
                </a:tc>
                <a:tc>
                  <a:txBody>
                    <a:bodyPr/>
                    <a:lstStyle/>
                    <a:p>
                      <a:endParaRPr lang="en-US" sz="1200" dirty="0"/>
                    </a:p>
                  </a:txBody>
                  <a:tcPr/>
                </a:tc>
                <a:tc>
                  <a:txBody>
                    <a:bodyPr/>
                    <a:lstStyle/>
                    <a:p>
                      <a:endParaRPr lang="en-US" sz="1200" dirty="0"/>
                    </a:p>
                  </a:txBody>
                  <a:tcPr/>
                </a:tc>
                <a:tc>
                  <a:txBody>
                    <a:bodyPr/>
                    <a:lstStyle/>
                    <a:p>
                      <a:endParaRPr lang="en-US" sz="1200" dirty="0"/>
                    </a:p>
                  </a:txBody>
                  <a:tcPr/>
                </a:tc>
                <a:extLst>
                  <a:ext uri="{0D108BD9-81ED-4DB2-BD59-A6C34878D82A}">
                    <a16:rowId xmlns:a16="http://schemas.microsoft.com/office/drawing/2014/main" val="10009"/>
                  </a:ext>
                </a:extLst>
              </a:tr>
              <a:tr h="297244">
                <a:tc>
                  <a:txBody>
                    <a:bodyPr/>
                    <a:lstStyle/>
                    <a:p>
                      <a:r>
                        <a:rPr lang="en-US" sz="1200" dirty="0"/>
                        <a:t>172</a:t>
                      </a:r>
                    </a:p>
                  </a:txBody>
                  <a:tcPr/>
                </a:tc>
                <a:tc>
                  <a:txBody>
                    <a:bodyPr/>
                    <a:lstStyle/>
                    <a:p>
                      <a:endParaRPr lang="en-US" sz="1200" dirty="0"/>
                    </a:p>
                  </a:txBody>
                  <a:tcPr/>
                </a:tc>
                <a:tc>
                  <a:txBody>
                    <a:bodyPr/>
                    <a:lstStyle/>
                    <a:p>
                      <a:endParaRPr lang="en-US" sz="1200"/>
                    </a:p>
                  </a:txBody>
                  <a:tcPr/>
                </a:tc>
                <a:tc>
                  <a:txBody>
                    <a:bodyPr/>
                    <a:lstStyle/>
                    <a:p>
                      <a:endParaRPr lang="en-US" sz="1200" dirty="0"/>
                    </a:p>
                  </a:txBody>
                  <a:tcPr/>
                </a:tc>
                <a:tc>
                  <a:txBody>
                    <a:bodyPr/>
                    <a:lstStyle/>
                    <a:p>
                      <a:endParaRPr lang="en-US" sz="1200"/>
                    </a:p>
                  </a:txBody>
                  <a:tcPr/>
                </a:tc>
                <a:tc>
                  <a:txBody>
                    <a:bodyPr/>
                    <a:lstStyle/>
                    <a:p>
                      <a:endParaRPr lang="en-US" sz="1200" dirty="0"/>
                    </a:p>
                  </a:txBody>
                  <a:tcPr/>
                </a:tc>
                <a:tc>
                  <a:txBody>
                    <a:bodyPr/>
                    <a:lstStyle/>
                    <a:p>
                      <a:endParaRPr lang="en-US" sz="1200" dirty="0"/>
                    </a:p>
                  </a:txBody>
                  <a:tcPr/>
                </a:tc>
                <a:tc>
                  <a:txBody>
                    <a:bodyPr/>
                    <a:lstStyle/>
                    <a:p>
                      <a:endParaRPr lang="en-US" sz="1200" dirty="0"/>
                    </a:p>
                  </a:txBody>
                  <a:tcPr/>
                </a:tc>
                <a:tc>
                  <a:txBody>
                    <a:bodyPr/>
                    <a:lstStyle/>
                    <a:p>
                      <a:endParaRPr lang="en-US" sz="1200"/>
                    </a:p>
                  </a:txBody>
                  <a:tcPr/>
                </a:tc>
                <a:tc>
                  <a:txBody>
                    <a:bodyPr/>
                    <a:lstStyle/>
                    <a:p>
                      <a:endParaRPr lang="en-US" sz="1200" dirty="0"/>
                    </a:p>
                  </a:txBody>
                  <a:tcPr/>
                </a:tc>
                <a:tc>
                  <a:txBody>
                    <a:bodyPr/>
                    <a:lstStyle/>
                    <a:p>
                      <a:endParaRPr lang="en-US" sz="1200" dirty="0"/>
                    </a:p>
                  </a:txBody>
                  <a:tcPr/>
                </a:tc>
                <a:tc>
                  <a:txBody>
                    <a:bodyPr/>
                    <a:lstStyle/>
                    <a:p>
                      <a:endParaRPr lang="en-US" sz="1200" dirty="0"/>
                    </a:p>
                  </a:txBody>
                  <a:tcPr/>
                </a:tc>
                <a:tc>
                  <a:txBody>
                    <a:bodyPr/>
                    <a:lstStyle/>
                    <a:p>
                      <a:endParaRPr lang="en-US" sz="1200" dirty="0"/>
                    </a:p>
                  </a:txBody>
                  <a:tcPr/>
                </a:tc>
                <a:tc>
                  <a:txBody>
                    <a:bodyPr/>
                    <a:lstStyle/>
                    <a:p>
                      <a:endParaRPr lang="en-US" sz="1200" dirty="0"/>
                    </a:p>
                  </a:txBody>
                  <a:tcPr/>
                </a:tc>
                <a:tc>
                  <a:txBody>
                    <a:bodyPr/>
                    <a:lstStyle/>
                    <a:p>
                      <a:endParaRPr lang="en-US" sz="1200" dirty="0"/>
                    </a:p>
                  </a:txBody>
                  <a:tcPr/>
                </a:tc>
                <a:tc>
                  <a:txBody>
                    <a:bodyPr/>
                    <a:lstStyle/>
                    <a:p>
                      <a:endParaRPr lang="en-US" sz="1200" dirty="0"/>
                    </a:p>
                  </a:txBody>
                  <a:tcPr/>
                </a:tc>
                <a:tc>
                  <a:txBody>
                    <a:bodyPr/>
                    <a:lstStyle/>
                    <a:p>
                      <a:endParaRPr lang="en-US" sz="1200" dirty="0"/>
                    </a:p>
                  </a:txBody>
                  <a:tcPr/>
                </a:tc>
                <a:tc>
                  <a:txBody>
                    <a:bodyPr/>
                    <a:lstStyle/>
                    <a:p>
                      <a:endParaRPr lang="en-US" sz="1200" dirty="0"/>
                    </a:p>
                  </a:txBody>
                  <a:tcPr/>
                </a:tc>
                <a:extLst>
                  <a:ext uri="{0D108BD9-81ED-4DB2-BD59-A6C34878D82A}">
                    <a16:rowId xmlns:a16="http://schemas.microsoft.com/office/drawing/2014/main" val="10010"/>
                  </a:ext>
                </a:extLst>
              </a:tr>
              <a:tr h="297244">
                <a:tc>
                  <a:txBody>
                    <a:bodyPr/>
                    <a:lstStyle/>
                    <a:p>
                      <a:r>
                        <a:rPr lang="en-US" sz="1200" dirty="0"/>
                        <a:t>240</a:t>
                      </a:r>
                    </a:p>
                  </a:txBody>
                  <a:tcPr/>
                </a:tc>
                <a:tc>
                  <a:txBody>
                    <a:bodyPr/>
                    <a:lstStyle/>
                    <a:p>
                      <a:endParaRPr lang="en-US" sz="1200" dirty="0"/>
                    </a:p>
                  </a:txBody>
                  <a:tcPr/>
                </a:tc>
                <a:tc>
                  <a:txBody>
                    <a:bodyPr/>
                    <a:lstStyle/>
                    <a:p>
                      <a:endParaRPr lang="en-US" sz="1200"/>
                    </a:p>
                  </a:txBody>
                  <a:tcPr/>
                </a:tc>
                <a:tc>
                  <a:txBody>
                    <a:bodyPr/>
                    <a:lstStyle/>
                    <a:p>
                      <a:endParaRPr lang="en-US" sz="1200" dirty="0"/>
                    </a:p>
                  </a:txBody>
                  <a:tcPr/>
                </a:tc>
                <a:tc>
                  <a:txBody>
                    <a:bodyPr/>
                    <a:lstStyle/>
                    <a:p>
                      <a:endParaRPr lang="en-US" sz="1200" dirty="0"/>
                    </a:p>
                  </a:txBody>
                  <a:tcPr/>
                </a:tc>
                <a:tc>
                  <a:txBody>
                    <a:bodyPr/>
                    <a:lstStyle/>
                    <a:p>
                      <a:endParaRPr lang="en-US" sz="1200" dirty="0"/>
                    </a:p>
                  </a:txBody>
                  <a:tcPr/>
                </a:tc>
                <a:tc>
                  <a:txBody>
                    <a:bodyPr/>
                    <a:lstStyle/>
                    <a:p>
                      <a:endParaRPr lang="en-US" sz="1200" dirty="0"/>
                    </a:p>
                  </a:txBody>
                  <a:tcPr/>
                </a:tc>
                <a:tc>
                  <a:txBody>
                    <a:bodyPr/>
                    <a:lstStyle/>
                    <a:p>
                      <a:endParaRPr lang="en-US" sz="1200" dirty="0"/>
                    </a:p>
                  </a:txBody>
                  <a:tcPr/>
                </a:tc>
                <a:tc>
                  <a:txBody>
                    <a:bodyPr/>
                    <a:lstStyle/>
                    <a:p>
                      <a:endParaRPr lang="en-US" sz="1200" dirty="0"/>
                    </a:p>
                  </a:txBody>
                  <a:tcPr/>
                </a:tc>
                <a:tc>
                  <a:txBody>
                    <a:bodyPr/>
                    <a:lstStyle/>
                    <a:p>
                      <a:endParaRPr lang="en-US" sz="1200" dirty="0"/>
                    </a:p>
                  </a:txBody>
                  <a:tcPr/>
                </a:tc>
                <a:tc>
                  <a:txBody>
                    <a:bodyPr/>
                    <a:lstStyle/>
                    <a:p>
                      <a:endParaRPr lang="en-US" sz="1200" dirty="0"/>
                    </a:p>
                  </a:txBody>
                  <a:tcPr/>
                </a:tc>
                <a:tc>
                  <a:txBody>
                    <a:bodyPr/>
                    <a:lstStyle/>
                    <a:p>
                      <a:endParaRPr lang="en-US" sz="1200" dirty="0"/>
                    </a:p>
                  </a:txBody>
                  <a:tcPr/>
                </a:tc>
                <a:tc>
                  <a:txBody>
                    <a:bodyPr/>
                    <a:lstStyle/>
                    <a:p>
                      <a:endParaRPr lang="en-US" sz="1200" dirty="0"/>
                    </a:p>
                  </a:txBody>
                  <a:tcPr/>
                </a:tc>
                <a:tc>
                  <a:txBody>
                    <a:bodyPr/>
                    <a:lstStyle/>
                    <a:p>
                      <a:endParaRPr lang="en-US" sz="1200" dirty="0"/>
                    </a:p>
                  </a:txBody>
                  <a:tcPr/>
                </a:tc>
                <a:tc>
                  <a:txBody>
                    <a:bodyPr/>
                    <a:lstStyle/>
                    <a:p>
                      <a:endParaRPr lang="en-US" sz="1200" dirty="0"/>
                    </a:p>
                  </a:txBody>
                  <a:tcPr/>
                </a:tc>
                <a:tc>
                  <a:txBody>
                    <a:bodyPr/>
                    <a:lstStyle/>
                    <a:p>
                      <a:endParaRPr lang="en-US" sz="1200" dirty="0"/>
                    </a:p>
                  </a:txBody>
                  <a:tcPr/>
                </a:tc>
                <a:tc>
                  <a:txBody>
                    <a:bodyPr/>
                    <a:lstStyle/>
                    <a:p>
                      <a:endParaRPr lang="en-US" sz="1200" dirty="0"/>
                    </a:p>
                  </a:txBody>
                  <a:tcPr/>
                </a:tc>
                <a:tc>
                  <a:txBody>
                    <a:bodyPr/>
                    <a:lstStyle/>
                    <a:p>
                      <a:endParaRPr lang="en-US" sz="1200" dirty="0"/>
                    </a:p>
                  </a:txBody>
                  <a:tcPr/>
                </a:tc>
                <a:extLst>
                  <a:ext uri="{0D108BD9-81ED-4DB2-BD59-A6C34878D82A}">
                    <a16:rowId xmlns:a16="http://schemas.microsoft.com/office/drawing/2014/main" val="10011"/>
                  </a:ext>
                </a:extLst>
              </a:tr>
              <a:tr h="297244">
                <a:tc>
                  <a:txBody>
                    <a:bodyPr/>
                    <a:lstStyle/>
                    <a:p>
                      <a:r>
                        <a:rPr lang="en-US" sz="1200" b="1" i="0" dirty="0">
                          <a:solidFill>
                            <a:srgbClr val="FF0000"/>
                          </a:solidFill>
                        </a:rPr>
                        <a:t>52</a:t>
                      </a:r>
                    </a:p>
                  </a:txBody>
                  <a:tcPr/>
                </a:tc>
                <a:tc>
                  <a:txBody>
                    <a:bodyPr/>
                    <a:lstStyle/>
                    <a:p>
                      <a:r>
                        <a:rPr lang="en-US" sz="1200" b="1" i="0" dirty="0">
                          <a:solidFill>
                            <a:srgbClr val="FF0000"/>
                          </a:solidFill>
                        </a:rPr>
                        <a:t>53</a:t>
                      </a:r>
                    </a:p>
                  </a:txBody>
                  <a:tcPr/>
                </a:tc>
                <a:tc>
                  <a:txBody>
                    <a:bodyPr/>
                    <a:lstStyle/>
                    <a:p>
                      <a:r>
                        <a:rPr lang="en-US" sz="1200" b="1" i="0" dirty="0">
                          <a:solidFill>
                            <a:srgbClr val="FF0000"/>
                          </a:solidFill>
                        </a:rPr>
                        <a:t>54</a:t>
                      </a:r>
                    </a:p>
                  </a:txBody>
                  <a:tcPr/>
                </a:tc>
                <a:tc>
                  <a:txBody>
                    <a:bodyPr/>
                    <a:lstStyle/>
                    <a:p>
                      <a:r>
                        <a:rPr lang="en-US" sz="1200" b="1" i="0" dirty="0">
                          <a:solidFill>
                            <a:srgbClr val="FF0000"/>
                          </a:solidFill>
                        </a:rPr>
                        <a:t>55</a:t>
                      </a:r>
                    </a:p>
                  </a:txBody>
                  <a:tcPr/>
                </a:tc>
                <a:tc>
                  <a:txBody>
                    <a:bodyPr/>
                    <a:lstStyle/>
                    <a:p>
                      <a:r>
                        <a:rPr lang="en-US" sz="1200" b="1" i="0" dirty="0">
                          <a:solidFill>
                            <a:srgbClr val="FF0000"/>
                          </a:solidFill>
                        </a:rPr>
                        <a:t>56</a:t>
                      </a:r>
                    </a:p>
                  </a:txBody>
                  <a:tcPr/>
                </a:tc>
                <a:tc>
                  <a:txBody>
                    <a:bodyPr/>
                    <a:lstStyle/>
                    <a:p>
                      <a:r>
                        <a:rPr lang="en-US" sz="1200" b="1" i="0" dirty="0">
                          <a:solidFill>
                            <a:srgbClr val="FF0000"/>
                          </a:solidFill>
                        </a:rPr>
                        <a:t>57</a:t>
                      </a:r>
                    </a:p>
                  </a:txBody>
                  <a:tcPr/>
                </a:tc>
                <a:tc>
                  <a:txBody>
                    <a:bodyPr/>
                    <a:lstStyle/>
                    <a:p>
                      <a:r>
                        <a:rPr lang="en-US" sz="1200" b="1" i="0" dirty="0">
                          <a:solidFill>
                            <a:srgbClr val="FF0000"/>
                          </a:solidFill>
                        </a:rPr>
                        <a:t>58</a:t>
                      </a:r>
                    </a:p>
                  </a:txBody>
                  <a:tcPr/>
                </a:tc>
                <a:tc>
                  <a:txBody>
                    <a:bodyPr/>
                    <a:lstStyle/>
                    <a:p>
                      <a:r>
                        <a:rPr lang="en-US" sz="1200" b="1" i="0" dirty="0">
                          <a:solidFill>
                            <a:srgbClr val="FF0000"/>
                          </a:solidFill>
                        </a:rPr>
                        <a:t>59</a:t>
                      </a:r>
                    </a:p>
                  </a:txBody>
                  <a:tcPr/>
                </a:tc>
                <a:tc>
                  <a:txBody>
                    <a:bodyPr/>
                    <a:lstStyle/>
                    <a:p>
                      <a:r>
                        <a:rPr lang="en-US" sz="1200" b="1" i="0" dirty="0">
                          <a:solidFill>
                            <a:srgbClr val="FF0000"/>
                          </a:solidFill>
                        </a:rPr>
                        <a:t>60</a:t>
                      </a:r>
                    </a:p>
                  </a:txBody>
                  <a:tcPr>
                    <a:solidFill>
                      <a:srgbClr val="FED353"/>
                    </a:solidFill>
                  </a:tcPr>
                </a:tc>
                <a:tc>
                  <a:txBody>
                    <a:bodyPr/>
                    <a:lstStyle/>
                    <a:p>
                      <a:r>
                        <a:rPr lang="en-US" sz="1200" b="1" i="0" dirty="0">
                          <a:solidFill>
                            <a:srgbClr val="FF0000"/>
                          </a:solidFill>
                        </a:rPr>
                        <a:t>61</a:t>
                      </a:r>
                    </a:p>
                  </a:txBody>
                  <a:tcPr>
                    <a:solidFill>
                      <a:srgbClr val="FED353"/>
                    </a:solidFill>
                  </a:tcPr>
                </a:tc>
                <a:tc>
                  <a:txBody>
                    <a:bodyPr/>
                    <a:lstStyle/>
                    <a:p>
                      <a:r>
                        <a:rPr lang="en-US" sz="1200" b="1" i="0" dirty="0">
                          <a:solidFill>
                            <a:srgbClr val="FF0000"/>
                          </a:solidFill>
                        </a:rPr>
                        <a:t>62</a:t>
                      </a:r>
                    </a:p>
                  </a:txBody>
                  <a:tcPr>
                    <a:solidFill>
                      <a:srgbClr val="FED353"/>
                    </a:solidFill>
                  </a:tcPr>
                </a:tc>
                <a:tc>
                  <a:txBody>
                    <a:bodyPr/>
                    <a:lstStyle/>
                    <a:p>
                      <a:r>
                        <a:rPr lang="en-US" sz="1200" b="1" i="0" dirty="0">
                          <a:solidFill>
                            <a:srgbClr val="FF0000"/>
                          </a:solidFill>
                        </a:rPr>
                        <a:t>63</a:t>
                      </a:r>
                    </a:p>
                  </a:txBody>
                  <a:tcPr>
                    <a:solidFill>
                      <a:srgbClr val="FED353"/>
                    </a:solidFill>
                  </a:tcPr>
                </a:tc>
                <a:tc>
                  <a:txBody>
                    <a:bodyPr/>
                    <a:lstStyle/>
                    <a:p>
                      <a:r>
                        <a:rPr lang="en-US" sz="1200" b="1" i="0" dirty="0">
                          <a:solidFill>
                            <a:srgbClr val="FF0000"/>
                          </a:solidFill>
                        </a:rPr>
                        <a:t>64</a:t>
                      </a:r>
                    </a:p>
                  </a:txBody>
                  <a:tcPr>
                    <a:solidFill>
                      <a:schemeClr val="accent3">
                        <a:lumMod val="20000"/>
                        <a:lumOff val="80000"/>
                      </a:schemeClr>
                    </a:solidFill>
                  </a:tcPr>
                </a:tc>
                <a:tc>
                  <a:txBody>
                    <a:bodyPr/>
                    <a:lstStyle/>
                    <a:p>
                      <a:r>
                        <a:rPr lang="en-US" sz="1200" b="1" i="0" dirty="0">
                          <a:solidFill>
                            <a:srgbClr val="FF0000"/>
                          </a:solidFill>
                        </a:rPr>
                        <a:t>65</a:t>
                      </a:r>
                    </a:p>
                  </a:txBody>
                  <a:tcPr>
                    <a:solidFill>
                      <a:schemeClr val="accent3">
                        <a:lumMod val="20000"/>
                        <a:lumOff val="80000"/>
                      </a:schemeClr>
                    </a:solidFill>
                  </a:tcPr>
                </a:tc>
                <a:tc>
                  <a:txBody>
                    <a:bodyPr/>
                    <a:lstStyle/>
                    <a:p>
                      <a:r>
                        <a:rPr lang="en-US" sz="1200" b="1" i="0" dirty="0">
                          <a:solidFill>
                            <a:srgbClr val="FF0000"/>
                          </a:solidFill>
                        </a:rPr>
                        <a:t>66</a:t>
                      </a:r>
                    </a:p>
                  </a:txBody>
                  <a:tcPr>
                    <a:solidFill>
                      <a:schemeClr val="accent3">
                        <a:lumMod val="20000"/>
                        <a:lumOff val="80000"/>
                      </a:schemeClr>
                    </a:solidFill>
                  </a:tcPr>
                </a:tc>
                <a:tc>
                  <a:txBody>
                    <a:bodyPr/>
                    <a:lstStyle/>
                    <a:p>
                      <a:r>
                        <a:rPr lang="en-US" sz="1200" b="1" i="0" dirty="0">
                          <a:solidFill>
                            <a:srgbClr val="FF0000"/>
                          </a:solidFill>
                        </a:rPr>
                        <a:t>67</a:t>
                      </a:r>
                    </a:p>
                  </a:txBody>
                  <a:tcPr>
                    <a:solidFill>
                      <a:schemeClr val="accent3">
                        <a:lumMod val="20000"/>
                        <a:lumOff val="80000"/>
                      </a:schemeClr>
                    </a:solidFill>
                  </a:tcPr>
                </a:tc>
                <a:tc>
                  <a:txBody>
                    <a:bodyPr/>
                    <a:lstStyle/>
                    <a:p>
                      <a:endParaRPr lang="en-US" sz="1200" dirty="0"/>
                    </a:p>
                  </a:txBody>
                  <a:tcPr/>
                </a:tc>
                <a:tc>
                  <a:txBody>
                    <a:bodyPr/>
                    <a:lstStyle/>
                    <a:p>
                      <a:endParaRPr lang="en-US" sz="1200" dirty="0"/>
                    </a:p>
                  </a:txBody>
                  <a:tcPr/>
                </a:tc>
                <a:extLst>
                  <a:ext uri="{0D108BD9-81ED-4DB2-BD59-A6C34878D82A}">
                    <a16:rowId xmlns:a16="http://schemas.microsoft.com/office/drawing/2014/main" val="10012"/>
                  </a:ext>
                </a:extLst>
              </a:tr>
              <a:tr h="297244">
                <a:tc>
                  <a:txBody>
                    <a:bodyPr/>
                    <a:lstStyle/>
                    <a:p>
                      <a:r>
                        <a:rPr lang="en-US" sz="1200" dirty="0"/>
                        <a:t>120</a:t>
                      </a:r>
                    </a:p>
                  </a:txBody>
                  <a:tcPr/>
                </a:tc>
                <a:tc>
                  <a:txBody>
                    <a:bodyPr/>
                    <a:lstStyle/>
                    <a:p>
                      <a:endParaRPr lang="en-US" sz="1200" dirty="0"/>
                    </a:p>
                  </a:txBody>
                  <a:tcPr/>
                </a:tc>
                <a:tc>
                  <a:txBody>
                    <a:bodyPr/>
                    <a:lstStyle/>
                    <a:p>
                      <a:endParaRPr lang="en-US" sz="1200"/>
                    </a:p>
                  </a:txBody>
                  <a:tcPr/>
                </a:tc>
                <a:tc>
                  <a:txBody>
                    <a:bodyPr/>
                    <a:lstStyle/>
                    <a:p>
                      <a:endParaRPr lang="en-US" sz="1200" dirty="0"/>
                    </a:p>
                  </a:txBody>
                  <a:tcPr/>
                </a:tc>
                <a:tc>
                  <a:txBody>
                    <a:bodyPr/>
                    <a:lstStyle/>
                    <a:p>
                      <a:endParaRPr lang="en-US" sz="1200" dirty="0"/>
                    </a:p>
                  </a:txBody>
                  <a:tcPr/>
                </a:tc>
                <a:tc>
                  <a:txBody>
                    <a:bodyPr/>
                    <a:lstStyle/>
                    <a:p>
                      <a:endParaRPr lang="en-US" sz="1200" dirty="0"/>
                    </a:p>
                  </a:txBody>
                  <a:tcPr/>
                </a:tc>
                <a:tc>
                  <a:txBody>
                    <a:bodyPr/>
                    <a:lstStyle/>
                    <a:p>
                      <a:endParaRPr lang="en-US" sz="1200" dirty="0"/>
                    </a:p>
                  </a:txBody>
                  <a:tcPr/>
                </a:tc>
                <a:tc>
                  <a:txBody>
                    <a:bodyPr/>
                    <a:lstStyle/>
                    <a:p>
                      <a:endParaRPr lang="en-US" sz="1200" dirty="0"/>
                    </a:p>
                  </a:txBody>
                  <a:tcPr/>
                </a:tc>
                <a:tc>
                  <a:txBody>
                    <a:bodyPr/>
                    <a:lstStyle/>
                    <a:p>
                      <a:endParaRPr lang="en-US" sz="1200" dirty="0"/>
                    </a:p>
                  </a:txBody>
                  <a:tcPr/>
                </a:tc>
                <a:tc>
                  <a:txBody>
                    <a:bodyPr/>
                    <a:lstStyle/>
                    <a:p>
                      <a:endParaRPr lang="en-US" sz="1200"/>
                    </a:p>
                  </a:txBody>
                  <a:tcPr/>
                </a:tc>
                <a:tc>
                  <a:txBody>
                    <a:bodyPr/>
                    <a:lstStyle/>
                    <a:p>
                      <a:endParaRPr lang="en-US" sz="1200"/>
                    </a:p>
                  </a:txBody>
                  <a:tcPr/>
                </a:tc>
                <a:tc>
                  <a:txBody>
                    <a:bodyPr/>
                    <a:lstStyle/>
                    <a:p>
                      <a:endParaRPr lang="en-US" sz="1200"/>
                    </a:p>
                  </a:txBody>
                  <a:tcPr/>
                </a:tc>
                <a:tc>
                  <a:txBody>
                    <a:bodyPr/>
                    <a:lstStyle/>
                    <a:p>
                      <a:endParaRPr lang="en-US" sz="1200" dirty="0"/>
                    </a:p>
                  </a:txBody>
                  <a:tcPr/>
                </a:tc>
                <a:tc>
                  <a:txBody>
                    <a:bodyPr/>
                    <a:lstStyle/>
                    <a:p>
                      <a:endParaRPr lang="en-US" sz="1200" dirty="0"/>
                    </a:p>
                  </a:txBody>
                  <a:tcPr/>
                </a:tc>
                <a:tc>
                  <a:txBody>
                    <a:bodyPr/>
                    <a:lstStyle/>
                    <a:p>
                      <a:endParaRPr lang="en-US" sz="1200" dirty="0"/>
                    </a:p>
                  </a:txBody>
                  <a:tcPr/>
                </a:tc>
                <a:tc>
                  <a:txBody>
                    <a:bodyPr/>
                    <a:lstStyle/>
                    <a:p>
                      <a:r>
                        <a:rPr lang="en-US" sz="1200" dirty="0"/>
                        <a:t>135</a:t>
                      </a:r>
                    </a:p>
                  </a:txBody>
                  <a:tcPr/>
                </a:tc>
                <a:tc>
                  <a:txBody>
                    <a:bodyPr/>
                    <a:lstStyle/>
                    <a:p>
                      <a:endParaRPr lang="en-US" sz="1200" dirty="0"/>
                    </a:p>
                  </a:txBody>
                  <a:tcPr/>
                </a:tc>
                <a:tc>
                  <a:txBody>
                    <a:bodyPr/>
                    <a:lstStyle/>
                    <a:p>
                      <a:endParaRPr lang="en-US" sz="1200"/>
                    </a:p>
                  </a:txBody>
                  <a:tcPr/>
                </a:tc>
                <a:extLst>
                  <a:ext uri="{0D108BD9-81ED-4DB2-BD59-A6C34878D82A}">
                    <a16:rowId xmlns:a16="http://schemas.microsoft.com/office/drawing/2014/main" val="10013"/>
                  </a:ext>
                </a:extLst>
              </a:tr>
              <a:tr h="297244">
                <a:tc>
                  <a:txBody>
                    <a:bodyPr/>
                    <a:lstStyle/>
                    <a:p>
                      <a:r>
                        <a:rPr lang="en-US" sz="1200" dirty="0"/>
                        <a:t>188</a:t>
                      </a:r>
                    </a:p>
                  </a:txBody>
                  <a:tcPr/>
                </a:tc>
                <a:tc>
                  <a:txBody>
                    <a:bodyPr/>
                    <a:lstStyle/>
                    <a:p>
                      <a:endParaRPr lang="en-US" sz="1200" dirty="0"/>
                    </a:p>
                  </a:txBody>
                  <a:tcPr/>
                </a:tc>
                <a:tc>
                  <a:txBody>
                    <a:bodyPr/>
                    <a:lstStyle/>
                    <a:p>
                      <a:endParaRPr lang="en-US" sz="1200" dirty="0"/>
                    </a:p>
                  </a:txBody>
                  <a:tcPr/>
                </a:tc>
                <a:tc>
                  <a:txBody>
                    <a:bodyPr/>
                    <a:lstStyle/>
                    <a:p>
                      <a:endParaRPr lang="en-US" sz="1200" dirty="0"/>
                    </a:p>
                  </a:txBody>
                  <a:tcPr/>
                </a:tc>
                <a:tc>
                  <a:txBody>
                    <a:bodyPr/>
                    <a:lstStyle/>
                    <a:p>
                      <a:endParaRPr lang="en-US" sz="1200"/>
                    </a:p>
                  </a:txBody>
                  <a:tcPr/>
                </a:tc>
                <a:tc>
                  <a:txBody>
                    <a:bodyPr/>
                    <a:lstStyle/>
                    <a:p>
                      <a:endParaRPr lang="en-US" sz="1200"/>
                    </a:p>
                  </a:txBody>
                  <a:tcPr/>
                </a:tc>
                <a:tc>
                  <a:txBody>
                    <a:bodyPr/>
                    <a:lstStyle/>
                    <a:p>
                      <a:endParaRPr lang="en-US" sz="1200"/>
                    </a:p>
                  </a:txBody>
                  <a:tcPr/>
                </a:tc>
                <a:tc>
                  <a:txBody>
                    <a:bodyPr/>
                    <a:lstStyle/>
                    <a:p>
                      <a:endParaRPr lang="en-US" sz="1200" dirty="0"/>
                    </a:p>
                  </a:txBody>
                  <a:tcPr/>
                </a:tc>
                <a:tc>
                  <a:txBody>
                    <a:bodyPr/>
                    <a:lstStyle/>
                    <a:p>
                      <a:r>
                        <a:rPr lang="en-US" sz="1200" dirty="0"/>
                        <a:t>196</a:t>
                      </a:r>
                      <a:r>
                        <a:rPr lang="en-US" sz="1200" baseline="0" dirty="0"/>
                        <a:t> </a:t>
                      </a:r>
                      <a:endParaRPr lang="en-US" sz="1200" dirty="0"/>
                    </a:p>
                  </a:txBody>
                  <a:tcPr>
                    <a:solidFill>
                      <a:srgbClr val="FED353"/>
                    </a:solidFill>
                  </a:tcPr>
                </a:tc>
                <a:tc>
                  <a:txBody>
                    <a:bodyPr/>
                    <a:lstStyle/>
                    <a:p>
                      <a:r>
                        <a:rPr lang="en-US" sz="1200" dirty="0"/>
                        <a:t>197</a:t>
                      </a:r>
                    </a:p>
                  </a:txBody>
                  <a:tcPr>
                    <a:solidFill>
                      <a:srgbClr val="FED353"/>
                    </a:solidFill>
                  </a:tcPr>
                </a:tc>
                <a:tc>
                  <a:txBody>
                    <a:bodyPr/>
                    <a:lstStyle/>
                    <a:p>
                      <a:r>
                        <a:rPr lang="en-US" sz="1200" dirty="0"/>
                        <a:t>198</a:t>
                      </a:r>
                    </a:p>
                  </a:txBody>
                  <a:tcPr>
                    <a:solidFill>
                      <a:srgbClr val="FED353"/>
                    </a:solidFill>
                  </a:tcPr>
                </a:tc>
                <a:tc>
                  <a:txBody>
                    <a:bodyPr/>
                    <a:lstStyle/>
                    <a:p>
                      <a:r>
                        <a:rPr lang="en-US" sz="1200" dirty="0"/>
                        <a:t>199</a:t>
                      </a:r>
                    </a:p>
                  </a:txBody>
                  <a:tcPr>
                    <a:solidFill>
                      <a:srgbClr val="FED353"/>
                    </a:solidFill>
                  </a:tcPr>
                </a:tc>
                <a:tc>
                  <a:txBody>
                    <a:bodyPr/>
                    <a:lstStyle/>
                    <a:p>
                      <a:r>
                        <a:rPr lang="en-US" sz="1200" dirty="0"/>
                        <a:t>200</a:t>
                      </a:r>
                    </a:p>
                  </a:txBody>
                  <a:tcPr>
                    <a:solidFill>
                      <a:schemeClr val="accent3">
                        <a:lumMod val="20000"/>
                        <a:lumOff val="80000"/>
                      </a:schemeClr>
                    </a:solidFill>
                  </a:tcPr>
                </a:tc>
                <a:tc>
                  <a:txBody>
                    <a:bodyPr/>
                    <a:lstStyle/>
                    <a:p>
                      <a:r>
                        <a:rPr lang="en-US" sz="1200" dirty="0"/>
                        <a:t>201</a:t>
                      </a:r>
                    </a:p>
                  </a:txBody>
                  <a:tcPr>
                    <a:solidFill>
                      <a:schemeClr val="accent3">
                        <a:lumMod val="20000"/>
                        <a:lumOff val="80000"/>
                      </a:schemeClr>
                    </a:solidFill>
                  </a:tcPr>
                </a:tc>
                <a:tc>
                  <a:txBody>
                    <a:bodyPr/>
                    <a:lstStyle/>
                    <a:p>
                      <a:r>
                        <a:rPr lang="en-US" sz="1200" dirty="0"/>
                        <a:t>202</a:t>
                      </a:r>
                    </a:p>
                  </a:txBody>
                  <a:tcPr>
                    <a:solidFill>
                      <a:schemeClr val="accent3">
                        <a:lumMod val="20000"/>
                        <a:lumOff val="80000"/>
                      </a:schemeClr>
                    </a:solidFill>
                  </a:tcPr>
                </a:tc>
                <a:tc>
                  <a:txBody>
                    <a:bodyPr/>
                    <a:lstStyle/>
                    <a:p>
                      <a:r>
                        <a:rPr lang="en-US" sz="1200" dirty="0"/>
                        <a:t>203</a:t>
                      </a:r>
                    </a:p>
                  </a:txBody>
                  <a:tcPr>
                    <a:solidFill>
                      <a:schemeClr val="accent3">
                        <a:lumMod val="20000"/>
                        <a:lumOff val="80000"/>
                      </a:schemeClr>
                    </a:solidFill>
                  </a:tcPr>
                </a:tc>
                <a:tc>
                  <a:txBody>
                    <a:bodyPr/>
                    <a:lstStyle/>
                    <a:p>
                      <a:endParaRPr lang="en-US" sz="1200" dirty="0"/>
                    </a:p>
                  </a:txBody>
                  <a:tcPr/>
                </a:tc>
                <a:tc>
                  <a:txBody>
                    <a:bodyPr/>
                    <a:lstStyle/>
                    <a:p>
                      <a:endParaRPr lang="en-US" sz="1200" dirty="0"/>
                    </a:p>
                  </a:txBody>
                  <a:tcPr/>
                </a:tc>
                <a:extLst>
                  <a:ext uri="{0D108BD9-81ED-4DB2-BD59-A6C34878D82A}">
                    <a16:rowId xmlns:a16="http://schemas.microsoft.com/office/drawing/2014/main" val="10014"/>
                  </a:ext>
                </a:extLst>
              </a:tr>
              <a:tr h="297244">
                <a:tc>
                  <a:txBody>
                    <a:bodyPr/>
                    <a:lstStyle/>
                    <a:p>
                      <a:r>
                        <a:rPr lang="en-US" sz="1200" dirty="0"/>
                        <a:t>256</a:t>
                      </a:r>
                    </a:p>
                  </a:txBody>
                  <a:tcPr/>
                </a:tc>
                <a:tc>
                  <a:txBody>
                    <a:bodyPr/>
                    <a:lstStyle/>
                    <a:p>
                      <a:endParaRPr lang="en-US" sz="1200" dirty="0"/>
                    </a:p>
                  </a:txBody>
                  <a:tcPr/>
                </a:tc>
                <a:tc>
                  <a:txBody>
                    <a:bodyPr/>
                    <a:lstStyle/>
                    <a:p>
                      <a:endParaRPr lang="en-US" sz="1200" dirty="0"/>
                    </a:p>
                  </a:txBody>
                  <a:tcPr/>
                </a:tc>
                <a:tc>
                  <a:txBody>
                    <a:bodyPr/>
                    <a:lstStyle/>
                    <a:p>
                      <a:endParaRPr lang="en-US" sz="1200" dirty="0"/>
                    </a:p>
                  </a:txBody>
                  <a:tcPr/>
                </a:tc>
                <a:tc>
                  <a:txBody>
                    <a:bodyPr/>
                    <a:lstStyle/>
                    <a:p>
                      <a:endParaRPr lang="en-US" sz="1200" dirty="0"/>
                    </a:p>
                  </a:txBody>
                  <a:tcPr/>
                </a:tc>
                <a:tc>
                  <a:txBody>
                    <a:bodyPr/>
                    <a:lstStyle/>
                    <a:p>
                      <a:endParaRPr lang="en-US" sz="1200" dirty="0"/>
                    </a:p>
                  </a:txBody>
                  <a:tcPr/>
                </a:tc>
                <a:tc>
                  <a:txBody>
                    <a:bodyPr/>
                    <a:lstStyle/>
                    <a:p>
                      <a:endParaRPr lang="en-US" sz="1200" dirty="0"/>
                    </a:p>
                  </a:txBody>
                  <a:tcPr/>
                </a:tc>
                <a:tc>
                  <a:txBody>
                    <a:bodyPr/>
                    <a:lstStyle/>
                    <a:p>
                      <a:endParaRPr lang="en-US" sz="1200"/>
                    </a:p>
                  </a:txBody>
                  <a:tcPr/>
                </a:tc>
                <a:tc>
                  <a:txBody>
                    <a:bodyPr/>
                    <a:lstStyle/>
                    <a:p>
                      <a:endParaRPr lang="en-US" sz="1200"/>
                    </a:p>
                  </a:txBody>
                  <a:tcPr/>
                </a:tc>
                <a:tc>
                  <a:txBody>
                    <a:bodyPr/>
                    <a:lstStyle/>
                    <a:p>
                      <a:endParaRPr lang="en-US" sz="1200" dirty="0"/>
                    </a:p>
                  </a:txBody>
                  <a:tcPr/>
                </a:tc>
                <a:tc>
                  <a:txBody>
                    <a:bodyPr/>
                    <a:lstStyle/>
                    <a:p>
                      <a:endParaRPr lang="en-US" sz="1200" dirty="0"/>
                    </a:p>
                  </a:txBody>
                  <a:tcPr/>
                </a:tc>
                <a:tc>
                  <a:txBody>
                    <a:bodyPr/>
                    <a:lstStyle/>
                    <a:p>
                      <a:endParaRPr lang="en-US" sz="1200" dirty="0"/>
                    </a:p>
                  </a:txBody>
                  <a:tcPr/>
                </a:tc>
                <a:tc>
                  <a:txBody>
                    <a:bodyPr/>
                    <a:lstStyle/>
                    <a:p>
                      <a:endParaRPr lang="en-US" sz="1200" dirty="0"/>
                    </a:p>
                  </a:txBody>
                  <a:tcPr/>
                </a:tc>
                <a:tc>
                  <a:txBody>
                    <a:bodyPr/>
                    <a:lstStyle/>
                    <a:p>
                      <a:endParaRPr lang="en-US" sz="1200" dirty="0"/>
                    </a:p>
                  </a:txBody>
                  <a:tcPr/>
                </a:tc>
                <a:tc>
                  <a:txBody>
                    <a:bodyPr/>
                    <a:lstStyle/>
                    <a:p>
                      <a:endParaRPr lang="en-US" sz="1200" dirty="0"/>
                    </a:p>
                  </a:txBody>
                  <a:tcPr/>
                </a:tc>
                <a:tc>
                  <a:txBody>
                    <a:bodyPr/>
                    <a:lstStyle/>
                    <a:p>
                      <a:r>
                        <a:rPr lang="en-US" sz="1200" dirty="0"/>
                        <a:t>271</a:t>
                      </a:r>
                    </a:p>
                  </a:txBody>
                  <a:tcPr/>
                </a:tc>
                <a:tc>
                  <a:txBody>
                    <a:bodyPr/>
                    <a:lstStyle/>
                    <a:p>
                      <a:endParaRPr lang="en-US" sz="1200" dirty="0"/>
                    </a:p>
                  </a:txBody>
                  <a:tcPr/>
                </a:tc>
                <a:tc>
                  <a:txBody>
                    <a:bodyPr/>
                    <a:lstStyle/>
                    <a:p>
                      <a:endParaRPr lang="en-US" sz="1200" dirty="0"/>
                    </a:p>
                  </a:txBody>
                  <a:tcPr/>
                </a:tc>
                <a:extLst>
                  <a:ext uri="{0D108BD9-81ED-4DB2-BD59-A6C34878D82A}">
                    <a16:rowId xmlns:a16="http://schemas.microsoft.com/office/drawing/2014/main" val="10015"/>
                  </a:ext>
                </a:extLst>
              </a:tr>
            </a:tbl>
          </a:graphicData>
        </a:graphic>
      </p:graphicFrame>
      <p:sp>
        <p:nvSpPr>
          <p:cNvPr id="11" name="TextBox 10"/>
          <p:cNvSpPr txBox="1"/>
          <p:nvPr/>
        </p:nvSpPr>
        <p:spPr>
          <a:xfrm>
            <a:off x="3633366" y="4450834"/>
            <a:ext cx="4406198" cy="646331"/>
          </a:xfrm>
          <a:prstGeom prst="rect">
            <a:avLst/>
          </a:prstGeom>
          <a:solidFill>
            <a:schemeClr val="tx1">
              <a:lumMod val="50000"/>
              <a:lumOff val="50000"/>
            </a:schemeClr>
          </a:solidFill>
        </p:spPr>
        <p:txBody>
          <a:bodyPr wrap="square" rtlCol="0">
            <a:spAutoFit/>
          </a:bodyPr>
          <a:lstStyle/>
          <a:p>
            <a:r>
              <a:rPr lang="en-US" dirty="0"/>
              <a:t>And so on for other MPI tasks and threads ….</a:t>
            </a:r>
          </a:p>
        </p:txBody>
      </p:sp>
      <p:sp>
        <p:nvSpPr>
          <p:cNvPr id="12" name="TextBox 11"/>
          <p:cNvSpPr txBox="1"/>
          <p:nvPr/>
        </p:nvSpPr>
        <p:spPr>
          <a:xfrm>
            <a:off x="2524544" y="1154668"/>
            <a:ext cx="8109912" cy="369332"/>
          </a:xfrm>
          <a:prstGeom prst="rect">
            <a:avLst/>
          </a:prstGeom>
          <a:solidFill>
            <a:schemeClr val="accent4">
              <a:lumMod val="20000"/>
              <a:lumOff val="80000"/>
            </a:schemeClr>
          </a:solidFill>
        </p:spPr>
        <p:txBody>
          <a:bodyPr wrap="none" rtlCol="0">
            <a:spAutoFit/>
          </a:bodyPr>
          <a:lstStyle/>
          <a:p>
            <a:r>
              <a:rPr lang="en-US" b="1" dirty="0"/>
              <a:t>Process/thread affinity are good! (Marked first 6 and last MPI tasks only)</a:t>
            </a:r>
          </a:p>
        </p:txBody>
      </p:sp>
      <p:sp>
        <p:nvSpPr>
          <p:cNvPr id="6" name="TextBox 5">
            <a:extLst>
              <a:ext uri="{FF2B5EF4-FFF2-40B4-BE49-F238E27FC236}">
                <a16:creationId xmlns:a16="http://schemas.microsoft.com/office/drawing/2014/main" id="{252C646C-C440-054E-8FB7-66E192431132}"/>
              </a:ext>
            </a:extLst>
          </p:cNvPr>
          <p:cNvSpPr txBox="1"/>
          <p:nvPr/>
        </p:nvSpPr>
        <p:spPr>
          <a:xfrm>
            <a:off x="5090835" y="658484"/>
            <a:ext cx="4326826" cy="341632"/>
          </a:xfrm>
          <a:prstGeom prst="rect">
            <a:avLst/>
          </a:prstGeom>
          <a:noFill/>
        </p:spPr>
        <p:txBody>
          <a:bodyPr wrap="none" rtlCol="0">
            <a:spAutoFit/>
          </a:bodyPr>
          <a:lstStyle/>
          <a:p>
            <a:pPr algn="ctr">
              <a:lnSpc>
                <a:spcPct val="90000"/>
              </a:lnSpc>
            </a:pPr>
            <a:r>
              <a:rPr lang="en-US" b="1" dirty="0">
                <a:solidFill>
                  <a:srgbClr val="FF0000"/>
                </a:solidFill>
              </a:rPr>
              <a:t>Helen note: this slide can be removed</a:t>
            </a:r>
          </a:p>
        </p:txBody>
      </p:sp>
    </p:spTree>
    <p:extLst>
      <p:ext uri="{BB962C8B-B14F-4D97-AF65-F5344CB8AC3E}">
        <p14:creationId xmlns:p14="http://schemas.microsoft.com/office/powerpoint/2010/main" val="380439226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8160" y="342429"/>
            <a:ext cx="11262360" cy="769479"/>
          </a:xfrm>
        </p:spPr>
        <p:txBody>
          <a:bodyPr>
            <a:noAutofit/>
          </a:bodyPr>
          <a:lstStyle/>
          <a:p>
            <a:r>
              <a:rPr lang="en-US" dirty="0"/>
              <a:t>Cori: Essential Runtime Settings for Process/Thread Affinity</a:t>
            </a:r>
          </a:p>
        </p:txBody>
      </p:sp>
      <p:sp>
        <p:nvSpPr>
          <p:cNvPr id="5" name="Content Placeholder 4"/>
          <p:cNvSpPr>
            <a:spLocks noGrp="1"/>
          </p:cNvSpPr>
          <p:nvPr>
            <p:ph idx="1"/>
          </p:nvPr>
        </p:nvSpPr>
        <p:spPr>
          <a:xfrm>
            <a:off x="860722" y="1111908"/>
            <a:ext cx="11148398" cy="5073405"/>
          </a:xfrm>
        </p:spPr>
        <p:txBody>
          <a:bodyPr>
            <a:normAutofit/>
          </a:bodyPr>
          <a:lstStyle/>
          <a:p>
            <a:r>
              <a:rPr lang="en-US" dirty="0"/>
              <a:t>Use srun -c and --</a:t>
            </a:r>
            <a:r>
              <a:rPr lang="en-US" dirty="0" err="1"/>
              <a:t>cpu_bind</a:t>
            </a:r>
            <a:r>
              <a:rPr lang="en-US" dirty="0"/>
              <a:t> flags to bind tasks to CPUs</a:t>
            </a:r>
          </a:p>
          <a:p>
            <a:pPr lvl="1"/>
            <a:r>
              <a:rPr lang="en-US" b="1" dirty="0">
                <a:solidFill>
                  <a:srgbClr val="0000FF"/>
                </a:solidFill>
              </a:rPr>
              <a:t>-c &lt;n&gt; </a:t>
            </a:r>
            <a:r>
              <a:rPr lang="en-US" b="1" dirty="0">
                <a:solidFill>
                  <a:srgbClr val="000000"/>
                </a:solidFill>
              </a:rPr>
              <a:t>(or --</a:t>
            </a:r>
            <a:r>
              <a:rPr lang="en-US" b="1" dirty="0" err="1">
                <a:solidFill>
                  <a:srgbClr val="000000"/>
                </a:solidFill>
              </a:rPr>
              <a:t>cpus</a:t>
            </a:r>
            <a:r>
              <a:rPr lang="en-US" b="1" dirty="0">
                <a:solidFill>
                  <a:srgbClr val="000000"/>
                </a:solidFill>
              </a:rPr>
              <a:t>-per-task=n) allocates (reserves) n CPUs per task (process). It helps to evenly spread MPI tasks</a:t>
            </a:r>
          </a:p>
          <a:p>
            <a:pPr lvl="1"/>
            <a:r>
              <a:rPr lang="en-US" dirty="0"/>
              <a:t>Use </a:t>
            </a:r>
            <a:r>
              <a:rPr lang="en-US" b="1" dirty="0">
                <a:solidFill>
                  <a:srgbClr val="0000FF"/>
                </a:solidFill>
              </a:rPr>
              <a:t>--</a:t>
            </a:r>
            <a:r>
              <a:rPr lang="en-US" b="1" dirty="0" err="1">
                <a:solidFill>
                  <a:srgbClr val="0000FF"/>
                </a:solidFill>
              </a:rPr>
              <a:t>cpu_bind</a:t>
            </a:r>
            <a:r>
              <a:rPr lang="en-US" b="1" dirty="0">
                <a:solidFill>
                  <a:srgbClr val="0000FF"/>
                </a:solidFill>
              </a:rPr>
              <a:t>=cores </a:t>
            </a:r>
            <a:r>
              <a:rPr lang="en-US" dirty="0"/>
              <a:t>(no </a:t>
            </a:r>
            <a:r>
              <a:rPr lang="en-US" dirty="0" err="1"/>
              <a:t>hyperthreads</a:t>
            </a:r>
            <a:r>
              <a:rPr lang="en-US" dirty="0"/>
              <a:t>) or </a:t>
            </a:r>
            <a:r>
              <a:rPr lang="en-US" b="1" dirty="0">
                <a:solidFill>
                  <a:srgbClr val="0000FF"/>
                </a:solidFill>
              </a:rPr>
              <a:t>--</a:t>
            </a:r>
            <a:r>
              <a:rPr lang="en-US" b="1" dirty="0" err="1">
                <a:solidFill>
                  <a:srgbClr val="0000FF"/>
                </a:solidFill>
              </a:rPr>
              <a:t>cpu_bind</a:t>
            </a:r>
            <a:r>
              <a:rPr lang="en-US" b="1" dirty="0">
                <a:solidFill>
                  <a:srgbClr val="0000FF"/>
                </a:solidFill>
              </a:rPr>
              <a:t>=threads </a:t>
            </a:r>
            <a:r>
              <a:rPr lang="en-US" dirty="0"/>
              <a:t>(if </a:t>
            </a:r>
            <a:r>
              <a:rPr lang="en-US" dirty="0" err="1"/>
              <a:t>hyperthreads</a:t>
            </a:r>
            <a:r>
              <a:rPr lang="en-US" dirty="0"/>
              <a:t> are used)</a:t>
            </a:r>
          </a:p>
          <a:p>
            <a:r>
              <a:rPr lang="en-US" dirty="0"/>
              <a:t>Use </a:t>
            </a:r>
            <a:r>
              <a:rPr lang="en-US" dirty="0" err="1"/>
              <a:t>OpenMP</a:t>
            </a:r>
            <a:r>
              <a:rPr lang="en-US" dirty="0"/>
              <a:t> </a:t>
            </a:r>
            <a:r>
              <a:rPr lang="en-US" dirty="0" err="1"/>
              <a:t>envs</a:t>
            </a:r>
            <a:r>
              <a:rPr lang="en-US" dirty="0"/>
              <a:t>, OMP_PROC_BIND and OMP_PLACES to fine pin each thread to a subset of CPUs allocated to the host task</a:t>
            </a:r>
          </a:p>
          <a:p>
            <a:pPr lvl="1"/>
            <a:r>
              <a:rPr lang="en-US" dirty="0"/>
              <a:t>Different compilers may have different default values for them</a:t>
            </a:r>
          </a:p>
          <a:p>
            <a:pPr lvl="1"/>
            <a:r>
              <a:rPr lang="en-US" dirty="0"/>
              <a:t>The following provide compatible thread affinity among Intel, GNU and Cray compilers:</a:t>
            </a:r>
          </a:p>
          <a:p>
            <a:pPr marL="457200" lvl="1" indent="0">
              <a:buNone/>
            </a:pPr>
            <a:r>
              <a:rPr lang="en-US" b="1" dirty="0">
                <a:solidFill>
                  <a:srgbClr val="0000FF"/>
                </a:solidFill>
              </a:rPr>
              <a:t>OMP_PROC_BIND=true </a:t>
            </a:r>
            <a:r>
              <a:rPr lang="en-US" dirty="0">
                <a:solidFill>
                  <a:srgbClr val="000000"/>
                </a:solidFill>
              </a:rPr>
              <a:t># Specifying threads may not be moved between CPUs</a:t>
            </a:r>
          </a:p>
          <a:p>
            <a:pPr marL="457200" lvl="1" indent="0">
              <a:buNone/>
            </a:pPr>
            <a:r>
              <a:rPr lang="en-US" b="1" dirty="0">
                <a:solidFill>
                  <a:srgbClr val="0000FF"/>
                </a:solidFill>
              </a:rPr>
              <a:t>OMP_PLACES=threads  </a:t>
            </a:r>
            <a:r>
              <a:rPr lang="en-US" dirty="0">
                <a:solidFill>
                  <a:srgbClr val="000000"/>
                </a:solidFill>
              </a:rPr>
              <a:t># Specifying  a thread should be placed in a single CPU</a:t>
            </a:r>
          </a:p>
        </p:txBody>
      </p:sp>
      <p:sp>
        <p:nvSpPr>
          <p:cNvPr id="4" name="Slide Number Placeholder 3"/>
          <p:cNvSpPr>
            <a:spLocks noGrp="1"/>
          </p:cNvSpPr>
          <p:nvPr>
            <p:ph type="sldNum" sz="quarter" idx="4"/>
          </p:nvPr>
        </p:nvSpPr>
        <p:spPr/>
        <p:txBody>
          <a:bodyPr/>
          <a:lstStyle/>
          <a:p>
            <a:endParaRPr lang="en-US" dirty="0"/>
          </a:p>
        </p:txBody>
      </p:sp>
    </p:spTree>
    <p:extLst>
      <p:ext uri="{BB962C8B-B14F-4D97-AF65-F5344CB8AC3E}">
        <p14:creationId xmlns:p14="http://schemas.microsoft.com/office/powerpoint/2010/main" val="391303096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2608" y="509016"/>
            <a:ext cx="11375136" cy="484748"/>
          </a:xfrm>
        </p:spPr>
        <p:txBody>
          <a:bodyPr>
            <a:noAutofit/>
          </a:bodyPr>
          <a:lstStyle/>
          <a:p>
            <a:r>
              <a:rPr lang="en-US" sz="2900" dirty="0"/>
              <a:t>Cori: Essential Runtime Settings for MCDRAM Memory Affinity </a:t>
            </a:r>
          </a:p>
        </p:txBody>
      </p:sp>
      <p:sp>
        <p:nvSpPr>
          <p:cNvPr id="5" name="Content Placeholder 4"/>
          <p:cNvSpPr>
            <a:spLocks noGrp="1"/>
          </p:cNvSpPr>
          <p:nvPr>
            <p:ph idx="1"/>
          </p:nvPr>
        </p:nvSpPr>
        <p:spPr/>
        <p:txBody>
          <a:bodyPr>
            <a:normAutofit lnSpcReduction="10000"/>
          </a:bodyPr>
          <a:lstStyle/>
          <a:p>
            <a:r>
              <a:rPr lang="en-US" sz="2200" dirty="0">
                <a:latin typeface="Arial"/>
                <a:cs typeface="Arial"/>
              </a:rPr>
              <a:t>In </a:t>
            </a:r>
            <a:r>
              <a:rPr lang="en-US" sz="2200" dirty="0" err="1">
                <a:latin typeface="Arial"/>
                <a:cs typeface="Arial"/>
              </a:rPr>
              <a:t>quad,cache</a:t>
            </a:r>
            <a:r>
              <a:rPr lang="en-US" sz="2200" dirty="0">
                <a:latin typeface="Arial"/>
                <a:cs typeface="Arial"/>
              </a:rPr>
              <a:t> mode, no special setting is needed to use MCDRAM</a:t>
            </a:r>
          </a:p>
          <a:p>
            <a:r>
              <a:rPr lang="en-US" sz="2200" dirty="0">
                <a:latin typeface="Arial"/>
                <a:cs typeface="Arial"/>
              </a:rPr>
              <a:t>In </a:t>
            </a:r>
            <a:r>
              <a:rPr lang="en-US" sz="2200" dirty="0" err="1">
                <a:latin typeface="Arial"/>
                <a:cs typeface="Arial"/>
              </a:rPr>
              <a:t>quad,flat</a:t>
            </a:r>
            <a:r>
              <a:rPr lang="en-US" sz="2200" dirty="0">
                <a:latin typeface="Arial"/>
                <a:cs typeface="Arial"/>
              </a:rPr>
              <a:t> mode, using </a:t>
            </a:r>
            <a:r>
              <a:rPr lang="en-US" sz="2200" dirty="0" err="1">
                <a:latin typeface="Arial"/>
                <a:cs typeface="Arial"/>
              </a:rPr>
              <a:t>quad,flat</a:t>
            </a:r>
            <a:r>
              <a:rPr lang="en-US" sz="2200" dirty="0">
                <a:latin typeface="Arial"/>
                <a:cs typeface="Arial"/>
              </a:rPr>
              <a:t> as an example</a:t>
            </a:r>
          </a:p>
          <a:p>
            <a:pPr lvl="1"/>
            <a:r>
              <a:rPr lang="en-US" dirty="0">
                <a:latin typeface="Arial"/>
                <a:cs typeface="Arial"/>
              </a:rPr>
              <a:t>NUMA node 1 is MCDRAM</a:t>
            </a:r>
          </a:p>
          <a:p>
            <a:r>
              <a:rPr lang="en-US" sz="2200" dirty="0">
                <a:latin typeface="Arial"/>
                <a:cs typeface="Arial"/>
              </a:rPr>
              <a:t>Enforced memory mapping to MCDRAM</a:t>
            </a:r>
          </a:p>
          <a:p>
            <a:pPr lvl="1"/>
            <a:r>
              <a:rPr lang="en-US" dirty="0">
                <a:latin typeface="Arial"/>
                <a:cs typeface="Arial"/>
              </a:rPr>
              <a:t>If using &gt;16 GB, malloc will fail</a:t>
            </a:r>
          </a:p>
          <a:p>
            <a:pPr lvl="1"/>
            <a:r>
              <a:rPr lang="en-US" dirty="0">
                <a:latin typeface="Arial"/>
                <a:ea typeface="Courier New"/>
                <a:cs typeface="Arial"/>
                <a:sym typeface="Courier New"/>
              </a:rPr>
              <a:t>Use “</a:t>
            </a:r>
            <a:r>
              <a:rPr lang="en-US" b="1" dirty="0" err="1">
                <a:solidFill>
                  <a:srgbClr val="0000FF"/>
                </a:solidFill>
                <a:latin typeface="Arial"/>
                <a:ea typeface="Courier New"/>
                <a:cs typeface="Arial"/>
                <a:sym typeface="Courier New"/>
              </a:rPr>
              <a:t>numactl</a:t>
            </a:r>
            <a:r>
              <a:rPr lang="en-US" b="1" dirty="0">
                <a:solidFill>
                  <a:srgbClr val="0000FF"/>
                </a:solidFill>
                <a:latin typeface="Arial"/>
                <a:ea typeface="Courier New"/>
                <a:cs typeface="Arial"/>
                <a:sym typeface="Courier New"/>
              </a:rPr>
              <a:t> -m 1 ./</a:t>
            </a:r>
            <a:r>
              <a:rPr lang="en-US" b="1" dirty="0" err="1">
                <a:solidFill>
                  <a:srgbClr val="0000FF"/>
                </a:solidFill>
                <a:latin typeface="Arial"/>
                <a:ea typeface="Courier New"/>
                <a:cs typeface="Arial"/>
                <a:sym typeface="Courier New"/>
              </a:rPr>
              <a:t>myapp</a:t>
            </a:r>
            <a:r>
              <a:rPr lang="en-US" dirty="0">
                <a:latin typeface="Arial"/>
                <a:ea typeface="Courier New"/>
                <a:cs typeface="Arial"/>
                <a:sym typeface="Courier New"/>
              </a:rPr>
              <a:t>” as the executable  </a:t>
            </a:r>
            <a:r>
              <a:rPr lang="en-US" sz="2000" dirty="0">
                <a:latin typeface="Arial"/>
                <a:ea typeface="Courier New"/>
                <a:cs typeface="Arial"/>
                <a:sym typeface="Courier New"/>
              </a:rPr>
              <a:t>(instead of “./</a:t>
            </a:r>
            <a:r>
              <a:rPr lang="en-US" sz="2000" dirty="0" err="1">
                <a:latin typeface="Arial"/>
                <a:ea typeface="Courier New"/>
                <a:cs typeface="Arial"/>
                <a:sym typeface="Courier New"/>
              </a:rPr>
              <a:t>myapp</a:t>
            </a:r>
            <a:r>
              <a:rPr lang="en-US" sz="2000" dirty="0">
                <a:latin typeface="Arial"/>
                <a:ea typeface="Courier New"/>
                <a:cs typeface="Arial"/>
                <a:sym typeface="Courier New"/>
              </a:rPr>
              <a:t>”)</a:t>
            </a:r>
          </a:p>
          <a:p>
            <a:pPr lvl="1"/>
            <a:r>
              <a:rPr lang="en-US" dirty="0">
                <a:latin typeface="Arial"/>
                <a:ea typeface="Courier New"/>
                <a:cs typeface="Arial"/>
                <a:sym typeface="Courier New"/>
              </a:rPr>
              <a:t>Or add </a:t>
            </a:r>
            <a:r>
              <a:rPr lang="ca" b="1" dirty="0">
                <a:solidFill>
                  <a:srgbClr val="260FFF"/>
                </a:solidFill>
              </a:rPr>
              <a:t>“--mem_bind=map_mem:1</a:t>
            </a:r>
            <a:r>
              <a:rPr lang="ca" dirty="0"/>
              <a:t>” to the srun </a:t>
            </a:r>
            <a:r>
              <a:rPr lang="en-US" dirty="0"/>
              <a:t>options</a:t>
            </a:r>
            <a:endParaRPr lang="en-US" sz="2000" dirty="0">
              <a:latin typeface="Arial"/>
              <a:ea typeface="Courier New"/>
              <a:cs typeface="Arial"/>
              <a:sym typeface="Courier New"/>
            </a:endParaRPr>
          </a:p>
          <a:p>
            <a:r>
              <a:rPr lang="en-US" sz="2200" dirty="0">
                <a:latin typeface="Arial"/>
                <a:cs typeface="Arial"/>
              </a:rPr>
              <a:t>Preferred memory mapping to MCDRAM:  </a:t>
            </a:r>
          </a:p>
          <a:p>
            <a:pPr lvl="1"/>
            <a:r>
              <a:rPr lang="en-US" dirty="0">
                <a:latin typeface="Arial"/>
                <a:cs typeface="Arial"/>
              </a:rPr>
              <a:t>If using &gt;16 GB, malloc will spill to DDR</a:t>
            </a:r>
          </a:p>
          <a:p>
            <a:pPr lvl="1"/>
            <a:r>
              <a:rPr lang="en-US" dirty="0">
                <a:latin typeface="Arial"/>
                <a:ea typeface="Courier New"/>
                <a:cs typeface="Arial"/>
                <a:sym typeface="Courier New"/>
              </a:rPr>
              <a:t>Use “</a:t>
            </a:r>
            <a:r>
              <a:rPr lang="en-US" b="1" dirty="0" err="1">
                <a:solidFill>
                  <a:srgbClr val="0000FF"/>
                </a:solidFill>
                <a:latin typeface="Arial"/>
                <a:ea typeface="Courier New"/>
                <a:cs typeface="Arial"/>
                <a:sym typeface="Courier New"/>
              </a:rPr>
              <a:t>numactl</a:t>
            </a:r>
            <a:r>
              <a:rPr lang="en-US" b="1" dirty="0">
                <a:solidFill>
                  <a:srgbClr val="0000FF"/>
                </a:solidFill>
                <a:latin typeface="Arial"/>
                <a:ea typeface="Courier New"/>
                <a:cs typeface="Arial"/>
                <a:sym typeface="Courier New"/>
              </a:rPr>
              <a:t> -p 1 ./</a:t>
            </a:r>
            <a:r>
              <a:rPr lang="en-US" b="1" dirty="0" err="1">
                <a:solidFill>
                  <a:srgbClr val="0000FF"/>
                </a:solidFill>
                <a:latin typeface="Arial"/>
                <a:ea typeface="Courier New"/>
                <a:cs typeface="Arial"/>
                <a:sym typeface="Courier New"/>
              </a:rPr>
              <a:t>myapp</a:t>
            </a:r>
            <a:r>
              <a:rPr lang="en-US" dirty="0">
                <a:latin typeface="Arial"/>
                <a:ea typeface="Courier New"/>
                <a:cs typeface="Arial"/>
                <a:sym typeface="Courier New"/>
              </a:rPr>
              <a:t>” as the executable </a:t>
            </a:r>
            <a:r>
              <a:rPr lang="en-US" sz="2000" dirty="0">
                <a:latin typeface="Arial"/>
                <a:ea typeface="Courier New"/>
                <a:cs typeface="Arial"/>
                <a:sym typeface="Courier New"/>
              </a:rPr>
              <a:t>(instead of “./</a:t>
            </a:r>
            <a:r>
              <a:rPr lang="en-US" sz="2000" dirty="0" err="1">
                <a:latin typeface="Arial"/>
                <a:ea typeface="Courier New"/>
                <a:cs typeface="Arial"/>
                <a:sym typeface="Courier New"/>
              </a:rPr>
              <a:t>myapp</a:t>
            </a:r>
            <a:r>
              <a:rPr lang="en-US" sz="2000" dirty="0">
                <a:latin typeface="Arial"/>
                <a:ea typeface="Courier New"/>
                <a:cs typeface="Arial"/>
                <a:sym typeface="Courier New"/>
              </a:rPr>
              <a:t>”)</a:t>
            </a:r>
          </a:p>
          <a:p>
            <a:pPr lvl="1"/>
            <a:r>
              <a:rPr lang="en-US" dirty="0">
                <a:latin typeface="Arial"/>
                <a:ea typeface="Courier New"/>
                <a:cs typeface="Arial"/>
                <a:sym typeface="Courier New"/>
              </a:rPr>
              <a:t>Or add </a:t>
            </a:r>
            <a:r>
              <a:rPr lang="ca" b="1" dirty="0">
                <a:solidFill>
                  <a:srgbClr val="260FFF"/>
                </a:solidFill>
              </a:rPr>
              <a:t>“--mem_bind=</a:t>
            </a:r>
            <a:r>
              <a:rPr lang="en-US" b="1" dirty="0">
                <a:solidFill>
                  <a:srgbClr val="260FFF"/>
                </a:solidFill>
              </a:rPr>
              <a:t>preferred:</a:t>
            </a:r>
            <a:r>
              <a:rPr lang="ca" b="1" dirty="0">
                <a:solidFill>
                  <a:srgbClr val="260FFF"/>
                </a:solidFill>
              </a:rPr>
              <a:t>map_mem:1</a:t>
            </a:r>
            <a:r>
              <a:rPr lang="ca" dirty="0"/>
              <a:t>” to the srun </a:t>
            </a:r>
            <a:r>
              <a:rPr lang="en-US" dirty="0"/>
              <a:t>options</a:t>
            </a:r>
            <a:endParaRPr lang="en-US" dirty="0">
              <a:latin typeface="Arial"/>
              <a:ea typeface="Courier New"/>
              <a:cs typeface="Arial"/>
              <a:sym typeface="Courier New"/>
            </a:endParaRPr>
          </a:p>
        </p:txBody>
      </p:sp>
      <p:sp>
        <p:nvSpPr>
          <p:cNvPr id="3" name="Slide Number Placeholder 2"/>
          <p:cNvSpPr>
            <a:spLocks noGrp="1"/>
          </p:cNvSpPr>
          <p:nvPr>
            <p:ph type="sldNum" sz="quarter" idx="10"/>
          </p:nvPr>
        </p:nvSpPr>
        <p:spPr/>
        <p:txBody>
          <a:bodyPr/>
          <a:lstStyle/>
          <a:p>
            <a:pPr fontAlgn="base">
              <a:spcBef>
                <a:spcPct val="0"/>
              </a:spcBef>
              <a:spcAft>
                <a:spcPct val="0"/>
              </a:spcAft>
              <a:defRPr/>
            </a:pPr>
            <a:endParaRPr lang="en-US" dirty="0">
              <a:solidFill>
                <a:srgbClr val="000000"/>
              </a:solidFill>
              <a:latin typeface="Tahoma" pitchFamily="34" charset="0"/>
              <a:cs typeface="Arial" pitchFamily="34" charset="0"/>
            </a:endParaRPr>
          </a:p>
        </p:txBody>
      </p:sp>
    </p:spTree>
    <p:extLst>
      <p:ext uri="{BB962C8B-B14F-4D97-AF65-F5344CB8AC3E}">
        <p14:creationId xmlns:p14="http://schemas.microsoft.com/office/powerpoint/2010/main" val="103328659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2608" y="173736"/>
            <a:ext cx="11375136" cy="484748"/>
          </a:xfrm>
        </p:spPr>
        <p:txBody>
          <a:bodyPr/>
          <a:lstStyle/>
          <a:p>
            <a:r>
              <a:rPr lang="en-US" dirty="0"/>
              <a:t>Cori: Sample Job Script to Run on KNL </a:t>
            </a:r>
            <a:r>
              <a:rPr lang="en-US" dirty="0" err="1"/>
              <a:t>quad,cache</a:t>
            </a:r>
            <a:r>
              <a:rPr lang="en-US" dirty="0"/>
              <a:t> Nodes</a:t>
            </a:r>
          </a:p>
        </p:txBody>
      </p:sp>
      <p:pic>
        <p:nvPicPr>
          <p:cNvPr id="9" name="Picture 8">
            <a:extLst>
              <a:ext uri="{FF2B5EF4-FFF2-40B4-BE49-F238E27FC236}">
                <a16:creationId xmlns:a16="http://schemas.microsoft.com/office/drawing/2014/main" id="{7831D7A4-7256-BA45-B413-FD09859EF3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73250" y="895350"/>
            <a:ext cx="8445500" cy="5067300"/>
          </a:xfrm>
          <a:prstGeom prst="rect">
            <a:avLst/>
          </a:prstGeom>
        </p:spPr>
      </p:pic>
    </p:spTree>
    <p:extLst>
      <p:ext uri="{BB962C8B-B14F-4D97-AF65-F5344CB8AC3E}">
        <p14:creationId xmlns:p14="http://schemas.microsoft.com/office/powerpoint/2010/main" val="16473644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689081292"/>
              </p:ext>
            </p:extLst>
          </p:nvPr>
        </p:nvGraphicFramePr>
        <p:xfrm>
          <a:off x="0" y="143933"/>
          <a:ext cx="12073467" cy="6870136"/>
        </p:xfrm>
        <a:graphic>
          <a:graphicData uri="http://schemas.openxmlformats.org/drawingml/2006/table">
            <a:tbl>
              <a:tblPr firstRow="1" bandRow="1">
                <a:tableStyleId>{5C22544A-7EE6-4342-B048-85BDC9FD1C3A}</a:tableStyleId>
              </a:tblPr>
              <a:tblGrid>
                <a:gridCol w="1724781">
                  <a:extLst>
                    <a:ext uri="{9D8B030D-6E8A-4147-A177-3AD203B41FA5}">
                      <a16:colId xmlns:a16="http://schemas.microsoft.com/office/drawing/2014/main" val="20000"/>
                    </a:ext>
                  </a:extLst>
                </a:gridCol>
                <a:gridCol w="1611086">
                  <a:extLst>
                    <a:ext uri="{9D8B030D-6E8A-4147-A177-3AD203B41FA5}">
                      <a16:colId xmlns:a16="http://schemas.microsoft.com/office/drawing/2014/main" val="20001"/>
                    </a:ext>
                  </a:extLst>
                </a:gridCol>
                <a:gridCol w="1838476">
                  <a:extLst>
                    <a:ext uri="{9D8B030D-6E8A-4147-A177-3AD203B41FA5}">
                      <a16:colId xmlns:a16="http://schemas.microsoft.com/office/drawing/2014/main" val="20002"/>
                    </a:ext>
                  </a:extLst>
                </a:gridCol>
                <a:gridCol w="1724781">
                  <a:extLst>
                    <a:ext uri="{9D8B030D-6E8A-4147-A177-3AD203B41FA5}">
                      <a16:colId xmlns:a16="http://schemas.microsoft.com/office/drawing/2014/main" val="20003"/>
                    </a:ext>
                  </a:extLst>
                </a:gridCol>
                <a:gridCol w="2018780">
                  <a:extLst>
                    <a:ext uri="{9D8B030D-6E8A-4147-A177-3AD203B41FA5}">
                      <a16:colId xmlns:a16="http://schemas.microsoft.com/office/drawing/2014/main" val="20004"/>
                    </a:ext>
                  </a:extLst>
                </a:gridCol>
                <a:gridCol w="1430782">
                  <a:extLst>
                    <a:ext uri="{9D8B030D-6E8A-4147-A177-3AD203B41FA5}">
                      <a16:colId xmlns:a16="http://schemas.microsoft.com/office/drawing/2014/main" val="20005"/>
                    </a:ext>
                  </a:extLst>
                </a:gridCol>
                <a:gridCol w="1724781">
                  <a:extLst>
                    <a:ext uri="{9D8B030D-6E8A-4147-A177-3AD203B41FA5}">
                      <a16:colId xmlns:a16="http://schemas.microsoft.com/office/drawing/2014/main" val="20006"/>
                    </a:ext>
                  </a:extLst>
                </a:gridCol>
              </a:tblGrid>
              <a:tr h="459062">
                <a:tc>
                  <a:txBody>
                    <a:bodyPr/>
                    <a:lstStyle/>
                    <a:p>
                      <a:r>
                        <a:rPr lang="en-US" sz="1400" dirty="0"/>
                        <a:t>System Attributes</a:t>
                      </a:r>
                    </a:p>
                  </a:txBody>
                  <a:tcPr/>
                </a:tc>
                <a:tc>
                  <a:txBody>
                    <a:bodyPr/>
                    <a:lstStyle/>
                    <a:p>
                      <a:r>
                        <a:rPr lang="en-US" sz="1400" dirty="0"/>
                        <a:t>NERSC</a:t>
                      </a:r>
                    </a:p>
                  </a:txBody>
                  <a:tcPr/>
                </a:tc>
                <a:tc>
                  <a:txBody>
                    <a:bodyPr/>
                    <a:lstStyle/>
                    <a:p>
                      <a:r>
                        <a:rPr lang="en-US" sz="1400" dirty="0"/>
                        <a:t>OLCF</a:t>
                      </a:r>
                    </a:p>
                  </a:txBody>
                  <a:tcPr/>
                </a:tc>
                <a:tc>
                  <a:txBody>
                    <a:bodyPr/>
                    <a:lstStyle/>
                    <a:p>
                      <a:r>
                        <a:rPr lang="en-US" sz="1400" dirty="0"/>
                        <a:t>ALCF</a:t>
                      </a:r>
                    </a:p>
                  </a:txBody>
                  <a:tcPr/>
                </a:tc>
                <a:tc>
                  <a:txBody>
                    <a:bodyPr/>
                    <a:lstStyle/>
                    <a:p>
                      <a:r>
                        <a:rPr lang="en-US" sz="1400" dirty="0"/>
                        <a:t>NERSC</a:t>
                      </a:r>
                    </a:p>
                  </a:txBody>
                  <a:tcPr/>
                </a:tc>
                <a:tc>
                  <a:txBody>
                    <a:bodyPr/>
                    <a:lstStyle/>
                    <a:p>
                      <a:r>
                        <a:rPr lang="en-US" sz="1400" dirty="0"/>
                        <a:t>ALCF</a:t>
                      </a:r>
                    </a:p>
                  </a:txBody>
                  <a:tcPr/>
                </a:tc>
                <a:tc>
                  <a:txBody>
                    <a:bodyPr/>
                    <a:lstStyle/>
                    <a:p>
                      <a:r>
                        <a:rPr lang="en-US" sz="1400" b="1" dirty="0"/>
                        <a:t>OLCF</a:t>
                      </a:r>
                    </a:p>
                  </a:txBody>
                  <a:tcPr/>
                </a:tc>
                <a:extLst>
                  <a:ext uri="{0D108BD9-81ED-4DB2-BD59-A6C34878D82A}">
                    <a16:rowId xmlns:a16="http://schemas.microsoft.com/office/drawing/2014/main" val="10000"/>
                  </a:ext>
                </a:extLst>
              </a:tr>
              <a:tr h="265964">
                <a:tc>
                  <a:txBody>
                    <a:bodyPr/>
                    <a:lstStyle/>
                    <a:p>
                      <a:r>
                        <a:rPr lang="en-US" sz="1400" dirty="0"/>
                        <a:t>Name</a:t>
                      </a:r>
                    </a:p>
                  </a:txBody>
                  <a:tcPr/>
                </a:tc>
                <a:tc>
                  <a:txBody>
                    <a:bodyPr/>
                    <a:lstStyle/>
                    <a:p>
                      <a:r>
                        <a:rPr lang="en-US" sz="1400" dirty="0"/>
                        <a:t>Edison</a:t>
                      </a:r>
                    </a:p>
                  </a:txBody>
                  <a:tcPr/>
                </a:tc>
                <a:tc>
                  <a:txBody>
                    <a:bodyPr/>
                    <a:lstStyle/>
                    <a:p>
                      <a:r>
                        <a:rPr lang="en-US" sz="1400" dirty="0"/>
                        <a:t>Titan</a:t>
                      </a:r>
                    </a:p>
                  </a:txBody>
                  <a:tcPr/>
                </a:tc>
                <a:tc>
                  <a:txBody>
                    <a:bodyPr/>
                    <a:lstStyle/>
                    <a:p>
                      <a:r>
                        <a:rPr lang="en-US" sz="1400" dirty="0"/>
                        <a:t>Mira</a:t>
                      </a:r>
                    </a:p>
                  </a:txBody>
                  <a:tcPr/>
                </a:tc>
                <a:tc>
                  <a:txBody>
                    <a:bodyPr/>
                    <a:lstStyle/>
                    <a:p>
                      <a:r>
                        <a:rPr lang="en-US" sz="1400" dirty="0"/>
                        <a:t>Cori</a:t>
                      </a:r>
                    </a:p>
                  </a:txBody>
                  <a:tcPr/>
                </a:tc>
                <a:tc>
                  <a:txBody>
                    <a:bodyPr/>
                    <a:lstStyle/>
                    <a:p>
                      <a:r>
                        <a:rPr lang="en-US" sz="1400" dirty="0"/>
                        <a:t>Theta</a:t>
                      </a:r>
                    </a:p>
                  </a:txBody>
                  <a:tcPr/>
                </a:tc>
                <a:tc>
                  <a:txBody>
                    <a:bodyPr/>
                    <a:lstStyle/>
                    <a:p>
                      <a:r>
                        <a:rPr lang="en-US" sz="1400" b="1" dirty="0"/>
                        <a:t>Summit</a:t>
                      </a:r>
                    </a:p>
                  </a:txBody>
                  <a:tcPr/>
                </a:tc>
                <a:extLst>
                  <a:ext uri="{0D108BD9-81ED-4DB2-BD59-A6C34878D82A}">
                    <a16:rowId xmlns:a16="http://schemas.microsoft.com/office/drawing/2014/main" val="10001"/>
                  </a:ext>
                </a:extLst>
              </a:tr>
              <a:tr h="459062">
                <a:tc>
                  <a:txBody>
                    <a:bodyPr/>
                    <a:lstStyle/>
                    <a:p>
                      <a:r>
                        <a:rPr lang="en-US" sz="1400" dirty="0"/>
                        <a:t>System peak (PF)</a:t>
                      </a:r>
                    </a:p>
                  </a:txBody>
                  <a:tcPr/>
                </a:tc>
                <a:tc>
                  <a:txBody>
                    <a:bodyPr/>
                    <a:lstStyle/>
                    <a:p>
                      <a:r>
                        <a:rPr lang="en-US" sz="1400" dirty="0"/>
                        <a:t>2.57</a:t>
                      </a:r>
                    </a:p>
                  </a:txBody>
                  <a:tcPr/>
                </a:tc>
                <a:tc>
                  <a:txBody>
                    <a:bodyPr/>
                    <a:lstStyle/>
                    <a:p>
                      <a:r>
                        <a:rPr lang="en-US" sz="1400" dirty="0"/>
                        <a:t>27</a:t>
                      </a:r>
                    </a:p>
                  </a:txBody>
                  <a:tcPr/>
                </a:tc>
                <a:tc>
                  <a:txBody>
                    <a:bodyPr/>
                    <a:lstStyle/>
                    <a:p>
                      <a:r>
                        <a:rPr lang="en-US" sz="1400" dirty="0"/>
                        <a:t>10</a:t>
                      </a:r>
                    </a:p>
                  </a:txBody>
                  <a:tcPr/>
                </a:tc>
                <a:tc>
                  <a:txBody>
                    <a:bodyPr/>
                    <a:lstStyle/>
                    <a:p>
                      <a:r>
                        <a:rPr lang="en-US" sz="1400" dirty="0"/>
                        <a:t>Haswell: 2.81</a:t>
                      </a:r>
                    </a:p>
                    <a:p>
                      <a:r>
                        <a:rPr lang="en-US" sz="1400" dirty="0"/>
                        <a:t>KNL: 29.5</a:t>
                      </a:r>
                    </a:p>
                  </a:txBody>
                  <a:tcPr/>
                </a:tc>
                <a:tc>
                  <a:txBody>
                    <a:bodyPr/>
                    <a:lstStyle/>
                    <a:p>
                      <a:r>
                        <a:rPr lang="en-US" sz="1400" dirty="0"/>
                        <a:t>&gt; 8.5</a:t>
                      </a:r>
                    </a:p>
                    <a:p>
                      <a:r>
                        <a:rPr lang="en-US" sz="1400" b="1" dirty="0">
                          <a:solidFill>
                            <a:srgbClr val="FF0000"/>
                          </a:solidFill>
                        </a:rPr>
                        <a:t>Update?</a:t>
                      </a:r>
                    </a:p>
                  </a:txBody>
                  <a:tcPr/>
                </a:tc>
                <a:tc>
                  <a:txBody>
                    <a:bodyPr/>
                    <a:lstStyle/>
                    <a:p>
                      <a:r>
                        <a:rPr lang="en-US" sz="1400" b="1" dirty="0"/>
                        <a:t>200</a:t>
                      </a:r>
                    </a:p>
                  </a:txBody>
                  <a:tcPr/>
                </a:tc>
                <a:extLst>
                  <a:ext uri="{0D108BD9-81ED-4DB2-BD59-A6C34878D82A}">
                    <a16:rowId xmlns:a16="http://schemas.microsoft.com/office/drawing/2014/main" val="10002"/>
                  </a:ext>
                </a:extLst>
              </a:tr>
              <a:tr h="459062">
                <a:tc>
                  <a:txBody>
                    <a:bodyPr/>
                    <a:lstStyle/>
                    <a:p>
                      <a:r>
                        <a:rPr lang="en-US" sz="1400" dirty="0"/>
                        <a:t>Peak Power</a:t>
                      </a:r>
                      <a:r>
                        <a:rPr lang="en-US" sz="1400" baseline="0" dirty="0"/>
                        <a:t> (MW)</a:t>
                      </a:r>
                      <a:endParaRPr lang="en-US" sz="1400" dirty="0"/>
                    </a:p>
                  </a:txBody>
                  <a:tcPr/>
                </a:tc>
                <a:tc>
                  <a:txBody>
                    <a:bodyPr/>
                    <a:lstStyle/>
                    <a:p>
                      <a:r>
                        <a:rPr lang="en-US" sz="1400" dirty="0"/>
                        <a:t>1.9</a:t>
                      </a:r>
                    </a:p>
                  </a:txBody>
                  <a:tcPr/>
                </a:tc>
                <a:tc>
                  <a:txBody>
                    <a:bodyPr/>
                    <a:lstStyle/>
                    <a:p>
                      <a:r>
                        <a:rPr lang="en-US" sz="1400" dirty="0"/>
                        <a:t>9</a:t>
                      </a:r>
                    </a:p>
                  </a:txBody>
                  <a:tcPr/>
                </a:tc>
                <a:tc>
                  <a:txBody>
                    <a:bodyPr/>
                    <a:lstStyle/>
                    <a:p>
                      <a:r>
                        <a:rPr lang="en-US" sz="1400" dirty="0"/>
                        <a:t>4.8</a:t>
                      </a:r>
                    </a:p>
                  </a:txBody>
                  <a:tcPr/>
                </a:tc>
                <a:tc>
                  <a:txBody>
                    <a:bodyPr/>
                    <a:lstStyle/>
                    <a:p>
                      <a:r>
                        <a:rPr lang="en-US" sz="1400" dirty="0"/>
                        <a:t>4.2</a:t>
                      </a:r>
                    </a:p>
                  </a:txBody>
                  <a:tcPr/>
                </a:tc>
                <a:tc>
                  <a:txBody>
                    <a:bodyPr/>
                    <a:lstStyle/>
                    <a:p>
                      <a:r>
                        <a:rPr lang="en-US" sz="1400" dirty="0"/>
                        <a:t>1.7</a:t>
                      </a:r>
                    </a:p>
                  </a:txBody>
                  <a:tcPr/>
                </a:tc>
                <a:tc>
                  <a:txBody>
                    <a:bodyPr/>
                    <a:lstStyle/>
                    <a:p>
                      <a:r>
                        <a:rPr lang="en-US" sz="1400" b="1" dirty="0"/>
                        <a:t>13.3</a:t>
                      </a:r>
                    </a:p>
                  </a:txBody>
                  <a:tcPr/>
                </a:tc>
                <a:extLst>
                  <a:ext uri="{0D108BD9-81ED-4DB2-BD59-A6C34878D82A}">
                    <a16:rowId xmlns:a16="http://schemas.microsoft.com/office/drawing/2014/main" val="10003"/>
                  </a:ext>
                </a:extLst>
              </a:tr>
              <a:tr h="1246025">
                <a:tc>
                  <a:txBody>
                    <a:bodyPr/>
                    <a:lstStyle/>
                    <a:p>
                      <a:r>
                        <a:rPr lang="en-US" sz="1400" dirty="0"/>
                        <a:t>Total system memory</a:t>
                      </a:r>
                    </a:p>
                  </a:txBody>
                  <a:tcPr/>
                </a:tc>
                <a:tc>
                  <a:txBody>
                    <a:bodyPr/>
                    <a:lstStyle/>
                    <a:p>
                      <a:r>
                        <a:rPr lang="en-US" sz="1400" dirty="0"/>
                        <a:t>357 TB</a:t>
                      </a:r>
                    </a:p>
                    <a:p>
                      <a:r>
                        <a:rPr lang="en-US" sz="1400" b="1" dirty="0">
                          <a:solidFill>
                            <a:srgbClr val="FF0000"/>
                          </a:solidFill>
                        </a:rPr>
                        <a:t>Helen note: updated NERSC Edison and Cori info</a:t>
                      </a:r>
                    </a:p>
                  </a:txBody>
                  <a:tcPr/>
                </a:tc>
                <a:tc>
                  <a:txBody>
                    <a:bodyPr/>
                    <a:lstStyle/>
                    <a:p>
                      <a:r>
                        <a:rPr lang="en-US" sz="1400" dirty="0"/>
                        <a:t>710TB</a:t>
                      </a:r>
                    </a:p>
                  </a:txBody>
                  <a:tcPr/>
                </a:tc>
                <a:tc>
                  <a:txBody>
                    <a:bodyPr/>
                    <a:lstStyle/>
                    <a:p>
                      <a:r>
                        <a:rPr lang="en-US" sz="1400" dirty="0"/>
                        <a:t>768 TB</a:t>
                      </a:r>
                    </a:p>
                    <a:p>
                      <a:pPr marL="0" marR="0" lvl="0" indent="0" algn="l" defTabSz="914377" rtl="0" eaLnBrk="1" fontAlgn="auto" latinLnBrk="0" hangingPunct="1">
                        <a:lnSpc>
                          <a:spcPct val="100000"/>
                        </a:lnSpc>
                        <a:spcBef>
                          <a:spcPts val="0"/>
                        </a:spcBef>
                        <a:spcAft>
                          <a:spcPts val="0"/>
                        </a:spcAft>
                        <a:buClrTx/>
                        <a:buSzTx/>
                        <a:buFontTx/>
                        <a:buNone/>
                        <a:tabLst/>
                        <a:defRPr/>
                      </a:pPr>
                      <a:r>
                        <a:rPr lang="en-US" sz="1400" b="1" dirty="0">
                          <a:solidFill>
                            <a:srgbClr val="FF0000"/>
                          </a:solidFill>
                        </a:rPr>
                        <a:t>Please check if Mira and Theta need updates too. </a:t>
                      </a:r>
                      <a:endParaRPr lang="en-US" sz="1400" dirty="0"/>
                    </a:p>
                  </a:txBody>
                  <a:tcPr/>
                </a:tc>
                <a:tc>
                  <a:txBody>
                    <a:bodyPr/>
                    <a:lstStyle/>
                    <a:p>
                      <a:r>
                        <a:rPr lang="en-US" sz="1400" dirty="0"/>
                        <a:t>Haswell: 298.5 TB DDR4    </a:t>
                      </a:r>
                    </a:p>
                    <a:p>
                      <a:r>
                        <a:rPr lang="en-US" sz="1400" dirty="0"/>
                        <a:t>KNL: 1.06 PB DDR4 + </a:t>
                      </a:r>
                    </a:p>
                    <a:p>
                      <a:r>
                        <a:rPr lang="en-US" sz="1400" dirty="0"/>
                        <a:t>High Bandwidth Memory</a:t>
                      </a:r>
                    </a:p>
                  </a:txBody>
                  <a:tcPr/>
                </a:tc>
                <a:tc>
                  <a:txBody>
                    <a:bodyPr/>
                    <a:lstStyle/>
                    <a:p>
                      <a:r>
                        <a:rPr lang="en-US" sz="1400" dirty="0"/>
                        <a:t>&gt;480 TB DDR4 + </a:t>
                      </a:r>
                    </a:p>
                    <a:p>
                      <a:r>
                        <a:rPr lang="en-US" sz="1400" dirty="0"/>
                        <a:t>High Bandwidth Memory (HBM)</a:t>
                      </a:r>
                    </a:p>
                  </a:txBody>
                  <a:tcPr/>
                </a:tc>
                <a:tc>
                  <a:txBody>
                    <a:bodyPr/>
                    <a:lstStyle/>
                    <a:p>
                      <a:pPr marL="0" indent="0">
                        <a:buFont typeface="Wingdings" charset="0"/>
                        <a:buNone/>
                      </a:pPr>
                      <a:r>
                        <a:rPr lang="en-US" sz="1400" b="1" baseline="0" dirty="0"/>
                        <a:t>&gt;2.4</a:t>
                      </a:r>
                      <a:r>
                        <a:rPr lang="en-US" sz="1400" b="1" dirty="0"/>
                        <a:t> PB DDR</a:t>
                      </a:r>
                      <a:r>
                        <a:rPr lang="en-US" sz="1400" b="1" baseline="0" dirty="0"/>
                        <a:t>4</a:t>
                      </a:r>
                      <a:endParaRPr lang="en-US" sz="1400" b="1" dirty="0"/>
                    </a:p>
                    <a:p>
                      <a:pPr marL="0" indent="0">
                        <a:buFont typeface="Wingdings" charset="0"/>
                        <a:buNone/>
                      </a:pPr>
                      <a:r>
                        <a:rPr lang="en-US" sz="1400" b="1" dirty="0"/>
                        <a:t>HBM2</a:t>
                      </a:r>
                    </a:p>
                    <a:p>
                      <a:pPr marL="0" indent="0">
                        <a:buFont typeface="Wingdings" charset="0"/>
                        <a:buNone/>
                      </a:pPr>
                      <a:r>
                        <a:rPr lang="en-US" sz="1400" b="1" dirty="0"/>
                        <a:t>PB persistent memory</a:t>
                      </a:r>
                    </a:p>
                  </a:txBody>
                  <a:tcPr/>
                </a:tc>
                <a:extLst>
                  <a:ext uri="{0D108BD9-81ED-4DB2-BD59-A6C34878D82A}">
                    <a16:rowId xmlns:a16="http://schemas.microsoft.com/office/drawing/2014/main" val="10004"/>
                  </a:ext>
                </a:extLst>
              </a:tr>
              <a:tr h="655802">
                <a:tc>
                  <a:txBody>
                    <a:bodyPr/>
                    <a:lstStyle/>
                    <a:p>
                      <a:r>
                        <a:rPr lang="en-US" sz="1400" dirty="0"/>
                        <a:t>Node performance (TF)</a:t>
                      </a:r>
                    </a:p>
                  </a:txBody>
                  <a:tcPr/>
                </a:tc>
                <a:tc>
                  <a:txBody>
                    <a:bodyPr/>
                    <a:lstStyle/>
                    <a:p>
                      <a:r>
                        <a:rPr lang="en-US" sz="1400" dirty="0"/>
                        <a:t>0.461</a:t>
                      </a:r>
                    </a:p>
                  </a:txBody>
                  <a:tcPr/>
                </a:tc>
                <a:tc>
                  <a:txBody>
                    <a:bodyPr/>
                    <a:lstStyle/>
                    <a:p>
                      <a:r>
                        <a:rPr lang="en-US" sz="1400" dirty="0"/>
                        <a:t>1.452</a:t>
                      </a:r>
                    </a:p>
                  </a:txBody>
                  <a:tcPr/>
                </a:tc>
                <a:tc>
                  <a:txBody>
                    <a:bodyPr/>
                    <a:lstStyle/>
                    <a:p>
                      <a:r>
                        <a:rPr lang="en-US" sz="1400" dirty="0"/>
                        <a:t>0.204</a:t>
                      </a:r>
                    </a:p>
                  </a:txBody>
                  <a:tcPr/>
                </a:tc>
                <a:tc>
                  <a:txBody>
                    <a:bodyPr/>
                    <a:lstStyle/>
                    <a:p>
                      <a:r>
                        <a:rPr lang="en-US" sz="1400" dirty="0"/>
                        <a:t>Haswell: 1.178</a:t>
                      </a:r>
                    </a:p>
                    <a:p>
                      <a:r>
                        <a:rPr lang="en-US" sz="1400" dirty="0"/>
                        <a:t>KNL: 3.046</a:t>
                      </a:r>
                    </a:p>
                  </a:txBody>
                  <a:tcPr/>
                </a:tc>
                <a:tc>
                  <a:txBody>
                    <a:bodyPr/>
                    <a:lstStyle/>
                    <a:p>
                      <a:r>
                        <a:rPr lang="en-US" sz="1400" dirty="0"/>
                        <a:t>&gt;3</a:t>
                      </a:r>
                    </a:p>
                    <a:p>
                      <a:pPr marL="0" marR="0" lvl="0" indent="0" algn="l" defTabSz="914377" rtl="0" eaLnBrk="1" fontAlgn="auto" latinLnBrk="0" hangingPunct="1">
                        <a:lnSpc>
                          <a:spcPct val="100000"/>
                        </a:lnSpc>
                        <a:spcBef>
                          <a:spcPts val="0"/>
                        </a:spcBef>
                        <a:spcAft>
                          <a:spcPts val="0"/>
                        </a:spcAft>
                        <a:buClrTx/>
                        <a:buSzTx/>
                        <a:buFontTx/>
                        <a:buNone/>
                        <a:tabLst/>
                        <a:defRPr/>
                      </a:pPr>
                      <a:r>
                        <a:rPr lang="en-US" sz="1400" b="1" dirty="0">
                          <a:solidFill>
                            <a:srgbClr val="FF0000"/>
                          </a:solidFill>
                        </a:rPr>
                        <a:t>Update?</a:t>
                      </a:r>
                    </a:p>
                  </a:txBody>
                  <a:tcPr/>
                </a:tc>
                <a:tc>
                  <a:txBody>
                    <a:bodyPr/>
                    <a:lstStyle/>
                    <a:p>
                      <a:r>
                        <a:rPr lang="en-US" sz="1400" b="1" dirty="0"/>
                        <a:t>&gt;40</a:t>
                      </a:r>
                    </a:p>
                  </a:txBody>
                  <a:tcPr/>
                </a:tc>
                <a:extLst>
                  <a:ext uri="{0D108BD9-81ED-4DB2-BD59-A6C34878D82A}">
                    <a16:rowId xmlns:a16="http://schemas.microsoft.com/office/drawing/2014/main" val="10005"/>
                  </a:ext>
                </a:extLst>
              </a:tr>
              <a:tr h="1246025">
                <a:tc>
                  <a:txBody>
                    <a:bodyPr/>
                    <a:lstStyle/>
                    <a:p>
                      <a:r>
                        <a:rPr lang="en-US" sz="1400" dirty="0"/>
                        <a:t>Node Processors</a:t>
                      </a:r>
                    </a:p>
                  </a:txBody>
                  <a:tcPr/>
                </a:tc>
                <a:tc>
                  <a:txBody>
                    <a:bodyPr/>
                    <a:lstStyle/>
                    <a:p>
                      <a:r>
                        <a:rPr lang="en-US" sz="1400" dirty="0"/>
                        <a:t>Intel Ivy </a:t>
                      </a:r>
                    </a:p>
                    <a:p>
                      <a:r>
                        <a:rPr lang="en-US" sz="1400" dirty="0"/>
                        <a:t>Bridge</a:t>
                      </a:r>
                    </a:p>
                  </a:txBody>
                  <a:tcPr/>
                </a:tc>
                <a:tc>
                  <a:txBody>
                    <a:bodyPr/>
                    <a:lstStyle/>
                    <a:p>
                      <a:r>
                        <a:rPr lang="en-US" sz="1400" dirty="0"/>
                        <a:t>AMD Opteron</a:t>
                      </a:r>
                    </a:p>
                    <a:p>
                      <a:r>
                        <a:rPr lang="en-US" sz="1400" dirty="0"/>
                        <a:t>NVIDIA</a:t>
                      </a:r>
                      <a:r>
                        <a:rPr lang="en-US" sz="1400" baseline="0" dirty="0"/>
                        <a:t> K20x</a:t>
                      </a:r>
                      <a:endParaRPr lang="en-US" sz="1400" dirty="0"/>
                    </a:p>
                  </a:txBody>
                  <a:tcPr/>
                </a:tc>
                <a:tc>
                  <a:txBody>
                    <a:bodyPr/>
                    <a:lstStyle/>
                    <a:p>
                      <a:r>
                        <a:rPr lang="en-US" sz="1400" dirty="0"/>
                        <a:t>64-bit</a:t>
                      </a:r>
                    </a:p>
                    <a:p>
                      <a:r>
                        <a:rPr lang="en-US" sz="1400" dirty="0"/>
                        <a:t>PowerPC</a:t>
                      </a:r>
                    </a:p>
                    <a:p>
                      <a:r>
                        <a:rPr lang="en-US" sz="1400" dirty="0"/>
                        <a:t>A2</a:t>
                      </a:r>
                    </a:p>
                  </a:txBody>
                  <a:tcPr/>
                </a:tc>
                <a:tc>
                  <a:txBody>
                    <a:bodyPr/>
                    <a:lstStyle/>
                    <a:p>
                      <a:r>
                        <a:rPr lang="en-US" sz="1400" dirty="0"/>
                        <a:t>Intel Haswell</a:t>
                      </a:r>
                    </a:p>
                    <a:p>
                      <a:r>
                        <a:rPr lang="en-US" sz="1400" baseline="0" dirty="0"/>
                        <a:t>Intel KNL</a:t>
                      </a:r>
                    </a:p>
                  </a:txBody>
                  <a:tcPr/>
                </a:tc>
                <a:tc>
                  <a:txBody>
                    <a:bodyPr/>
                    <a:lstStyle/>
                    <a:p>
                      <a:r>
                        <a:rPr lang="en-US" sz="1400" dirty="0"/>
                        <a:t>Intel KNL</a:t>
                      </a:r>
                    </a:p>
                    <a:p>
                      <a:r>
                        <a:rPr lang="en-US" sz="1400" b="1" dirty="0">
                          <a:solidFill>
                            <a:srgbClr val="FF0000"/>
                          </a:solidFill>
                        </a:rPr>
                        <a:t>Are there other type of nodes?</a:t>
                      </a:r>
                    </a:p>
                  </a:txBody>
                  <a:tcPr/>
                </a:tc>
                <a:tc>
                  <a:txBody>
                    <a:bodyPr/>
                    <a:lstStyle/>
                    <a:p>
                      <a:r>
                        <a:rPr lang="en-US" sz="1400" b="1" dirty="0"/>
                        <a:t>2 Power9 </a:t>
                      </a:r>
                    </a:p>
                    <a:p>
                      <a:r>
                        <a:rPr lang="en-US" sz="1400" b="1" dirty="0"/>
                        <a:t>6</a:t>
                      </a:r>
                      <a:r>
                        <a:rPr lang="en-US" sz="1400" b="1" baseline="0" dirty="0"/>
                        <a:t> NVIDIA Volta GPUs</a:t>
                      </a:r>
                      <a:endParaRPr lang="en-US" sz="1400" b="1" dirty="0"/>
                    </a:p>
                  </a:txBody>
                  <a:tcPr/>
                </a:tc>
                <a:extLst>
                  <a:ext uri="{0D108BD9-81ED-4DB2-BD59-A6C34878D82A}">
                    <a16:rowId xmlns:a16="http://schemas.microsoft.com/office/drawing/2014/main" val="10006"/>
                  </a:ext>
                </a:extLst>
              </a:tr>
              <a:tr h="655802">
                <a:tc>
                  <a:txBody>
                    <a:bodyPr/>
                    <a:lstStyle/>
                    <a:p>
                      <a:r>
                        <a:rPr lang="en-US" sz="1400" dirty="0"/>
                        <a:t>System Size (nodes)</a:t>
                      </a:r>
                    </a:p>
                  </a:txBody>
                  <a:tcPr/>
                </a:tc>
                <a:tc>
                  <a:txBody>
                    <a:bodyPr/>
                    <a:lstStyle/>
                    <a:p>
                      <a:r>
                        <a:rPr lang="en-US" sz="1400" dirty="0"/>
                        <a:t>5,586</a:t>
                      </a:r>
                    </a:p>
                    <a:p>
                      <a:r>
                        <a:rPr lang="en-US" sz="1400" dirty="0"/>
                        <a:t>nodes</a:t>
                      </a:r>
                    </a:p>
                  </a:txBody>
                  <a:tcPr/>
                </a:tc>
                <a:tc>
                  <a:txBody>
                    <a:bodyPr/>
                    <a:lstStyle/>
                    <a:p>
                      <a:r>
                        <a:rPr lang="en-US" sz="1400" dirty="0"/>
                        <a:t>18,688</a:t>
                      </a:r>
                    </a:p>
                    <a:p>
                      <a:r>
                        <a:rPr lang="en-US" sz="1400" dirty="0"/>
                        <a:t>nodes</a:t>
                      </a:r>
                    </a:p>
                  </a:txBody>
                  <a:tcPr/>
                </a:tc>
                <a:tc>
                  <a:txBody>
                    <a:bodyPr/>
                    <a:lstStyle/>
                    <a:p>
                      <a:r>
                        <a:rPr lang="en-US" sz="1400" dirty="0"/>
                        <a:t>49,152</a:t>
                      </a:r>
                    </a:p>
                  </a:txBody>
                  <a:tcPr/>
                </a:tc>
                <a:tc>
                  <a:txBody>
                    <a:bodyPr/>
                    <a:lstStyle/>
                    <a:p>
                      <a:r>
                        <a:rPr lang="en-US" sz="1400" dirty="0"/>
                        <a:t>Haswell; 2,388 nodes</a:t>
                      </a:r>
                    </a:p>
                    <a:p>
                      <a:r>
                        <a:rPr lang="en-US" sz="1400" dirty="0"/>
                        <a:t>KNL: 9,688 nodes</a:t>
                      </a:r>
                    </a:p>
                  </a:txBody>
                  <a:tcPr/>
                </a:tc>
                <a:tc>
                  <a:txBody>
                    <a:bodyPr/>
                    <a:lstStyle/>
                    <a:p>
                      <a:r>
                        <a:rPr lang="en-US" sz="1400" dirty="0"/>
                        <a:t>&gt;2500 nodes</a:t>
                      </a:r>
                    </a:p>
                    <a:p>
                      <a:pPr marL="0" marR="0" lvl="0" indent="0" algn="l" defTabSz="914377" rtl="0" eaLnBrk="1" fontAlgn="auto" latinLnBrk="0" hangingPunct="1">
                        <a:lnSpc>
                          <a:spcPct val="100000"/>
                        </a:lnSpc>
                        <a:spcBef>
                          <a:spcPts val="0"/>
                        </a:spcBef>
                        <a:spcAft>
                          <a:spcPts val="0"/>
                        </a:spcAft>
                        <a:buClrTx/>
                        <a:buSzTx/>
                        <a:buFontTx/>
                        <a:buNone/>
                        <a:tabLst/>
                        <a:defRPr/>
                      </a:pPr>
                      <a:r>
                        <a:rPr lang="en-US" sz="1400" b="1" dirty="0">
                          <a:solidFill>
                            <a:srgbClr val="FF0000"/>
                          </a:solidFill>
                        </a:rPr>
                        <a:t>Update?</a:t>
                      </a:r>
                    </a:p>
                    <a:p>
                      <a:endParaRPr lang="en-US" sz="1400" dirty="0"/>
                    </a:p>
                  </a:txBody>
                  <a:tcPr/>
                </a:tc>
                <a:tc>
                  <a:txBody>
                    <a:bodyPr/>
                    <a:lstStyle/>
                    <a:p>
                      <a:r>
                        <a:rPr lang="en-US" sz="1400" b="1" dirty="0"/>
                        <a:t>~4600 nodes</a:t>
                      </a:r>
                    </a:p>
                  </a:txBody>
                  <a:tcPr/>
                </a:tc>
                <a:extLst>
                  <a:ext uri="{0D108BD9-81ED-4DB2-BD59-A6C34878D82A}">
                    <a16:rowId xmlns:a16="http://schemas.microsoft.com/office/drawing/2014/main" val="10007"/>
                  </a:ext>
                </a:extLst>
              </a:tr>
              <a:tr h="459062">
                <a:tc>
                  <a:txBody>
                    <a:bodyPr/>
                    <a:lstStyle/>
                    <a:p>
                      <a:r>
                        <a:rPr lang="en-US" sz="1400" dirty="0"/>
                        <a:t>System Interconnect</a:t>
                      </a:r>
                    </a:p>
                  </a:txBody>
                  <a:tcPr/>
                </a:tc>
                <a:tc>
                  <a:txBody>
                    <a:bodyPr/>
                    <a:lstStyle/>
                    <a:p>
                      <a:r>
                        <a:rPr lang="en-US" sz="1400" dirty="0"/>
                        <a:t>Aries</a:t>
                      </a:r>
                    </a:p>
                  </a:txBody>
                  <a:tcPr/>
                </a:tc>
                <a:tc>
                  <a:txBody>
                    <a:bodyPr/>
                    <a:lstStyle/>
                    <a:p>
                      <a:r>
                        <a:rPr lang="en-US" sz="1400" dirty="0"/>
                        <a:t>Gemini</a:t>
                      </a:r>
                    </a:p>
                  </a:txBody>
                  <a:tcPr/>
                </a:tc>
                <a:tc>
                  <a:txBody>
                    <a:bodyPr/>
                    <a:lstStyle/>
                    <a:p>
                      <a:r>
                        <a:rPr lang="en-US" sz="1400" dirty="0"/>
                        <a:t>5D Torus</a:t>
                      </a:r>
                    </a:p>
                  </a:txBody>
                  <a:tcPr/>
                </a:tc>
                <a:tc>
                  <a:txBody>
                    <a:bodyPr/>
                    <a:lstStyle/>
                    <a:p>
                      <a:r>
                        <a:rPr lang="en-US" sz="1400" dirty="0"/>
                        <a:t>Aries</a:t>
                      </a:r>
                    </a:p>
                  </a:txBody>
                  <a:tcPr/>
                </a:tc>
                <a:tc>
                  <a:txBody>
                    <a:bodyPr/>
                    <a:lstStyle/>
                    <a:p>
                      <a:r>
                        <a:rPr lang="en-US" sz="1400" dirty="0"/>
                        <a:t>Aries</a:t>
                      </a:r>
                    </a:p>
                  </a:txBody>
                  <a:tcPr/>
                </a:tc>
                <a:tc>
                  <a:txBody>
                    <a:bodyPr/>
                    <a:lstStyle/>
                    <a:p>
                      <a:r>
                        <a:rPr lang="en-US" sz="1400" b="1" dirty="0"/>
                        <a:t>Dual Rail EDR-IB</a:t>
                      </a:r>
                    </a:p>
                  </a:txBody>
                  <a:tcPr/>
                </a:tc>
                <a:extLst>
                  <a:ext uri="{0D108BD9-81ED-4DB2-BD59-A6C34878D82A}">
                    <a16:rowId xmlns:a16="http://schemas.microsoft.com/office/drawing/2014/main" val="10008"/>
                  </a:ext>
                </a:extLst>
              </a:tr>
              <a:tr h="655802">
                <a:tc>
                  <a:txBody>
                    <a:bodyPr/>
                    <a:lstStyle/>
                    <a:p>
                      <a:r>
                        <a:rPr lang="en-US" sz="1400" dirty="0"/>
                        <a:t>File System</a:t>
                      </a:r>
                    </a:p>
                  </a:txBody>
                  <a:tcPr/>
                </a:tc>
                <a:tc>
                  <a:txBody>
                    <a:bodyPr/>
                    <a:lstStyle/>
                    <a:p>
                      <a:r>
                        <a:rPr lang="en-US" sz="1400" dirty="0"/>
                        <a:t>7.6 PB</a:t>
                      </a:r>
                    </a:p>
                    <a:p>
                      <a:r>
                        <a:rPr lang="en-US" sz="1400" b="0" dirty="0">
                          <a:solidFill>
                            <a:schemeClr val="tx1"/>
                          </a:solidFill>
                        </a:rPr>
                        <a:t>168 GB/s</a:t>
                      </a:r>
                    </a:p>
                    <a:p>
                      <a:r>
                        <a:rPr lang="en-US" sz="1400" dirty="0" err="1"/>
                        <a:t>Lustre</a:t>
                      </a:r>
                      <a:endParaRPr lang="en-US" sz="1400" dirty="0"/>
                    </a:p>
                  </a:txBody>
                  <a:tcPr/>
                </a:tc>
                <a:tc>
                  <a:txBody>
                    <a:bodyPr/>
                    <a:lstStyle/>
                    <a:p>
                      <a:r>
                        <a:rPr lang="en-US" sz="1400" dirty="0"/>
                        <a:t>32 OB</a:t>
                      </a:r>
                    </a:p>
                    <a:p>
                      <a:r>
                        <a:rPr lang="en-US" sz="1400" dirty="0"/>
                        <a:t>1 TB/s</a:t>
                      </a:r>
                    </a:p>
                    <a:p>
                      <a:r>
                        <a:rPr lang="en-US" sz="1400" dirty="0" err="1"/>
                        <a:t>Lustre</a:t>
                      </a:r>
                      <a:endParaRPr lang="en-US" sz="1400" dirty="0"/>
                    </a:p>
                  </a:txBody>
                  <a:tcPr/>
                </a:tc>
                <a:tc>
                  <a:txBody>
                    <a:bodyPr/>
                    <a:lstStyle/>
                    <a:p>
                      <a:r>
                        <a:rPr lang="en-US" sz="1400" dirty="0"/>
                        <a:t>26 PB</a:t>
                      </a:r>
                    </a:p>
                    <a:p>
                      <a:r>
                        <a:rPr lang="en-US" sz="1400" dirty="0"/>
                        <a:t>300</a:t>
                      </a:r>
                      <a:r>
                        <a:rPr lang="en-US" sz="1400" baseline="0" dirty="0"/>
                        <a:t> GB/s</a:t>
                      </a:r>
                    </a:p>
                    <a:p>
                      <a:r>
                        <a:rPr lang="en-US" sz="1400" baseline="0" dirty="0"/>
                        <a:t>GPFS</a:t>
                      </a:r>
                      <a:endParaRPr lang="en-US" sz="1400" dirty="0"/>
                    </a:p>
                  </a:txBody>
                  <a:tcPr/>
                </a:tc>
                <a:tc>
                  <a:txBody>
                    <a:bodyPr/>
                    <a:lstStyle/>
                    <a:p>
                      <a:r>
                        <a:rPr lang="en-US" sz="1400" dirty="0"/>
                        <a:t>28 PB</a:t>
                      </a:r>
                    </a:p>
                    <a:p>
                      <a:r>
                        <a:rPr lang="en-US" sz="1400" b="0" i="0" dirty="0">
                          <a:solidFill>
                            <a:schemeClr val="tx1"/>
                          </a:solidFill>
                        </a:rPr>
                        <a:t>&gt;700</a:t>
                      </a:r>
                      <a:r>
                        <a:rPr lang="en-US" sz="1400" b="0" i="0" baseline="0" dirty="0">
                          <a:solidFill>
                            <a:schemeClr val="tx1"/>
                          </a:solidFill>
                        </a:rPr>
                        <a:t> GB/s</a:t>
                      </a:r>
                    </a:p>
                    <a:p>
                      <a:r>
                        <a:rPr lang="en-US" sz="1400" baseline="0" dirty="0" err="1"/>
                        <a:t>Lustre</a:t>
                      </a:r>
                      <a:endParaRPr lang="en-US" sz="1400" dirty="0"/>
                    </a:p>
                  </a:txBody>
                  <a:tcPr/>
                </a:tc>
                <a:tc>
                  <a:txBody>
                    <a:bodyPr/>
                    <a:lstStyle/>
                    <a:p>
                      <a:r>
                        <a:rPr lang="en-US" sz="1400" dirty="0"/>
                        <a:t>28 PB</a:t>
                      </a:r>
                    </a:p>
                    <a:p>
                      <a:r>
                        <a:rPr lang="en-US" sz="1400" dirty="0"/>
                        <a:t>744 GB/s</a:t>
                      </a:r>
                    </a:p>
                    <a:p>
                      <a:r>
                        <a:rPr lang="en-US" sz="1400" dirty="0" err="1"/>
                        <a:t>Lustre</a:t>
                      </a:r>
                      <a:endParaRPr lang="en-US" sz="1400" dirty="0"/>
                    </a:p>
                  </a:txBody>
                  <a:tcPr/>
                </a:tc>
                <a:tc>
                  <a:txBody>
                    <a:bodyPr/>
                    <a:lstStyle/>
                    <a:p>
                      <a:r>
                        <a:rPr lang="en-US" sz="1400" b="1" dirty="0"/>
                        <a:t>120 PB</a:t>
                      </a:r>
                    </a:p>
                    <a:p>
                      <a:r>
                        <a:rPr lang="en-US" sz="1400" b="1" dirty="0"/>
                        <a:t>1 TB/s</a:t>
                      </a:r>
                    </a:p>
                    <a:p>
                      <a:r>
                        <a:rPr lang="en-US" sz="1400" b="1" dirty="0"/>
                        <a:t>GPFS</a:t>
                      </a:r>
                    </a:p>
                  </a:txBody>
                  <a:tcPr/>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156677003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2608" y="173736"/>
            <a:ext cx="11375136" cy="484748"/>
          </a:xfrm>
        </p:spPr>
        <p:txBody>
          <a:bodyPr/>
          <a:lstStyle/>
          <a:p>
            <a:r>
              <a:rPr lang="en-US" dirty="0"/>
              <a:t>Cori: Sample Job Script to Run on KNL </a:t>
            </a:r>
            <a:r>
              <a:rPr lang="en-US" dirty="0" err="1"/>
              <a:t>quad,cache</a:t>
            </a:r>
            <a:r>
              <a:rPr lang="en-US" dirty="0"/>
              <a:t> Nodes</a:t>
            </a:r>
          </a:p>
        </p:txBody>
      </p:sp>
      <p:pic>
        <p:nvPicPr>
          <p:cNvPr id="9" name="Picture 8">
            <a:extLst>
              <a:ext uri="{FF2B5EF4-FFF2-40B4-BE49-F238E27FC236}">
                <a16:creationId xmlns:a16="http://schemas.microsoft.com/office/drawing/2014/main" id="{0CDCB649-F8F2-5343-9E13-E35F99FA29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49450" y="920750"/>
            <a:ext cx="8293100" cy="5016500"/>
          </a:xfrm>
          <a:prstGeom prst="rect">
            <a:avLst/>
          </a:prstGeom>
        </p:spPr>
      </p:pic>
    </p:spTree>
    <p:extLst>
      <p:ext uri="{BB962C8B-B14F-4D97-AF65-F5344CB8AC3E}">
        <p14:creationId xmlns:p14="http://schemas.microsoft.com/office/powerpoint/2010/main" val="407832692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2608" y="173736"/>
            <a:ext cx="11375136" cy="484748"/>
          </a:xfrm>
        </p:spPr>
        <p:txBody>
          <a:bodyPr/>
          <a:lstStyle/>
          <a:p>
            <a:r>
              <a:rPr lang="en-US" dirty="0"/>
              <a:t>Cori: Sample Job Script to Run on KNL </a:t>
            </a:r>
            <a:r>
              <a:rPr lang="en-US" dirty="0" err="1"/>
              <a:t>quad,cache</a:t>
            </a:r>
            <a:r>
              <a:rPr lang="en-US" dirty="0"/>
              <a:t> Nodes</a:t>
            </a:r>
          </a:p>
        </p:txBody>
      </p:sp>
      <p:pic>
        <p:nvPicPr>
          <p:cNvPr id="4" name="Picture 3">
            <a:extLst>
              <a:ext uri="{FF2B5EF4-FFF2-40B4-BE49-F238E27FC236}">
                <a16:creationId xmlns:a16="http://schemas.microsoft.com/office/drawing/2014/main" id="{58A85A74-BCCE-E044-AD36-46B89743D9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30400" y="920750"/>
            <a:ext cx="8331200" cy="5016500"/>
          </a:xfrm>
          <a:prstGeom prst="rect">
            <a:avLst/>
          </a:prstGeom>
        </p:spPr>
      </p:pic>
    </p:spTree>
    <p:extLst>
      <p:ext uri="{BB962C8B-B14F-4D97-AF65-F5344CB8AC3E}">
        <p14:creationId xmlns:p14="http://schemas.microsoft.com/office/powerpoint/2010/main" val="337569766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2608" y="173736"/>
            <a:ext cx="11375136" cy="484748"/>
          </a:xfrm>
        </p:spPr>
        <p:txBody>
          <a:bodyPr/>
          <a:lstStyle/>
          <a:p>
            <a:r>
              <a:rPr lang="en-US" dirty="0"/>
              <a:t>Cori: Sample Job Script to Run on KNL </a:t>
            </a:r>
            <a:r>
              <a:rPr lang="en-US" dirty="0" err="1"/>
              <a:t>quad,flat</a:t>
            </a:r>
            <a:r>
              <a:rPr lang="en-US" dirty="0"/>
              <a:t> Nodes</a:t>
            </a:r>
          </a:p>
        </p:txBody>
      </p:sp>
      <p:pic>
        <p:nvPicPr>
          <p:cNvPr id="4" name="Picture 3">
            <a:extLst>
              <a:ext uri="{FF2B5EF4-FFF2-40B4-BE49-F238E27FC236}">
                <a16:creationId xmlns:a16="http://schemas.microsoft.com/office/drawing/2014/main" id="{D3A1D7B6-AD27-2E49-8320-3B3A41B51E5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85950" y="806450"/>
            <a:ext cx="8420100" cy="5245100"/>
          </a:xfrm>
          <a:prstGeom prst="rect">
            <a:avLst/>
          </a:prstGeom>
        </p:spPr>
      </p:pic>
    </p:spTree>
    <p:extLst>
      <p:ext uri="{BB962C8B-B14F-4D97-AF65-F5344CB8AC3E}">
        <p14:creationId xmlns:p14="http://schemas.microsoft.com/office/powerpoint/2010/main" val="338833119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8834" y="285721"/>
            <a:ext cx="11375136" cy="458587"/>
          </a:xfrm>
        </p:spPr>
        <p:txBody>
          <a:bodyPr/>
          <a:lstStyle/>
          <a:p>
            <a:r>
              <a:rPr lang="en-US" sz="2800" dirty="0"/>
              <a:t>Thread Affinity and Data Locality Best Practices</a:t>
            </a:r>
            <a:endParaRPr lang="en-US" dirty="0"/>
          </a:p>
        </p:txBody>
      </p:sp>
      <p:sp>
        <p:nvSpPr>
          <p:cNvPr id="3" name="Content Placeholder 2"/>
          <p:cNvSpPr>
            <a:spLocks noGrp="1"/>
          </p:cNvSpPr>
          <p:nvPr>
            <p:ph idx="1"/>
          </p:nvPr>
        </p:nvSpPr>
        <p:spPr>
          <a:xfrm>
            <a:off x="613996" y="1011658"/>
            <a:ext cx="10210126" cy="5349689"/>
          </a:xfrm>
        </p:spPr>
        <p:txBody>
          <a:bodyPr/>
          <a:lstStyle/>
          <a:p>
            <a:r>
              <a:rPr lang="en-US" sz="2200" dirty="0"/>
              <a:t>Achieving best data locality, and optimal </a:t>
            </a:r>
            <a:r>
              <a:rPr lang="en-US" sz="2200" dirty="0">
                <a:solidFill>
                  <a:srgbClr val="0000FF"/>
                </a:solidFill>
              </a:rPr>
              <a:t>process and thread affinity is crucial </a:t>
            </a:r>
            <a:r>
              <a:rPr lang="en-US" sz="2200" dirty="0"/>
              <a:t>in getting good performance with </a:t>
            </a:r>
            <a:r>
              <a:rPr lang="en-US" sz="2200" dirty="0" err="1"/>
              <a:t>OpenMP</a:t>
            </a:r>
            <a:r>
              <a:rPr lang="en-US" sz="2200" dirty="0"/>
              <a:t>, yet it is </a:t>
            </a:r>
            <a:r>
              <a:rPr lang="en-US" sz="2200" dirty="0">
                <a:solidFill>
                  <a:srgbClr val="0000FF"/>
                </a:solidFill>
              </a:rPr>
              <a:t>not straightforward </a:t>
            </a:r>
            <a:r>
              <a:rPr lang="en-US" sz="2200" dirty="0"/>
              <a:t>to do so </a:t>
            </a:r>
          </a:p>
          <a:p>
            <a:pPr lvl="1"/>
            <a:r>
              <a:rPr lang="en-US" dirty="0"/>
              <a:t>Understand the node architecture with tools such as “</a:t>
            </a:r>
            <a:r>
              <a:rPr lang="en-US" dirty="0" err="1"/>
              <a:t>numactl</a:t>
            </a:r>
            <a:r>
              <a:rPr lang="en-US" dirty="0"/>
              <a:t> -H” first</a:t>
            </a:r>
          </a:p>
          <a:p>
            <a:pPr lvl="1"/>
            <a:r>
              <a:rPr lang="en-US" dirty="0"/>
              <a:t>Always use simple examples with the same settings for your real application to verify first</a:t>
            </a:r>
          </a:p>
          <a:p>
            <a:pPr marL="225425" lvl="1" indent="-225425">
              <a:buFontTx/>
              <a:buChar char="•"/>
            </a:pPr>
            <a:r>
              <a:rPr lang="en-US" sz="2200" dirty="0">
                <a:ea typeface="SimSun" charset="0"/>
                <a:cs typeface="SimSun" charset="0"/>
              </a:rPr>
              <a:t>Exploit first touch data policy, o</a:t>
            </a:r>
            <a:r>
              <a:rPr lang="en-US" sz="2200" dirty="0"/>
              <a:t>ptimize code for cache locality</a:t>
            </a:r>
          </a:p>
          <a:p>
            <a:pPr marL="225425" lvl="1" indent="-225425">
              <a:buFontTx/>
              <a:buChar char="•"/>
            </a:pPr>
            <a:r>
              <a:rPr lang="en-US" sz="2200" dirty="0"/>
              <a:t>Pay special attention to avoid false sharing</a:t>
            </a:r>
          </a:p>
          <a:p>
            <a:pPr marL="225425" lvl="1" indent="-225425">
              <a:buFontTx/>
              <a:buChar char="•"/>
            </a:pPr>
            <a:r>
              <a:rPr lang="en-US" sz="2200" dirty="0"/>
              <a:t>Put threads far apart (spread) may improve aggregated memory bandwidth and available cache size for your application, but may also increase synchronization overhead. And putting threads “close” have the reverse impact as “spread”</a:t>
            </a:r>
          </a:p>
          <a:p>
            <a:r>
              <a:rPr lang="en-US" sz="2200" dirty="0"/>
              <a:t>For nested </a:t>
            </a:r>
            <a:r>
              <a:rPr lang="en-US" sz="2200" dirty="0" err="1"/>
              <a:t>OpenMP</a:t>
            </a:r>
            <a:r>
              <a:rPr lang="en-US" sz="2200" dirty="0"/>
              <a:t>, set OMP_PROC_BIND=</a:t>
            </a:r>
            <a:r>
              <a:rPr lang="en-US" sz="2200" dirty="0" err="1"/>
              <a:t>spread,close</a:t>
            </a:r>
            <a:r>
              <a:rPr lang="en-US" sz="2200" dirty="0"/>
              <a:t> is generally recommended</a:t>
            </a:r>
          </a:p>
          <a:p>
            <a:r>
              <a:rPr lang="en-US" sz="2200" dirty="0"/>
              <a:t>Use </a:t>
            </a:r>
            <a:r>
              <a:rPr lang="en-US" sz="2200" dirty="0" err="1"/>
              <a:t>numactl</a:t>
            </a:r>
            <a:r>
              <a:rPr lang="en-US" sz="2200" dirty="0"/>
              <a:t> -m or -p option to explicitly request memory allocation in specific NUMA domain (for example: high bandwidth memory in KNL)</a:t>
            </a:r>
          </a:p>
          <a:p>
            <a:pPr marL="0" indent="0">
              <a:buNone/>
            </a:pPr>
            <a:endParaRPr lang="en-US" dirty="0"/>
          </a:p>
        </p:txBody>
      </p:sp>
      <p:sp>
        <p:nvSpPr>
          <p:cNvPr id="4" name="Slide Number Placeholder 3"/>
          <p:cNvSpPr>
            <a:spLocks noGrp="1"/>
          </p:cNvSpPr>
          <p:nvPr>
            <p:ph type="sldNum" sz="quarter" idx="10"/>
          </p:nvPr>
        </p:nvSpPr>
        <p:spPr/>
        <p:txBody>
          <a:bodyPr/>
          <a:lstStyle/>
          <a:p>
            <a:pPr fontAlgn="base">
              <a:spcBef>
                <a:spcPct val="0"/>
              </a:spcBef>
              <a:spcAft>
                <a:spcPct val="0"/>
              </a:spcAft>
              <a:defRPr/>
            </a:pPr>
            <a:endParaRPr lang="en-US" dirty="0">
              <a:solidFill>
                <a:srgbClr val="000000"/>
              </a:solidFill>
              <a:latin typeface="Tahoma" pitchFamily="34" charset="0"/>
              <a:cs typeface="Arial" pitchFamily="34" charset="0"/>
            </a:endParaRPr>
          </a:p>
        </p:txBody>
      </p:sp>
      <p:sp>
        <p:nvSpPr>
          <p:cNvPr id="5" name="TextBox 4"/>
          <p:cNvSpPr txBox="1"/>
          <p:nvPr/>
        </p:nvSpPr>
        <p:spPr>
          <a:xfrm>
            <a:off x="1524000" y="6553201"/>
            <a:ext cx="4682402" cy="276999"/>
          </a:xfrm>
          <a:prstGeom prst="rect">
            <a:avLst/>
          </a:prstGeom>
          <a:noFill/>
        </p:spPr>
        <p:txBody>
          <a:bodyPr wrap="square" rtlCol="0">
            <a:spAutoFit/>
          </a:bodyPr>
          <a:lstStyle/>
          <a:p>
            <a:r>
              <a:rPr lang="en-US" sz="1200" dirty="0"/>
              <a:t>*KNL: Intel® Xeon Phi™ processor 7250 with 68 cores @ 1.4 GHz </a:t>
            </a:r>
          </a:p>
        </p:txBody>
      </p:sp>
      <p:sp>
        <p:nvSpPr>
          <p:cNvPr id="6" name="TextBox 5">
            <a:extLst>
              <a:ext uri="{FF2B5EF4-FFF2-40B4-BE49-F238E27FC236}">
                <a16:creationId xmlns:a16="http://schemas.microsoft.com/office/drawing/2014/main" id="{0D859EAE-9C28-A14A-9BB7-17C74B934239}"/>
              </a:ext>
            </a:extLst>
          </p:cNvPr>
          <p:cNvSpPr txBox="1"/>
          <p:nvPr/>
        </p:nvSpPr>
        <p:spPr>
          <a:xfrm>
            <a:off x="6251512" y="670026"/>
            <a:ext cx="5070619" cy="341632"/>
          </a:xfrm>
          <a:prstGeom prst="rect">
            <a:avLst/>
          </a:prstGeom>
          <a:noFill/>
        </p:spPr>
        <p:txBody>
          <a:bodyPr wrap="none" rtlCol="0">
            <a:spAutoFit/>
          </a:bodyPr>
          <a:lstStyle/>
          <a:p>
            <a:pPr algn="ctr">
              <a:lnSpc>
                <a:spcPct val="90000"/>
              </a:lnSpc>
            </a:pPr>
            <a:r>
              <a:rPr lang="en-US" b="1" dirty="0">
                <a:solidFill>
                  <a:srgbClr val="FF0000"/>
                </a:solidFill>
              </a:rPr>
              <a:t>Helen note: I think this slide can be removed</a:t>
            </a:r>
          </a:p>
        </p:txBody>
      </p:sp>
    </p:spTree>
    <p:extLst>
      <p:ext uri="{BB962C8B-B14F-4D97-AF65-F5344CB8AC3E}">
        <p14:creationId xmlns:p14="http://schemas.microsoft.com/office/powerpoint/2010/main" val="386045267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2608" y="343069"/>
            <a:ext cx="11375136" cy="888705"/>
          </a:xfrm>
        </p:spPr>
        <p:txBody>
          <a:bodyPr/>
          <a:lstStyle/>
          <a:p>
            <a:r>
              <a:rPr lang="en-US" dirty="0" err="1"/>
              <a:t>OpenMP</a:t>
            </a:r>
            <a:r>
              <a:rPr lang="en-US" dirty="0"/>
              <a:t> </a:t>
            </a:r>
            <a:r>
              <a:rPr lang="en-US" dirty="0" err="1"/>
              <a:t>MPI+OpenMP</a:t>
            </a:r>
            <a:r>
              <a:rPr lang="en-US" dirty="0"/>
              <a:t> affinity on Summit</a:t>
            </a:r>
            <a:br>
              <a:rPr lang="en-US" dirty="0"/>
            </a:br>
            <a:endParaRPr lang="en-US" dirty="0"/>
          </a:p>
        </p:txBody>
      </p:sp>
      <p:sp>
        <p:nvSpPr>
          <p:cNvPr id="3" name="Content Placeholder 2"/>
          <p:cNvSpPr>
            <a:spLocks noGrp="1"/>
          </p:cNvSpPr>
          <p:nvPr>
            <p:ph idx="1"/>
          </p:nvPr>
        </p:nvSpPr>
        <p:spPr>
          <a:xfrm>
            <a:off x="318267" y="999600"/>
            <a:ext cx="11391392" cy="4195415"/>
          </a:xfrm>
        </p:spPr>
        <p:txBody>
          <a:bodyPr/>
          <a:lstStyle/>
          <a:p>
            <a:r>
              <a:rPr lang="en-US" dirty="0"/>
              <a:t>A Summit Node: cores, hardware threads and GPUs</a:t>
            </a:r>
          </a:p>
        </p:txBody>
      </p:sp>
      <p:sp>
        <p:nvSpPr>
          <p:cNvPr id="4" name="Rectangle 3"/>
          <p:cNvSpPr/>
          <p:nvPr/>
        </p:nvSpPr>
        <p:spPr>
          <a:xfrm>
            <a:off x="1965063" y="3786159"/>
            <a:ext cx="5328679" cy="2020385"/>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p:cNvSpPr/>
          <p:nvPr/>
        </p:nvSpPr>
        <p:spPr>
          <a:xfrm>
            <a:off x="1964320" y="1657920"/>
            <a:ext cx="5328679" cy="2020385"/>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6" name="Group 5"/>
          <p:cNvGrpSpPr/>
          <p:nvPr/>
        </p:nvGrpSpPr>
        <p:grpSpPr>
          <a:xfrm>
            <a:off x="3274340" y="2403969"/>
            <a:ext cx="3818682" cy="518254"/>
            <a:chOff x="1504731" y="1836163"/>
            <a:chExt cx="3818682" cy="518254"/>
          </a:xfrm>
        </p:grpSpPr>
        <p:grpSp>
          <p:nvGrpSpPr>
            <p:cNvPr id="7" name="Group 6"/>
            <p:cNvGrpSpPr/>
            <p:nvPr/>
          </p:nvGrpSpPr>
          <p:grpSpPr>
            <a:xfrm>
              <a:off x="1504731" y="1836163"/>
              <a:ext cx="496975" cy="510812"/>
              <a:chOff x="1435706" y="1794745"/>
              <a:chExt cx="496975" cy="510812"/>
            </a:xfrm>
          </p:grpSpPr>
          <p:sp>
            <p:nvSpPr>
              <p:cNvPr id="44" name="Rectangle 43"/>
              <p:cNvSpPr/>
              <p:nvPr/>
            </p:nvSpPr>
            <p:spPr>
              <a:xfrm>
                <a:off x="1435706" y="1794745"/>
                <a:ext cx="496975" cy="51081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Rectangle 44"/>
              <p:cNvSpPr/>
              <p:nvPr/>
            </p:nvSpPr>
            <p:spPr>
              <a:xfrm>
                <a:off x="1504731" y="1836163"/>
                <a:ext cx="151853"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Rectangle 45"/>
              <p:cNvSpPr/>
              <p:nvPr/>
            </p:nvSpPr>
            <p:spPr>
              <a:xfrm>
                <a:off x="1733057" y="1836163"/>
                <a:ext cx="151853"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Rectangle 46"/>
              <p:cNvSpPr/>
              <p:nvPr/>
            </p:nvSpPr>
            <p:spPr>
              <a:xfrm flipH="1">
                <a:off x="1504732" y="2057593"/>
                <a:ext cx="152400"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Rectangle 47"/>
              <p:cNvSpPr/>
              <p:nvPr/>
            </p:nvSpPr>
            <p:spPr>
              <a:xfrm flipH="1">
                <a:off x="1733058" y="2057593"/>
                <a:ext cx="152400"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8" name="Group 7"/>
            <p:cNvGrpSpPr/>
            <p:nvPr/>
          </p:nvGrpSpPr>
          <p:grpSpPr>
            <a:xfrm>
              <a:off x="2051115" y="1843605"/>
              <a:ext cx="496975" cy="510812"/>
              <a:chOff x="1435706" y="1794745"/>
              <a:chExt cx="496975" cy="510812"/>
            </a:xfrm>
          </p:grpSpPr>
          <p:sp>
            <p:nvSpPr>
              <p:cNvPr id="39" name="Rectangle 38"/>
              <p:cNvSpPr/>
              <p:nvPr/>
            </p:nvSpPr>
            <p:spPr>
              <a:xfrm>
                <a:off x="1435706" y="1794745"/>
                <a:ext cx="496975" cy="51081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Rectangle 39"/>
              <p:cNvSpPr/>
              <p:nvPr/>
            </p:nvSpPr>
            <p:spPr>
              <a:xfrm>
                <a:off x="1504731" y="1836163"/>
                <a:ext cx="151853"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Rectangle 40"/>
              <p:cNvSpPr/>
              <p:nvPr/>
            </p:nvSpPr>
            <p:spPr>
              <a:xfrm>
                <a:off x="1733057" y="1836163"/>
                <a:ext cx="151853"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Rectangle 41"/>
              <p:cNvSpPr/>
              <p:nvPr/>
            </p:nvSpPr>
            <p:spPr>
              <a:xfrm flipH="1">
                <a:off x="1504732" y="2057593"/>
                <a:ext cx="152400"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Rectangle 42"/>
              <p:cNvSpPr/>
              <p:nvPr/>
            </p:nvSpPr>
            <p:spPr>
              <a:xfrm flipH="1">
                <a:off x="1733058" y="2057593"/>
                <a:ext cx="152400"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9" name="Group 8"/>
            <p:cNvGrpSpPr/>
            <p:nvPr/>
          </p:nvGrpSpPr>
          <p:grpSpPr>
            <a:xfrm>
              <a:off x="2609666" y="1837238"/>
              <a:ext cx="496975" cy="510812"/>
              <a:chOff x="1435706" y="1794745"/>
              <a:chExt cx="496975" cy="510812"/>
            </a:xfrm>
          </p:grpSpPr>
          <p:sp>
            <p:nvSpPr>
              <p:cNvPr id="34" name="Rectangle 33"/>
              <p:cNvSpPr/>
              <p:nvPr/>
            </p:nvSpPr>
            <p:spPr>
              <a:xfrm>
                <a:off x="1435706" y="1794745"/>
                <a:ext cx="496975" cy="51081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Rectangle 34"/>
              <p:cNvSpPr/>
              <p:nvPr/>
            </p:nvSpPr>
            <p:spPr>
              <a:xfrm>
                <a:off x="1504731" y="1836163"/>
                <a:ext cx="151853"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Rectangle 35"/>
              <p:cNvSpPr/>
              <p:nvPr/>
            </p:nvSpPr>
            <p:spPr>
              <a:xfrm>
                <a:off x="1733057" y="1836163"/>
                <a:ext cx="151853"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Rectangle 36"/>
              <p:cNvSpPr/>
              <p:nvPr/>
            </p:nvSpPr>
            <p:spPr>
              <a:xfrm flipH="1">
                <a:off x="1504732" y="2057593"/>
                <a:ext cx="152400"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Rectangle 37"/>
              <p:cNvSpPr/>
              <p:nvPr/>
            </p:nvSpPr>
            <p:spPr>
              <a:xfrm flipH="1">
                <a:off x="1733058" y="2057593"/>
                <a:ext cx="152400"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0" name="Group 9"/>
            <p:cNvGrpSpPr/>
            <p:nvPr/>
          </p:nvGrpSpPr>
          <p:grpSpPr>
            <a:xfrm>
              <a:off x="3175665" y="1836700"/>
              <a:ext cx="496975" cy="510812"/>
              <a:chOff x="1435706" y="1794745"/>
              <a:chExt cx="496975" cy="510812"/>
            </a:xfrm>
          </p:grpSpPr>
          <p:sp>
            <p:nvSpPr>
              <p:cNvPr id="29" name="Rectangle 28"/>
              <p:cNvSpPr/>
              <p:nvPr/>
            </p:nvSpPr>
            <p:spPr>
              <a:xfrm>
                <a:off x="1435706" y="1794745"/>
                <a:ext cx="496975" cy="51081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ectangle 29"/>
              <p:cNvSpPr/>
              <p:nvPr/>
            </p:nvSpPr>
            <p:spPr>
              <a:xfrm>
                <a:off x="1504731" y="1836163"/>
                <a:ext cx="151853"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ectangle 30"/>
              <p:cNvSpPr/>
              <p:nvPr/>
            </p:nvSpPr>
            <p:spPr>
              <a:xfrm>
                <a:off x="1733057" y="1836163"/>
                <a:ext cx="151853"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ectangle 31"/>
              <p:cNvSpPr/>
              <p:nvPr/>
            </p:nvSpPr>
            <p:spPr>
              <a:xfrm flipH="1">
                <a:off x="1504732" y="2057593"/>
                <a:ext cx="152400"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Rectangle 32"/>
              <p:cNvSpPr/>
              <p:nvPr/>
            </p:nvSpPr>
            <p:spPr>
              <a:xfrm flipH="1">
                <a:off x="1733058" y="2057593"/>
                <a:ext cx="152400"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1" name="Group 10"/>
            <p:cNvGrpSpPr/>
            <p:nvPr/>
          </p:nvGrpSpPr>
          <p:grpSpPr>
            <a:xfrm>
              <a:off x="3727859" y="1836163"/>
              <a:ext cx="496975" cy="510812"/>
              <a:chOff x="1435706" y="1794745"/>
              <a:chExt cx="496975" cy="510812"/>
            </a:xfrm>
          </p:grpSpPr>
          <p:sp>
            <p:nvSpPr>
              <p:cNvPr id="24" name="Rectangle 23"/>
              <p:cNvSpPr/>
              <p:nvPr/>
            </p:nvSpPr>
            <p:spPr>
              <a:xfrm>
                <a:off x="1435706" y="1794745"/>
                <a:ext cx="496975" cy="51081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a:off x="1504731" y="1836163"/>
                <a:ext cx="151853"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p:cNvSpPr/>
              <p:nvPr/>
            </p:nvSpPr>
            <p:spPr>
              <a:xfrm>
                <a:off x="1733057" y="1836163"/>
                <a:ext cx="151853"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p:nvPr/>
            </p:nvSpPr>
            <p:spPr>
              <a:xfrm flipH="1">
                <a:off x="1504732" y="2057593"/>
                <a:ext cx="152400"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ectangle 27"/>
              <p:cNvSpPr/>
              <p:nvPr/>
            </p:nvSpPr>
            <p:spPr>
              <a:xfrm flipH="1">
                <a:off x="1733058" y="2057593"/>
                <a:ext cx="152400"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2" name="Group 11"/>
            <p:cNvGrpSpPr/>
            <p:nvPr/>
          </p:nvGrpSpPr>
          <p:grpSpPr>
            <a:xfrm>
              <a:off x="4274243" y="1836699"/>
              <a:ext cx="496975" cy="510812"/>
              <a:chOff x="1435706" y="1794745"/>
              <a:chExt cx="496975" cy="510812"/>
            </a:xfrm>
          </p:grpSpPr>
          <p:sp>
            <p:nvSpPr>
              <p:cNvPr id="19" name="Rectangle 18"/>
              <p:cNvSpPr/>
              <p:nvPr/>
            </p:nvSpPr>
            <p:spPr>
              <a:xfrm>
                <a:off x="1435706" y="1794745"/>
                <a:ext cx="496975" cy="51081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p:cNvSpPr/>
              <p:nvPr/>
            </p:nvSpPr>
            <p:spPr>
              <a:xfrm>
                <a:off x="1504731" y="1836163"/>
                <a:ext cx="151853"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p:cNvSpPr/>
              <p:nvPr/>
            </p:nvSpPr>
            <p:spPr>
              <a:xfrm>
                <a:off x="1733057" y="1836163"/>
                <a:ext cx="151853"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flipH="1">
                <a:off x="1504732" y="2057593"/>
                <a:ext cx="152400"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p:cNvSpPr/>
              <p:nvPr/>
            </p:nvSpPr>
            <p:spPr>
              <a:xfrm flipH="1">
                <a:off x="1733058" y="2057593"/>
                <a:ext cx="152400"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3" name="Group 12"/>
            <p:cNvGrpSpPr/>
            <p:nvPr/>
          </p:nvGrpSpPr>
          <p:grpSpPr>
            <a:xfrm>
              <a:off x="4826438" y="1836700"/>
              <a:ext cx="496975" cy="510812"/>
              <a:chOff x="1435706" y="1794745"/>
              <a:chExt cx="496975" cy="510812"/>
            </a:xfrm>
          </p:grpSpPr>
          <p:sp>
            <p:nvSpPr>
              <p:cNvPr id="14" name="Rectangle 13"/>
              <p:cNvSpPr/>
              <p:nvPr/>
            </p:nvSpPr>
            <p:spPr>
              <a:xfrm>
                <a:off x="1435706" y="1794745"/>
                <a:ext cx="496975" cy="51081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1504731" y="1836163"/>
                <a:ext cx="151853"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1733057" y="1836163"/>
                <a:ext cx="151853"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flipH="1">
                <a:off x="1504732" y="2057593"/>
                <a:ext cx="152400"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flipH="1">
                <a:off x="1733058" y="2057593"/>
                <a:ext cx="152400"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nvGrpSpPr>
          <p:cNvPr id="49" name="Group 48"/>
          <p:cNvGrpSpPr/>
          <p:nvPr/>
        </p:nvGrpSpPr>
        <p:grpSpPr>
          <a:xfrm>
            <a:off x="3274340" y="3100620"/>
            <a:ext cx="3818682" cy="518254"/>
            <a:chOff x="1504731" y="1836163"/>
            <a:chExt cx="3818682" cy="518254"/>
          </a:xfrm>
        </p:grpSpPr>
        <p:grpSp>
          <p:nvGrpSpPr>
            <p:cNvPr id="50" name="Group 49"/>
            <p:cNvGrpSpPr/>
            <p:nvPr/>
          </p:nvGrpSpPr>
          <p:grpSpPr>
            <a:xfrm>
              <a:off x="1504731" y="1836163"/>
              <a:ext cx="496975" cy="510812"/>
              <a:chOff x="1435706" y="1794745"/>
              <a:chExt cx="496975" cy="510812"/>
            </a:xfrm>
          </p:grpSpPr>
          <p:sp>
            <p:nvSpPr>
              <p:cNvPr id="87" name="Rectangle 86"/>
              <p:cNvSpPr/>
              <p:nvPr/>
            </p:nvSpPr>
            <p:spPr>
              <a:xfrm>
                <a:off x="1435706" y="1794745"/>
                <a:ext cx="496975" cy="51081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Rectangle 87"/>
              <p:cNvSpPr/>
              <p:nvPr/>
            </p:nvSpPr>
            <p:spPr>
              <a:xfrm>
                <a:off x="1504731" y="1836163"/>
                <a:ext cx="151853"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9" name="Rectangle 88"/>
              <p:cNvSpPr/>
              <p:nvPr/>
            </p:nvSpPr>
            <p:spPr>
              <a:xfrm>
                <a:off x="1733057" y="1836163"/>
                <a:ext cx="151853"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Rectangle 89"/>
              <p:cNvSpPr/>
              <p:nvPr/>
            </p:nvSpPr>
            <p:spPr>
              <a:xfrm flipH="1">
                <a:off x="1504732" y="2057593"/>
                <a:ext cx="152400"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1" name="Rectangle 90"/>
              <p:cNvSpPr/>
              <p:nvPr/>
            </p:nvSpPr>
            <p:spPr>
              <a:xfrm flipH="1">
                <a:off x="1733058" y="2057593"/>
                <a:ext cx="152400"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1" name="Group 50"/>
            <p:cNvGrpSpPr/>
            <p:nvPr/>
          </p:nvGrpSpPr>
          <p:grpSpPr>
            <a:xfrm>
              <a:off x="2051115" y="1843605"/>
              <a:ext cx="496975" cy="510812"/>
              <a:chOff x="1435706" y="1794745"/>
              <a:chExt cx="496975" cy="510812"/>
            </a:xfrm>
          </p:grpSpPr>
          <p:sp>
            <p:nvSpPr>
              <p:cNvPr id="82" name="Rectangle 81"/>
              <p:cNvSpPr/>
              <p:nvPr/>
            </p:nvSpPr>
            <p:spPr>
              <a:xfrm>
                <a:off x="1435706" y="1794745"/>
                <a:ext cx="496975" cy="51081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3" name="Rectangle 82"/>
              <p:cNvSpPr/>
              <p:nvPr/>
            </p:nvSpPr>
            <p:spPr>
              <a:xfrm>
                <a:off x="1504731" y="1836163"/>
                <a:ext cx="151853"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4" name="Rectangle 83"/>
              <p:cNvSpPr/>
              <p:nvPr/>
            </p:nvSpPr>
            <p:spPr>
              <a:xfrm>
                <a:off x="1733057" y="1836163"/>
                <a:ext cx="151853"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5" name="Rectangle 84"/>
              <p:cNvSpPr/>
              <p:nvPr/>
            </p:nvSpPr>
            <p:spPr>
              <a:xfrm flipH="1">
                <a:off x="1504732" y="2057593"/>
                <a:ext cx="152400"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6" name="Rectangle 85"/>
              <p:cNvSpPr/>
              <p:nvPr/>
            </p:nvSpPr>
            <p:spPr>
              <a:xfrm flipH="1">
                <a:off x="1733058" y="2057593"/>
                <a:ext cx="152400"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2" name="Group 51"/>
            <p:cNvGrpSpPr/>
            <p:nvPr/>
          </p:nvGrpSpPr>
          <p:grpSpPr>
            <a:xfrm>
              <a:off x="2609666" y="1837238"/>
              <a:ext cx="496975" cy="510812"/>
              <a:chOff x="1435706" y="1794745"/>
              <a:chExt cx="496975" cy="510812"/>
            </a:xfrm>
          </p:grpSpPr>
          <p:sp>
            <p:nvSpPr>
              <p:cNvPr id="77" name="Rectangle 76"/>
              <p:cNvSpPr/>
              <p:nvPr/>
            </p:nvSpPr>
            <p:spPr>
              <a:xfrm>
                <a:off x="1435706" y="1794745"/>
                <a:ext cx="496975" cy="51081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8" name="Rectangle 77"/>
              <p:cNvSpPr/>
              <p:nvPr/>
            </p:nvSpPr>
            <p:spPr>
              <a:xfrm>
                <a:off x="1504731" y="1836163"/>
                <a:ext cx="151853"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9" name="Rectangle 78"/>
              <p:cNvSpPr/>
              <p:nvPr/>
            </p:nvSpPr>
            <p:spPr>
              <a:xfrm>
                <a:off x="1733057" y="1836163"/>
                <a:ext cx="151853"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Rectangle 79"/>
              <p:cNvSpPr/>
              <p:nvPr/>
            </p:nvSpPr>
            <p:spPr>
              <a:xfrm flipH="1">
                <a:off x="1504732" y="2057593"/>
                <a:ext cx="152400"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Rectangle 80"/>
              <p:cNvSpPr/>
              <p:nvPr/>
            </p:nvSpPr>
            <p:spPr>
              <a:xfrm flipH="1">
                <a:off x="1733058" y="2057593"/>
                <a:ext cx="152400"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3" name="Group 52"/>
            <p:cNvGrpSpPr/>
            <p:nvPr/>
          </p:nvGrpSpPr>
          <p:grpSpPr>
            <a:xfrm>
              <a:off x="3175665" y="1836700"/>
              <a:ext cx="496975" cy="510812"/>
              <a:chOff x="1435706" y="1794745"/>
              <a:chExt cx="496975" cy="510812"/>
            </a:xfrm>
          </p:grpSpPr>
          <p:sp>
            <p:nvSpPr>
              <p:cNvPr id="72" name="Rectangle 71"/>
              <p:cNvSpPr/>
              <p:nvPr/>
            </p:nvSpPr>
            <p:spPr>
              <a:xfrm>
                <a:off x="1435706" y="1794745"/>
                <a:ext cx="496975" cy="51081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Rectangle 72"/>
              <p:cNvSpPr/>
              <p:nvPr/>
            </p:nvSpPr>
            <p:spPr>
              <a:xfrm>
                <a:off x="1504731" y="1836163"/>
                <a:ext cx="151853"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Rectangle 73"/>
              <p:cNvSpPr/>
              <p:nvPr/>
            </p:nvSpPr>
            <p:spPr>
              <a:xfrm>
                <a:off x="1733057" y="1836163"/>
                <a:ext cx="151853"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Rectangle 74"/>
              <p:cNvSpPr/>
              <p:nvPr/>
            </p:nvSpPr>
            <p:spPr>
              <a:xfrm flipH="1">
                <a:off x="1504732" y="2057593"/>
                <a:ext cx="152400"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Rectangle 75"/>
              <p:cNvSpPr/>
              <p:nvPr/>
            </p:nvSpPr>
            <p:spPr>
              <a:xfrm flipH="1">
                <a:off x="1733058" y="2057593"/>
                <a:ext cx="152400"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4" name="Group 53"/>
            <p:cNvGrpSpPr/>
            <p:nvPr/>
          </p:nvGrpSpPr>
          <p:grpSpPr>
            <a:xfrm>
              <a:off x="3727859" y="1836163"/>
              <a:ext cx="496975" cy="510812"/>
              <a:chOff x="1435706" y="1794745"/>
              <a:chExt cx="496975" cy="510812"/>
            </a:xfrm>
          </p:grpSpPr>
          <p:sp>
            <p:nvSpPr>
              <p:cNvPr id="67" name="Rectangle 66"/>
              <p:cNvSpPr/>
              <p:nvPr/>
            </p:nvSpPr>
            <p:spPr>
              <a:xfrm>
                <a:off x="1435706" y="1794745"/>
                <a:ext cx="496975" cy="51081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Rectangle 67"/>
              <p:cNvSpPr/>
              <p:nvPr/>
            </p:nvSpPr>
            <p:spPr>
              <a:xfrm>
                <a:off x="1504731" y="1836163"/>
                <a:ext cx="151853"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Rectangle 68"/>
              <p:cNvSpPr/>
              <p:nvPr/>
            </p:nvSpPr>
            <p:spPr>
              <a:xfrm>
                <a:off x="1733057" y="1836163"/>
                <a:ext cx="151853"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Rectangle 69"/>
              <p:cNvSpPr/>
              <p:nvPr/>
            </p:nvSpPr>
            <p:spPr>
              <a:xfrm flipH="1">
                <a:off x="1504732" y="2057593"/>
                <a:ext cx="152400"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Rectangle 70"/>
              <p:cNvSpPr/>
              <p:nvPr/>
            </p:nvSpPr>
            <p:spPr>
              <a:xfrm flipH="1">
                <a:off x="1733058" y="2057593"/>
                <a:ext cx="152400"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5" name="Group 54"/>
            <p:cNvGrpSpPr/>
            <p:nvPr/>
          </p:nvGrpSpPr>
          <p:grpSpPr>
            <a:xfrm>
              <a:off x="4274243" y="1836699"/>
              <a:ext cx="496975" cy="510812"/>
              <a:chOff x="1435706" y="1794745"/>
              <a:chExt cx="496975" cy="510812"/>
            </a:xfrm>
          </p:grpSpPr>
          <p:sp>
            <p:nvSpPr>
              <p:cNvPr id="62" name="Rectangle 61"/>
              <p:cNvSpPr/>
              <p:nvPr/>
            </p:nvSpPr>
            <p:spPr>
              <a:xfrm>
                <a:off x="1435706" y="1794745"/>
                <a:ext cx="496975" cy="51081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Rectangle 62"/>
              <p:cNvSpPr/>
              <p:nvPr/>
            </p:nvSpPr>
            <p:spPr>
              <a:xfrm>
                <a:off x="1504731" y="1836163"/>
                <a:ext cx="151853"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 name="Rectangle 63"/>
              <p:cNvSpPr/>
              <p:nvPr/>
            </p:nvSpPr>
            <p:spPr>
              <a:xfrm>
                <a:off x="1733057" y="1836163"/>
                <a:ext cx="151853"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Rectangle 64"/>
              <p:cNvSpPr/>
              <p:nvPr/>
            </p:nvSpPr>
            <p:spPr>
              <a:xfrm flipH="1">
                <a:off x="1504732" y="2057593"/>
                <a:ext cx="152400"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6" name="Rectangle 65"/>
              <p:cNvSpPr/>
              <p:nvPr/>
            </p:nvSpPr>
            <p:spPr>
              <a:xfrm flipH="1">
                <a:off x="1733058" y="2057593"/>
                <a:ext cx="152400"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6" name="Group 55"/>
            <p:cNvGrpSpPr/>
            <p:nvPr/>
          </p:nvGrpSpPr>
          <p:grpSpPr>
            <a:xfrm>
              <a:off x="4826438" y="1836700"/>
              <a:ext cx="496975" cy="510812"/>
              <a:chOff x="1435706" y="1794745"/>
              <a:chExt cx="496975" cy="510812"/>
            </a:xfrm>
          </p:grpSpPr>
          <p:sp>
            <p:nvSpPr>
              <p:cNvPr id="57" name="Rectangle 56"/>
              <p:cNvSpPr/>
              <p:nvPr/>
            </p:nvSpPr>
            <p:spPr>
              <a:xfrm>
                <a:off x="1435706" y="1794745"/>
                <a:ext cx="496975" cy="51081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Rectangle 57"/>
              <p:cNvSpPr/>
              <p:nvPr/>
            </p:nvSpPr>
            <p:spPr>
              <a:xfrm>
                <a:off x="1504731" y="1836163"/>
                <a:ext cx="151853"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Rectangle 58"/>
              <p:cNvSpPr/>
              <p:nvPr/>
            </p:nvSpPr>
            <p:spPr>
              <a:xfrm>
                <a:off x="1733057" y="1836163"/>
                <a:ext cx="151853"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Rectangle 59"/>
              <p:cNvSpPr/>
              <p:nvPr/>
            </p:nvSpPr>
            <p:spPr>
              <a:xfrm flipH="1">
                <a:off x="1504732" y="2057593"/>
                <a:ext cx="152400"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Rectangle 60"/>
              <p:cNvSpPr/>
              <p:nvPr/>
            </p:nvSpPr>
            <p:spPr>
              <a:xfrm flipH="1">
                <a:off x="1733058" y="2057593"/>
                <a:ext cx="152400"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nvGrpSpPr>
          <p:cNvPr id="92" name="Group 91"/>
          <p:cNvGrpSpPr/>
          <p:nvPr/>
        </p:nvGrpSpPr>
        <p:grpSpPr>
          <a:xfrm>
            <a:off x="3274340" y="3846130"/>
            <a:ext cx="3818682" cy="518254"/>
            <a:chOff x="1504731" y="1836163"/>
            <a:chExt cx="3818682" cy="518254"/>
          </a:xfrm>
        </p:grpSpPr>
        <p:grpSp>
          <p:nvGrpSpPr>
            <p:cNvPr id="93" name="Group 92"/>
            <p:cNvGrpSpPr/>
            <p:nvPr/>
          </p:nvGrpSpPr>
          <p:grpSpPr>
            <a:xfrm>
              <a:off x="1504731" y="1836163"/>
              <a:ext cx="496975" cy="510812"/>
              <a:chOff x="1435706" y="1794745"/>
              <a:chExt cx="496975" cy="510812"/>
            </a:xfrm>
          </p:grpSpPr>
          <p:sp>
            <p:nvSpPr>
              <p:cNvPr id="130" name="Rectangle 129"/>
              <p:cNvSpPr/>
              <p:nvPr/>
            </p:nvSpPr>
            <p:spPr>
              <a:xfrm>
                <a:off x="1435706" y="1794745"/>
                <a:ext cx="496975" cy="51081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Rectangle 130"/>
              <p:cNvSpPr/>
              <p:nvPr/>
            </p:nvSpPr>
            <p:spPr>
              <a:xfrm>
                <a:off x="1504731" y="1836163"/>
                <a:ext cx="151853"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2" name="Rectangle 131"/>
              <p:cNvSpPr/>
              <p:nvPr/>
            </p:nvSpPr>
            <p:spPr>
              <a:xfrm>
                <a:off x="1733057" y="1836163"/>
                <a:ext cx="151853"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3" name="Rectangle 132"/>
              <p:cNvSpPr/>
              <p:nvPr/>
            </p:nvSpPr>
            <p:spPr>
              <a:xfrm flipH="1">
                <a:off x="1504732" y="2057593"/>
                <a:ext cx="152400"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4" name="Rectangle 133"/>
              <p:cNvSpPr/>
              <p:nvPr/>
            </p:nvSpPr>
            <p:spPr>
              <a:xfrm flipH="1">
                <a:off x="1733058" y="2057593"/>
                <a:ext cx="152400"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94" name="Group 93"/>
            <p:cNvGrpSpPr/>
            <p:nvPr/>
          </p:nvGrpSpPr>
          <p:grpSpPr>
            <a:xfrm>
              <a:off x="2051115" y="1843605"/>
              <a:ext cx="496975" cy="510812"/>
              <a:chOff x="1435706" y="1794745"/>
              <a:chExt cx="496975" cy="510812"/>
            </a:xfrm>
          </p:grpSpPr>
          <p:sp>
            <p:nvSpPr>
              <p:cNvPr id="125" name="Rectangle 124"/>
              <p:cNvSpPr/>
              <p:nvPr/>
            </p:nvSpPr>
            <p:spPr>
              <a:xfrm>
                <a:off x="1435706" y="1794745"/>
                <a:ext cx="496975" cy="51081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6" name="Rectangle 125"/>
              <p:cNvSpPr/>
              <p:nvPr/>
            </p:nvSpPr>
            <p:spPr>
              <a:xfrm>
                <a:off x="1504731" y="1836163"/>
                <a:ext cx="151853"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7" name="Rectangle 126"/>
              <p:cNvSpPr/>
              <p:nvPr/>
            </p:nvSpPr>
            <p:spPr>
              <a:xfrm>
                <a:off x="1733057" y="1836163"/>
                <a:ext cx="151853"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8" name="Rectangle 127"/>
              <p:cNvSpPr/>
              <p:nvPr/>
            </p:nvSpPr>
            <p:spPr>
              <a:xfrm flipH="1">
                <a:off x="1504732" y="2057593"/>
                <a:ext cx="152400"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9" name="Rectangle 128"/>
              <p:cNvSpPr/>
              <p:nvPr/>
            </p:nvSpPr>
            <p:spPr>
              <a:xfrm flipH="1">
                <a:off x="1733058" y="2057593"/>
                <a:ext cx="152400"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95" name="Group 94"/>
            <p:cNvGrpSpPr/>
            <p:nvPr/>
          </p:nvGrpSpPr>
          <p:grpSpPr>
            <a:xfrm>
              <a:off x="2609666" y="1837238"/>
              <a:ext cx="496975" cy="510812"/>
              <a:chOff x="1435706" y="1794745"/>
              <a:chExt cx="496975" cy="510812"/>
            </a:xfrm>
          </p:grpSpPr>
          <p:sp>
            <p:nvSpPr>
              <p:cNvPr id="120" name="Rectangle 119"/>
              <p:cNvSpPr/>
              <p:nvPr/>
            </p:nvSpPr>
            <p:spPr>
              <a:xfrm>
                <a:off x="1435706" y="1794745"/>
                <a:ext cx="496975" cy="51081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1" name="Rectangle 120"/>
              <p:cNvSpPr/>
              <p:nvPr/>
            </p:nvSpPr>
            <p:spPr>
              <a:xfrm>
                <a:off x="1504731" y="1836163"/>
                <a:ext cx="151853"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Rectangle 121"/>
              <p:cNvSpPr/>
              <p:nvPr/>
            </p:nvSpPr>
            <p:spPr>
              <a:xfrm>
                <a:off x="1733057" y="1836163"/>
                <a:ext cx="151853"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3" name="Rectangle 122"/>
              <p:cNvSpPr/>
              <p:nvPr/>
            </p:nvSpPr>
            <p:spPr>
              <a:xfrm flipH="1">
                <a:off x="1504732" y="2057593"/>
                <a:ext cx="152400"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4" name="Rectangle 123"/>
              <p:cNvSpPr/>
              <p:nvPr/>
            </p:nvSpPr>
            <p:spPr>
              <a:xfrm flipH="1">
                <a:off x="1733058" y="2057593"/>
                <a:ext cx="152400"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96" name="Group 95"/>
            <p:cNvGrpSpPr/>
            <p:nvPr/>
          </p:nvGrpSpPr>
          <p:grpSpPr>
            <a:xfrm>
              <a:off x="3175665" y="1836700"/>
              <a:ext cx="496975" cy="510812"/>
              <a:chOff x="1435706" y="1794745"/>
              <a:chExt cx="496975" cy="510812"/>
            </a:xfrm>
          </p:grpSpPr>
          <p:sp>
            <p:nvSpPr>
              <p:cNvPr id="115" name="Rectangle 114"/>
              <p:cNvSpPr/>
              <p:nvPr/>
            </p:nvSpPr>
            <p:spPr>
              <a:xfrm>
                <a:off x="1435706" y="1794745"/>
                <a:ext cx="496975" cy="51081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6" name="Rectangle 115"/>
              <p:cNvSpPr/>
              <p:nvPr/>
            </p:nvSpPr>
            <p:spPr>
              <a:xfrm>
                <a:off x="1504731" y="1836163"/>
                <a:ext cx="151853"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7" name="Rectangle 116"/>
              <p:cNvSpPr/>
              <p:nvPr/>
            </p:nvSpPr>
            <p:spPr>
              <a:xfrm>
                <a:off x="1733057" y="1836163"/>
                <a:ext cx="151853"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8" name="Rectangle 117"/>
              <p:cNvSpPr/>
              <p:nvPr/>
            </p:nvSpPr>
            <p:spPr>
              <a:xfrm flipH="1">
                <a:off x="1504732" y="2057593"/>
                <a:ext cx="152400"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9" name="Rectangle 118"/>
              <p:cNvSpPr/>
              <p:nvPr/>
            </p:nvSpPr>
            <p:spPr>
              <a:xfrm flipH="1">
                <a:off x="1733058" y="2057593"/>
                <a:ext cx="152400"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97" name="Group 96"/>
            <p:cNvGrpSpPr/>
            <p:nvPr/>
          </p:nvGrpSpPr>
          <p:grpSpPr>
            <a:xfrm>
              <a:off x="3727859" y="1836163"/>
              <a:ext cx="496975" cy="510812"/>
              <a:chOff x="1435706" y="1794745"/>
              <a:chExt cx="496975" cy="510812"/>
            </a:xfrm>
          </p:grpSpPr>
          <p:sp>
            <p:nvSpPr>
              <p:cNvPr id="110" name="Rectangle 109"/>
              <p:cNvSpPr/>
              <p:nvPr/>
            </p:nvSpPr>
            <p:spPr>
              <a:xfrm>
                <a:off x="1435706" y="1794745"/>
                <a:ext cx="496975" cy="51081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1" name="Rectangle 110"/>
              <p:cNvSpPr/>
              <p:nvPr/>
            </p:nvSpPr>
            <p:spPr>
              <a:xfrm>
                <a:off x="1504731" y="1836163"/>
                <a:ext cx="151853"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2" name="Rectangle 111"/>
              <p:cNvSpPr/>
              <p:nvPr/>
            </p:nvSpPr>
            <p:spPr>
              <a:xfrm>
                <a:off x="1733057" y="1836163"/>
                <a:ext cx="151853"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3" name="Rectangle 112"/>
              <p:cNvSpPr/>
              <p:nvPr/>
            </p:nvSpPr>
            <p:spPr>
              <a:xfrm flipH="1">
                <a:off x="1504732" y="2057593"/>
                <a:ext cx="152400"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4" name="Rectangle 113"/>
              <p:cNvSpPr/>
              <p:nvPr/>
            </p:nvSpPr>
            <p:spPr>
              <a:xfrm flipH="1">
                <a:off x="1733058" y="2057593"/>
                <a:ext cx="152400"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98" name="Group 97"/>
            <p:cNvGrpSpPr/>
            <p:nvPr/>
          </p:nvGrpSpPr>
          <p:grpSpPr>
            <a:xfrm>
              <a:off x="4274243" y="1836699"/>
              <a:ext cx="496975" cy="510812"/>
              <a:chOff x="1435706" y="1794745"/>
              <a:chExt cx="496975" cy="510812"/>
            </a:xfrm>
          </p:grpSpPr>
          <p:sp>
            <p:nvSpPr>
              <p:cNvPr id="105" name="Rectangle 104"/>
              <p:cNvSpPr/>
              <p:nvPr/>
            </p:nvSpPr>
            <p:spPr>
              <a:xfrm>
                <a:off x="1435706" y="1794745"/>
                <a:ext cx="496975" cy="51081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6" name="Rectangle 105"/>
              <p:cNvSpPr/>
              <p:nvPr/>
            </p:nvSpPr>
            <p:spPr>
              <a:xfrm>
                <a:off x="1504731" y="1836163"/>
                <a:ext cx="151853"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7" name="Rectangle 106"/>
              <p:cNvSpPr/>
              <p:nvPr/>
            </p:nvSpPr>
            <p:spPr>
              <a:xfrm>
                <a:off x="1733057" y="1836163"/>
                <a:ext cx="151853"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8" name="Rectangle 107"/>
              <p:cNvSpPr/>
              <p:nvPr/>
            </p:nvSpPr>
            <p:spPr>
              <a:xfrm flipH="1">
                <a:off x="1504732" y="2057593"/>
                <a:ext cx="152400"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9" name="Rectangle 108"/>
              <p:cNvSpPr/>
              <p:nvPr/>
            </p:nvSpPr>
            <p:spPr>
              <a:xfrm flipH="1">
                <a:off x="1733058" y="2057593"/>
                <a:ext cx="152400"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99" name="Group 98"/>
            <p:cNvGrpSpPr/>
            <p:nvPr/>
          </p:nvGrpSpPr>
          <p:grpSpPr>
            <a:xfrm>
              <a:off x="4826438" y="1836700"/>
              <a:ext cx="496975" cy="510812"/>
              <a:chOff x="1435706" y="1794745"/>
              <a:chExt cx="496975" cy="510812"/>
            </a:xfrm>
          </p:grpSpPr>
          <p:sp>
            <p:nvSpPr>
              <p:cNvPr id="100" name="Rectangle 99"/>
              <p:cNvSpPr/>
              <p:nvPr/>
            </p:nvSpPr>
            <p:spPr>
              <a:xfrm>
                <a:off x="1435706" y="1794745"/>
                <a:ext cx="496975" cy="51081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1" name="Rectangle 100"/>
              <p:cNvSpPr/>
              <p:nvPr/>
            </p:nvSpPr>
            <p:spPr>
              <a:xfrm>
                <a:off x="1504731" y="1836163"/>
                <a:ext cx="151853"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Rectangle 101"/>
              <p:cNvSpPr/>
              <p:nvPr/>
            </p:nvSpPr>
            <p:spPr>
              <a:xfrm>
                <a:off x="1733057" y="1836163"/>
                <a:ext cx="151853"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3" name="Rectangle 102"/>
              <p:cNvSpPr/>
              <p:nvPr/>
            </p:nvSpPr>
            <p:spPr>
              <a:xfrm flipH="1">
                <a:off x="1504732" y="2057593"/>
                <a:ext cx="152400"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4" name="Rectangle 103"/>
              <p:cNvSpPr/>
              <p:nvPr/>
            </p:nvSpPr>
            <p:spPr>
              <a:xfrm flipH="1">
                <a:off x="1733058" y="2057593"/>
                <a:ext cx="152400"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nvGrpSpPr>
          <p:cNvPr id="135" name="Group 134"/>
          <p:cNvGrpSpPr/>
          <p:nvPr/>
        </p:nvGrpSpPr>
        <p:grpSpPr>
          <a:xfrm>
            <a:off x="3274340" y="4564029"/>
            <a:ext cx="3818682" cy="518254"/>
            <a:chOff x="1504731" y="1836163"/>
            <a:chExt cx="3818682" cy="518254"/>
          </a:xfrm>
        </p:grpSpPr>
        <p:grpSp>
          <p:nvGrpSpPr>
            <p:cNvPr id="136" name="Group 135"/>
            <p:cNvGrpSpPr/>
            <p:nvPr/>
          </p:nvGrpSpPr>
          <p:grpSpPr>
            <a:xfrm>
              <a:off x="1504731" y="1836163"/>
              <a:ext cx="496975" cy="510812"/>
              <a:chOff x="1435706" y="1794745"/>
              <a:chExt cx="496975" cy="510812"/>
            </a:xfrm>
          </p:grpSpPr>
          <p:sp>
            <p:nvSpPr>
              <p:cNvPr id="173" name="Rectangle 172"/>
              <p:cNvSpPr/>
              <p:nvPr/>
            </p:nvSpPr>
            <p:spPr>
              <a:xfrm>
                <a:off x="1435706" y="1794745"/>
                <a:ext cx="496975" cy="51081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4" name="Rectangle 173"/>
              <p:cNvSpPr/>
              <p:nvPr/>
            </p:nvSpPr>
            <p:spPr>
              <a:xfrm>
                <a:off x="1504731" y="1836163"/>
                <a:ext cx="151853"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5" name="Rectangle 174"/>
              <p:cNvSpPr/>
              <p:nvPr/>
            </p:nvSpPr>
            <p:spPr>
              <a:xfrm>
                <a:off x="1733057" y="1836163"/>
                <a:ext cx="151853"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6" name="Rectangle 175"/>
              <p:cNvSpPr/>
              <p:nvPr/>
            </p:nvSpPr>
            <p:spPr>
              <a:xfrm flipH="1">
                <a:off x="1504732" y="2057593"/>
                <a:ext cx="152400"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7" name="Rectangle 176"/>
              <p:cNvSpPr/>
              <p:nvPr/>
            </p:nvSpPr>
            <p:spPr>
              <a:xfrm flipH="1">
                <a:off x="1733058" y="2057593"/>
                <a:ext cx="152400"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37" name="Group 136"/>
            <p:cNvGrpSpPr/>
            <p:nvPr/>
          </p:nvGrpSpPr>
          <p:grpSpPr>
            <a:xfrm>
              <a:off x="2051115" y="1843605"/>
              <a:ext cx="496975" cy="510812"/>
              <a:chOff x="1435706" y="1794745"/>
              <a:chExt cx="496975" cy="510812"/>
            </a:xfrm>
          </p:grpSpPr>
          <p:sp>
            <p:nvSpPr>
              <p:cNvPr id="168" name="Rectangle 167"/>
              <p:cNvSpPr/>
              <p:nvPr/>
            </p:nvSpPr>
            <p:spPr>
              <a:xfrm>
                <a:off x="1435706" y="1794745"/>
                <a:ext cx="496975" cy="51081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9" name="Rectangle 168"/>
              <p:cNvSpPr/>
              <p:nvPr/>
            </p:nvSpPr>
            <p:spPr>
              <a:xfrm>
                <a:off x="1504731" y="1836163"/>
                <a:ext cx="151853"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0" name="Rectangle 169"/>
              <p:cNvSpPr/>
              <p:nvPr/>
            </p:nvSpPr>
            <p:spPr>
              <a:xfrm>
                <a:off x="1733057" y="1836163"/>
                <a:ext cx="151853"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1" name="Rectangle 170"/>
              <p:cNvSpPr/>
              <p:nvPr/>
            </p:nvSpPr>
            <p:spPr>
              <a:xfrm flipH="1">
                <a:off x="1504732" y="2057593"/>
                <a:ext cx="152400"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2" name="Rectangle 171"/>
              <p:cNvSpPr/>
              <p:nvPr/>
            </p:nvSpPr>
            <p:spPr>
              <a:xfrm flipH="1">
                <a:off x="1733058" y="2057593"/>
                <a:ext cx="152400"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38" name="Group 137"/>
            <p:cNvGrpSpPr/>
            <p:nvPr/>
          </p:nvGrpSpPr>
          <p:grpSpPr>
            <a:xfrm>
              <a:off x="2609666" y="1837238"/>
              <a:ext cx="496975" cy="510812"/>
              <a:chOff x="1435706" y="1794745"/>
              <a:chExt cx="496975" cy="510812"/>
            </a:xfrm>
          </p:grpSpPr>
          <p:sp>
            <p:nvSpPr>
              <p:cNvPr id="163" name="Rectangle 162"/>
              <p:cNvSpPr/>
              <p:nvPr/>
            </p:nvSpPr>
            <p:spPr>
              <a:xfrm>
                <a:off x="1435706" y="1794745"/>
                <a:ext cx="496975" cy="51081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4" name="Rectangle 163"/>
              <p:cNvSpPr/>
              <p:nvPr/>
            </p:nvSpPr>
            <p:spPr>
              <a:xfrm>
                <a:off x="1504731" y="1836163"/>
                <a:ext cx="151853"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5" name="Rectangle 164"/>
              <p:cNvSpPr/>
              <p:nvPr/>
            </p:nvSpPr>
            <p:spPr>
              <a:xfrm>
                <a:off x="1733057" y="1836163"/>
                <a:ext cx="151853"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6" name="Rectangle 165"/>
              <p:cNvSpPr/>
              <p:nvPr/>
            </p:nvSpPr>
            <p:spPr>
              <a:xfrm flipH="1">
                <a:off x="1504732" y="2057593"/>
                <a:ext cx="152400"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7" name="Rectangle 166"/>
              <p:cNvSpPr/>
              <p:nvPr/>
            </p:nvSpPr>
            <p:spPr>
              <a:xfrm flipH="1">
                <a:off x="1733058" y="2057593"/>
                <a:ext cx="152400"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39" name="Group 138"/>
            <p:cNvGrpSpPr/>
            <p:nvPr/>
          </p:nvGrpSpPr>
          <p:grpSpPr>
            <a:xfrm>
              <a:off x="3175665" y="1836700"/>
              <a:ext cx="496975" cy="510812"/>
              <a:chOff x="1435706" y="1794745"/>
              <a:chExt cx="496975" cy="510812"/>
            </a:xfrm>
          </p:grpSpPr>
          <p:sp>
            <p:nvSpPr>
              <p:cNvPr id="158" name="Rectangle 157"/>
              <p:cNvSpPr/>
              <p:nvPr/>
            </p:nvSpPr>
            <p:spPr>
              <a:xfrm>
                <a:off x="1435706" y="1794745"/>
                <a:ext cx="496975" cy="51081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9" name="Rectangle 158"/>
              <p:cNvSpPr/>
              <p:nvPr/>
            </p:nvSpPr>
            <p:spPr>
              <a:xfrm>
                <a:off x="1504731" y="1836163"/>
                <a:ext cx="151853"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0" name="Rectangle 159"/>
              <p:cNvSpPr/>
              <p:nvPr/>
            </p:nvSpPr>
            <p:spPr>
              <a:xfrm>
                <a:off x="1733057" y="1836163"/>
                <a:ext cx="151853"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1" name="Rectangle 160"/>
              <p:cNvSpPr/>
              <p:nvPr/>
            </p:nvSpPr>
            <p:spPr>
              <a:xfrm flipH="1">
                <a:off x="1504732" y="2057593"/>
                <a:ext cx="152400"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2" name="Rectangle 161"/>
              <p:cNvSpPr/>
              <p:nvPr/>
            </p:nvSpPr>
            <p:spPr>
              <a:xfrm flipH="1">
                <a:off x="1733058" y="2057593"/>
                <a:ext cx="152400"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40" name="Group 139"/>
            <p:cNvGrpSpPr/>
            <p:nvPr/>
          </p:nvGrpSpPr>
          <p:grpSpPr>
            <a:xfrm>
              <a:off x="3727859" y="1836163"/>
              <a:ext cx="496975" cy="510812"/>
              <a:chOff x="1435706" y="1794745"/>
              <a:chExt cx="496975" cy="510812"/>
            </a:xfrm>
          </p:grpSpPr>
          <p:sp>
            <p:nvSpPr>
              <p:cNvPr id="153" name="Rectangle 152"/>
              <p:cNvSpPr/>
              <p:nvPr/>
            </p:nvSpPr>
            <p:spPr>
              <a:xfrm>
                <a:off x="1435706" y="1794745"/>
                <a:ext cx="496975" cy="51081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4" name="Rectangle 153"/>
              <p:cNvSpPr/>
              <p:nvPr/>
            </p:nvSpPr>
            <p:spPr>
              <a:xfrm>
                <a:off x="1504731" y="1836163"/>
                <a:ext cx="151853"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5" name="Rectangle 154"/>
              <p:cNvSpPr/>
              <p:nvPr/>
            </p:nvSpPr>
            <p:spPr>
              <a:xfrm>
                <a:off x="1733057" y="1836163"/>
                <a:ext cx="151853"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6" name="Rectangle 155"/>
              <p:cNvSpPr/>
              <p:nvPr/>
            </p:nvSpPr>
            <p:spPr>
              <a:xfrm flipH="1">
                <a:off x="1504732" y="2057593"/>
                <a:ext cx="152400"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7" name="Rectangle 156"/>
              <p:cNvSpPr/>
              <p:nvPr/>
            </p:nvSpPr>
            <p:spPr>
              <a:xfrm flipH="1">
                <a:off x="1733058" y="2057593"/>
                <a:ext cx="152400"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41" name="Group 140"/>
            <p:cNvGrpSpPr/>
            <p:nvPr/>
          </p:nvGrpSpPr>
          <p:grpSpPr>
            <a:xfrm>
              <a:off x="4274243" y="1836699"/>
              <a:ext cx="496975" cy="510812"/>
              <a:chOff x="1435706" y="1794745"/>
              <a:chExt cx="496975" cy="510812"/>
            </a:xfrm>
          </p:grpSpPr>
          <p:sp>
            <p:nvSpPr>
              <p:cNvPr id="148" name="Rectangle 147"/>
              <p:cNvSpPr/>
              <p:nvPr/>
            </p:nvSpPr>
            <p:spPr>
              <a:xfrm>
                <a:off x="1435706" y="1794745"/>
                <a:ext cx="496975" cy="51081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9" name="Rectangle 148"/>
              <p:cNvSpPr/>
              <p:nvPr/>
            </p:nvSpPr>
            <p:spPr>
              <a:xfrm>
                <a:off x="1504731" y="1836163"/>
                <a:ext cx="151853"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0" name="Rectangle 149"/>
              <p:cNvSpPr/>
              <p:nvPr/>
            </p:nvSpPr>
            <p:spPr>
              <a:xfrm>
                <a:off x="1733057" y="1836163"/>
                <a:ext cx="151853"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1" name="Rectangle 150"/>
              <p:cNvSpPr/>
              <p:nvPr/>
            </p:nvSpPr>
            <p:spPr>
              <a:xfrm flipH="1">
                <a:off x="1504732" y="2057593"/>
                <a:ext cx="152400"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2" name="Rectangle 151"/>
              <p:cNvSpPr/>
              <p:nvPr/>
            </p:nvSpPr>
            <p:spPr>
              <a:xfrm flipH="1">
                <a:off x="1733058" y="2057593"/>
                <a:ext cx="152400"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42" name="Group 141"/>
            <p:cNvGrpSpPr/>
            <p:nvPr/>
          </p:nvGrpSpPr>
          <p:grpSpPr>
            <a:xfrm>
              <a:off x="4826438" y="1836700"/>
              <a:ext cx="496975" cy="510812"/>
              <a:chOff x="1435706" y="1794745"/>
              <a:chExt cx="496975" cy="510812"/>
            </a:xfrm>
          </p:grpSpPr>
          <p:sp>
            <p:nvSpPr>
              <p:cNvPr id="143" name="Rectangle 142"/>
              <p:cNvSpPr/>
              <p:nvPr/>
            </p:nvSpPr>
            <p:spPr>
              <a:xfrm>
                <a:off x="1435706" y="1794745"/>
                <a:ext cx="496975" cy="51081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4" name="Rectangle 143"/>
              <p:cNvSpPr/>
              <p:nvPr/>
            </p:nvSpPr>
            <p:spPr>
              <a:xfrm>
                <a:off x="1504731" y="1836163"/>
                <a:ext cx="151853"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5" name="Rectangle 144"/>
              <p:cNvSpPr/>
              <p:nvPr/>
            </p:nvSpPr>
            <p:spPr>
              <a:xfrm>
                <a:off x="1733057" y="1836163"/>
                <a:ext cx="151853"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6" name="Rectangle 145"/>
              <p:cNvSpPr/>
              <p:nvPr/>
            </p:nvSpPr>
            <p:spPr>
              <a:xfrm flipH="1">
                <a:off x="1504732" y="2057593"/>
                <a:ext cx="152400"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7" name="Rectangle 146"/>
              <p:cNvSpPr/>
              <p:nvPr/>
            </p:nvSpPr>
            <p:spPr>
              <a:xfrm flipH="1">
                <a:off x="1733058" y="2057593"/>
                <a:ext cx="152400"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nvGrpSpPr>
          <p:cNvPr id="178" name="Group 177"/>
          <p:cNvGrpSpPr/>
          <p:nvPr/>
        </p:nvGrpSpPr>
        <p:grpSpPr>
          <a:xfrm>
            <a:off x="3275432" y="5268120"/>
            <a:ext cx="3818682" cy="518254"/>
            <a:chOff x="1504731" y="1836163"/>
            <a:chExt cx="3818682" cy="518254"/>
          </a:xfrm>
        </p:grpSpPr>
        <p:grpSp>
          <p:nvGrpSpPr>
            <p:cNvPr id="179" name="Group 178"/>
            <p:cNvGrpSpPr/>
            <p:nvPr/>
          </p:nvGrpSpPr>
          <p:grpSpPr>
            <a:xfrm>
              <a:off x="1504731" y="1836163"/>
              <a:ext cx="496975" cy="510812"/>
              <a:chOff x="1435706" y="1794745"/>
              <a:chExt cx="496975" cy="510812"/>
            </a:xfrm>
          </p:grpSpPr>
          <p:sp>
            <p:nvSpPr>
              <p:cNvPr id="216" name="Rectangle 215"/>
              <p:cNvSpPr/>
              <p:nvPr/>
            </p:nvSpPr>
            <p:spPr>
              <a:xfrm>
                <a:off x="1435706" y="1794745"/>
                <a:ext cx="496975" cy="51081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7" name="Rectangle 216"/>
              <p:cNvSpPr/>
              <p:nvPr/>
            </p:nvSpPr>
            <p:spPr>
              <a:xfrm>
                <a:off x="1504731" y="1836163"/>
                <a:ext cx="151853"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8" name="Rectangle 217"/>
              <p:cNvSpPr/>
              <p:nvPr/>
            </p:nvSpPr>
            <p:spPr>
              <a:xfrm>
                <a:off x="1733057" y="1836163"/>
                <a:ext cx="151853"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9" name="Rectangle 218"/>
              <p:cNvSpPr/>
              <p:nvPr/>
            </p:nvSpPr>
            <p:spPr>
              <a:xfrm flipH="1">
                <a:off x="1504732" y="2057593"/>
                <a:ext cx="152400"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0" name="Rectangle 219"/>
              <p:cNvSpPr/>
              <p:nvPr/>
            </p:nvSpPr>
            <p:spPr>
              <a:xfrm flipH="1">
                <a:off x="1733058" y="2057593"/>
                <a:ext cx="152400"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80" name="Group 179"/>
            <p:cNvGrpSpPr/>
            <p:nvPr/>
          </p:nvGrpSpPr>
          <p:grpSpPr>
            <a:xfrm>
              <a:off x="2051115" y="1843605"/>
              <a:ext cx="496975" cy="510812"/>
              <a:chOff x="1435706" y="1794745"/>
              <a:chExt cx="496975" cy="510812"/>
            </a:xfrm>
          </p:grpSpPr>
          <p:sp>
            <p:nvSpPr>
              <p:cNvPr id="211" name="Rectangle 210"/>
              <p:cNvSpPr/>
              <p:nvPr/>
            </p:nvSpPr>
            <p:spPr>
              <a:xfrm>
                <a:off x="1435706" y="1794745"/>
                <a:ext cx="496975" cy="51081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2" name="Rectangle 211"/>
              <p:cNvSpPr/>
              <p:nvPr/>
            </p:nvSpPr>
            <p:spPr>
              <a:xfrm>
                <a:off x="1504731" y="1836163"/>
                <a:ext cx="151853"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3" name="Rectangle 212"/>
              <p:cNvSpPr/>
              <p:nvPr/>
            </p:nvSpPr>
            <p:spPr>
              <a:xfrm>
                <a:off x="1733057" y="1836163"/>
                <a:ext cx="151853"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4" name="Rectangle 213"/>
              <p:cNvSpPr/>
              <p:nvPr/>
            </p:nvSpPr>
            <p:spPr>
              <a:xfrm flipH="1">
                <a:off x="1504732" y="2057593"/>
                <a:ext cx="152400"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5" name="Rectangle 214"/>
              <p:cNvSpPr/>
              <p:nvPr/>
            </p:nvSpPr>
            <p:spPr>
              <a:xfrm flipH="1">
                <a:off x="1733058" y="2057593"/>
                <a:ext cx="152400"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81" name="Group 180"/>
            <p:cNvGrpSpPr/>
            <p:nvPr/>
          </p:nvGrpSpPr>
          <p:grpSpPr>
            <a:xfrm>
              <a:off x="2609666" y="1837238"/>
              <a:ext cx="496975" cy="510812"/>
              <a:chOff x="1435706" y="1794745"/>
              <a:chExt cx="496975" cy="510812"/>
            </a:xfrm>
          </p:grpSpPr>
          <p:sp>
            <p:nvSpPr>
              <p:cNvPr id="206" name="Rectangle 205"/>
              <p:cNvSpPr/>
              <p:nvPr/>
            </p:nvSpPr>
            <p:spPr>
              <a:xfrm>
                <a:off x="1435706" y="1794745"/>
                <a:ext cx="496975" cy="51081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7" name="Rectangle 206"/>
              <p:cNvSpPr/>
              <p:nvPr/>
            </p:nvSpPr>
            <p:spPr>
              <a:xfrm>
                <a:off x="1504731" y="1836163"/>
                <a:ext cx="151853"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8" name="Rectangle 207"/>
              <p:cNvSpPr/>
              <p:nvPr/>
            </p:nvSpPr>
            <p:spPr>
              <a:xfrm>
                <a:off x="1733057" y="1836163"/>
                <a:ext cx="151853"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9" name="Rectangle 208"/>
              <p:cNvSpPr/>
              <p:nvPr/>
            </p:nvSpPr>
            <p:spPr>
              <a:xfrm flipH="1">
                <a:off x="1504732" y="2057593"/>
                <a:ext cx="152400"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0" name="Rectangle 209"/>
              <p:cNvSpPr/>
              <p:nvPr/>
            </p:nvSpPr>
            <p:spPr>
              <a:xfrm flipH="1">
                <a:off x="1733058" y="2057593"/>
                <a:ext cx="152400"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82" name="Group 181"/>
            <p:cNvGrpSpPr/>
            <p:nvPr/>
          </p:nvGrpSpPr>
          <p:grpSpPr>
            <a:xfrm>
              <a:off x="3175665" y="1836700"/>
              <a:ext cx="496975" cy="510812"/>
              <a:chOff x="1435706" y="1794745"/>
              <a:chExt cx="496975" cy="510812"/>
            </a:xfrm>
          </p:grpSpPr>
          <p:sp>
            <p:nvSpPr>
              <p:cNvPr id="201" name="Rectangle 200"/>
              <p:cNvSpPr/>
              <p:nvPr/>
            </p:nvSpPr>
            <p:spPr>
              <a:xfrm>
                <a:off x="1435706" y="1794745"/>
                <a:ext cx="496975" cy="51081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2" name="Rectangle 201"/>
              <p:cNvSpPr/>
              <p:nvPr/>
            </p:nvSpPr>
            <p:spPr>
              <a:xfrm>
                <a:off x="1504731" y="1836163"/>
                <a:ext cx="151853"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3" name="Rectangle 202"/>
              <p:cNvSpPr/>
              <p:nvPr/>
            </p:nvSpPr>
            <p:spPr>
              <a:xfrm>
                <a:off x="1733057" y="1836163"/>
                <a:ext cx="151853"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4" name="Rectangle 203"/>
              <p:cNvSpPr/>
              <p:nvPr/>
            </p:nvSpPr>
            <p:spPr>
              <a:xfrm flipH="1">
                <a:off x="1504732" y="2057593"/>
                <a:ext cx="152400"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5" name="Rectangle 204"/>
              <p:cNvSpPr/>
              <p:nvPr/>
            </p:nvSpPr>
            <p:spPr>
              <a:xfrm flipH="1">
                <a:off x="1733058" y="2057593"/>
                <a:ext cx="152400"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83" name="Group 182"/>
            <p:cNvGrpSpPr/>
            <p:nvPr/>
          </p:nvGrpSpPr>
          <p:grpSpPr>
            <a:xfrm>
              <a:off x="3727859" y="1836163"/>
              <a:ext cx="496975" cy="510812"/>
              <a:chOff x="1435706" y="1794745"/>
              <a:chExt cx="496975" cy="510812"/>
            </a:xfrm>
          </p:grpSpPr>
          <p:sp>
            <p:nvSpPr>
              <p:cNvPr id="196" name="Rectangle 195"/>
              <p:cNvSpPr/>
              <p:nvPr/>
            </p:nvSpPr>
            <p:spPr>
              <a:xfrm>
                <a:off x="1435706" y="1794745"/>
                <a:ext cx="496975" cy="51081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7" name="Rectangle 196"/>
              <p:cNvSpPr/>
              <p:nvPr/>
            </p:nvSpPr>
            <p:spPr>
              <a:xfrm>
                <a:off x="1504731" y="1836163"/>
                <a:ext cx="151853"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8" name="Rectangle 197"/>
              <p:cNvSpPr/>
              <p:nvPr/>
            </p:nvSpPr>
            <p:spPr>
              <a:xfrm>
                <a:off x="1733057" y="1836163"/>
                <a:ext cx="151853"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9" name="Rectangle 198"/>
              <p:cNvSpPr/>
              <p:nvPr/>
            </p:nvSpPr>
            <p:spPr>
              <a:xfrm flipH="1">
                <a:off x="1504732" y="2057593"/>
                <a:ext cx="152400"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0" name="Rectangle 199"/>
              <p:cNvSpPr/>
              <p:nvPr/>
            </p:nvSpPr>
            <p:spPr>
              <a:xfrm flipH="1">
                <a:off x="1733058" y="2057593"/>
                <a:ext cx="152400"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84" name="Group 183"/>
            <p:cNvGrpSpPr/>
            <p:nvPr/>
          </p:nvGrpSpPr>
          <p:grpSpPr>
            <a:xfrm>
              <a:off x="4274243" y="1836699"/>
              <a:ext cx="496975" cy="510812"/>
              <a:chOff x="1435706" y="1794745"/>
              <a:chExt cx="496975" cy="510812"/>
            </a:xfrm>
          </p:grpSpPr>
          <p:sp>
            <p:nvSpPr>
              <p:cNvPr id="191" name="Rectangle 190"/>
              <p:cNvSpPr/>
              <p:nvPr/>
            </p:nvSpPr>
            <p:spPr>
              <a:xfrm>
                <a:off x="1435706" y="1794745"/>
                <a:ext cx="496975" cy="51081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2" name="Rectangle 191"/>
              <p:cNvSpPr/>
              <p:nvPr/>
            </p:nvSpPr>
            <p:spPr>
              <a:xfrm>
                <a:off x="1504731" y="1836163"/>
                <a:ext cx="151853"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3" name="Rectangle 192"/>
              <p:cNvSpPr/>
              <p:nvPr/>
            </p:nvSpPr>
            <p:spPr>
              <a:xfrm>
                <a:off x="1733057" y="1836163"/>
                <a:ext cx="151853"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4" name="Rectangle 193"/>
              <p:cNvSpPr/>
              <p:nvPr/>
            </p:nvSpPr>
            <p:spPr>
              <a:xfrm flipH="1">
                <a:off x="1504732" y="2057593"/>
                <a:ext cx="152400"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5" name="Rectangle 194"/>
              <p:cNvSpPr/>
              <p:nvPr/>
            </p:nvSpPr>
            <p:spPr>
              <a:xfrm flipH="1">
                <a:off x="1733058" y="2057593"/>
                <a:ext cx="152400"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85" name="Group 184"/>
            <p:cNvGrpSpPr/>
            <p:nvPr/>
          </p:nvGrpSpPr>
          <p:grpSpPr>
            <a:xfrm>
              <a:off x="4826438" y="1836700"/>
              <a:ext cx="496975" cy="510812"/>
              <a:chOff x="1435706" y="1794745"/>
              <a:chExt cx="496975" cy="510812"/>
            </a:xfrm>
          </p:grpSpPr>
          <p:sp>
            <p:nvSpPr>
              <p:cNvPr id="186" name="Rectangle 185"/>
              <p:cNvSpPr/>
              <p:nvPr/>
            </p:nvSpPr>
            <p:spPr>
              <a:xfrm>
                <a:off x="1435706" y="1794745"/>
                <a:ext cx="496975" cy="51081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7" name="Rectangle 186"/>
              <p:cNvSpPr/>
              <p:nvPr/>
            </p:nvSpPr>
            <p:spPr>
              <a:xfrm>
                <a:off x="1504731" y="1836163"/>
                <a:ext cx="151853"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8" name="Rectangle 187"/>
              <p:cNvSpPr/>
              <p:nvPr/>
            </p:nvSpPr>
            <p:spPr>
              <a:xfrm>
                <a:off x="1733057" y="1836163"/>
                <a:ext cx="151853"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9" name="Rectangle 188"/>
              <p:cNvSpPr/>
              <p:nvPr/>
            </p:nvSpPr>
            <p:spPr>
              <a:xfrm flipH="1">
                <a:off x="1504732" y="2057593"/>
                <a:ext cx="152400"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0" name="Rectangle 189"/>
              <p:cNvSpPr/>
              <p:nvPr/>
            </p:nvSpPr>
            <p:spPr>
              <a:xfrm flipH="1">
                <a:off x="1733058" y="2057593"/>
                <a:ext cx="152400"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nvGrpSpPr>
          <p:cNvPr id="221" name="Group 220"/>
          <p:cNvGrpSpPr/>
          <p:nvPr/>
        </p:nvGrpSpPr>
        <p:grpSpPr>
          <a:xfrm>
            <a:off x="3274340" y="1699338"/>
            <a:ext cx="4900181" cy="552231"/>
            <a:chOff x="1876020" y="1596718"/>
            <a:chExt cx="4900181" cy="552231"/>
          </a:xfrm>
        </p:grpSpPr>
        <p:grpSp>
          <p:nvGrpSpPr>
            <p:cNvPr id="222" name="Group 221"/>
            <p:cNvGrpSpPr/>
            <p:nvPr/>
          </p:nvGrpSpPr>
          <p:grpSpPr>
            <a:xfrm>
              <a:off x="1876020" y="1630695"/>
              <a:ext cx="496975" cy="510812"/>
              <a:chOff x="1435706" y="1794745"/>
              <a:chExt cx="496975" cy="510812"/>
            </a:xfrm>
          </p:grpSpPr>
          <p:sp>
            <p:nvSpPr>
              <p:cNvPr id="260" name="Rectangle 259"/>
              <p:cNvSpPr/>
              <p:nvPr/>
            </p:nvSpPr>
            <p:spPr>
              <a:xfrm>
                <a:off x="1435706" y="1794745"/>
                <a:ext cx="496975" cy="51081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1" name="Rectangle 260"/>
              <p:cNvSpPr/>
              <p:nvPr/>
            </p:nvSpPr>
            <p:spPr>
              <a:xfrm>
                <a:off x="1504731" y="1836163"/>
                <a:ext cx="151853"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2" name="Rectangle 261"/>
              <p:cNvSpPr/>
              <p:nvPr/>
            </p:nvSpPr>
            <p:spPr>
              <a:xfrm>
                <a:off x="1733057" y="1836163"/>
                <a:ext cx="151853"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3" name="Rectangle 262"/>
              <p:cNvSpPr/>
              <p:nvPr/>
            </p:nvSpPr>
            <p:spPr>
              <a:xfrm flipH="1">
                <a:off x="1504732" y="2057593"/>
                <a:ext cx="152400"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4" name="Rectangle 263"/>
              <p:cNvSpPr/>
              <p:nvPr/>
            </p:nvSpPr>
            <p:spPr>
              <a:xfrm flipH="1">
                <a:off x="1733058" y="2057593"/>
                <a:ext cx="152400"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23" name="Group 222"/>
            <p:cNvGrpSpPr/>
            <p:nvPr/>
          </p:nvGrpSpPr>
          <p:grpSpPr>
            <a:xfrm>
              <a:off x="2422404" y="1638137"/>
              <a:ext cx="496975" cy="510812"/>
              <a:chOff x="1435706" y="1794745"/>
              <a:chExt cx="496975" cy="510812"/>
            </a:xfrm>
          </p:grpSpPr>
          <p:sp>
            <p:nvSpPr>
              <p:cNvPr id="255" name="Rectangle 254"/>
              <p:cNvSpPr/>
              <p:nvPr/>
            </p:nvSpPr>
            <p:spPr>
              <a:xfrm>
                <a:off x="1435706" y="1794745"/>
                <a:ext cx="496975" cy="51081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6" name="Rectangle 255"/>
              <p:cNvSpPr/>
              <p:nvPr/>
            </p:nvSpPr>
            <p:spPr>
              <a:xfrm>
                <a:off x="1504731" y="1836163"/>
                <a:ext cx="151853"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7" name="Rectangle 256"/>
              <p:cNvSpPr/>
              <p:nvPr/>
            </p:nvSpPr>
            <p:spPr>
              <a:xfrm>
                <a:off x="1733057" y="1836163"/>
                <a:ext cx="151853"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8" name="Rectangle 257"/>
              <p:cNvSpPr/>
              <p:nvPr/>
            </p:nvSpPr>
            <p:spPr>
              <a:xfrm flipH="1">
                <a:off x="1504732" y="2057593"/>
                <a:ext cx="152400"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9" name="Rectangle 258"/>
              <p:cNvSpPr/>
              <p:nvPr/>
            </p:nvSpPr>
            <p:spPr>
              <a:xfrm flipH="1">
                <a:off x="1733058" y="2057593"/>
                <a:ext cx="152400"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24" name="Group 223"/>
            <p:cNvGrpSpPr/>
            <p:nvPr/>
          </p:nvGrpSpPr>
          <p:grpSpPr>
            <a:xfrm>
              <a:off x="2980955" y="1631770"/>
              <a:ext cx="496975" cy="510812"/>
              <a:chOff x="1435706" y="1794745"/>
              <a:chExt cx="496975" cy="510812"/>
            </a:xfrm>
          </p:grpSpPr>
          <p:sp>
            <p:nvSpPr>
              <p:cNvPr id="250" name="Rectangle 249"/>
              <p:cNvSpPr/>
              <p:nvPr/>
            </p:nvSpPr>
            <p:spPr>
              <a:xfrm>
                <a:off x="1435706" y="1794745"/>
                <a:ext cx="496975" cy="51081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1" name="Rectangle 250"/>
              <p:cNvSpPr/>
              <p:nvPr/>
            </p:nvSpPr>
            <p:spPr>
              <a:xfrm>
                <a:off x="1504731" y="1836163"/>
                <a:ext cx="151853"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2" name="Rectangle 251"/>
              <p:cNvSpPr/>
              <p:nvPr/>
            </p:nvSpPr>
            <p:spPr>
              <a:xfrm>
                <a:off x="1733057" y="1836163"/>
                <a:ext cx="151853"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3" name="Rectangle 252"/>
              <p:cNvSpPr/>
              <p:nvPr/>
            </p:nvSpPr>
            <p:spPr>
              <a:xfrm flipH="1">
                <a:off x="1504732" y="2057593"/>
                <a:ext cx="152400"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4" name="Rectangle 253"/>
              <p:cNvSpPr/>
              <p:nvPr/>
            </p:nvSpPr>
            <p:spPr>
              <a:xfrm flipH="1">
                <a:off x="1733058" y="2057593"/>
                <a:ext cx="152400"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25" name="Group 224"/>
            <p:cNvGrpSpPr/>
            <p:nvPr/>
          </p:nvGrpSpPr>
          <p:grpSpPr>
            <a:xfrm>
              <a:off x="3546954" y="1631232"/>
              <a:ext cx="496975" cy="510812"/>
              <a:chOff x="1435706" y="1794745"/>
              <a:chExt cx="496975" cy="510812"/>
            </a:xfrm>
          </p:grpSpPr>
          <p:sp>
            <p:nvSpPr>
              <p:cNvPr id="245" name="Rectangle 244"/>
              <p:cNvSpPr/>
              <p:nvPr/>
            </p:nvSpPr>
            <p:spPr>
              <a:xfrm>
                <a:off x="1435706" y="1794745"/>
                <a:ext cx="496975" cy="51081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6" name="Rectangle 245"/>
              <p:cNvSpPr/>
              <p:nvPr/>
            </p:nvSpPr>
            <p:spPr>
              <a:xfrm>
                <a:off x="1504731" y="1836163"/>
                <a:ext cx="151853"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7" name="Rectangle 246"/>
              <p:cNvSpPr/>
              <p:nvPr/>
            </p:nvSpPr>
            <p:spPr>
              <a:xfrm>
                <a:off x="1733057" y="1836163"/>
                <a:ext cx="151853"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8" name="Rectangle 247"/>
              <p:cNvSpPr/>
              <p:nvPr/>
            </p:nvSpPr>
            <p:spPr>
              <a:xfrm flipH="1">
                <a:off x="1504732" y="2057593"/>
                <a:ext cx="152400"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9" name="Rectangle 248"/>
              <p:cNvSpPr/>
              <p:nvPr/>
            </p:nvSpPr>
            <p:spPr>
              <a:xfrm flipH="1">
                <a:off x="1733058" y="2057593"/>
                <a:ext cx="152400"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26" name="Group 225"/>
            <p:cNvGrpSpPr/>
            <p:nvPr/>
          </p:nvGrpSpPr>
          <p:grpSpPr>
            <a:xfrm>
              <a:off x="4099148" y="1630695"/>
              <a:ext cx="496975" cy="510812"/>
              <a:chOff x="1435706" y="1794745"/>
              <a:chExt cx="496975" cy="510812"/>
            </a:xfrm>
          </p:grpSpPr>
          <p:sp>
            <p:nvSpPr>
              <p:cNvPr id="240" name="Rectangle 239"/>
              <p:cNvSpPr/>
              <p:nvPr/>
            </p:nvSpPr>
            <p:spPr>
              <a:xfrm>
                <a:off x="1435706" y="1794745"/>
                <a:ext cx="496975" cy="51081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1" name="Rectangle 240"/>
              <p:cNvSpPr/>
              <p:nvPr/>
            </p:nvSpPr>
            <p:spPr>
              <a:xfrm>
                <a:off x="1504731" y="1836163"/>
                <a:ext cx="151853"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2" name="Rectangle 241"/>
              <p:cNvSpPr/>
              <p:nvPr/>
            </p:nvSpPr>
            <p:spPr>
              <a:xfrm>
                <a:off x="1733057" y="1836163"/>
                <a:ext cx="151853"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3" name="Rectangle 242"/>
              <p:cNvSpPr/>
              <p:nvPr/>
            </p:nvSpPr>
            <p:spPr>
              <a:xfrm flipH="1">
                <a:off x="1504732" y="2057593"/>
                <a:ext cx="152400"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4" name="Rectangle 243"/>
              <p:cNvSpPr/>
              <p:nvPr/>
            </p:nvSpPr>
            <p:spPr>
              <a:xfrm flipH="1">
                <a:off x="1733058" y="2057593"/>
                <a:ext cx="152400"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27" name="Group 226"/>
            <p:cNvGrpSpPr/>
            <p:nvPr/>
          </p:nvGrpSpPr>
          <p:grpSpPr>
            <a:xfrm>
              <a:off x="4645532" y="1631231"/>
              <a:ext cx="496975" cy="510812"/>
              <a:chOff x="1435706" y="1794745"/>
              <a:chExt cx="496975" cy="510812"/>
            </a:xfrm>
          </p:grpSpPr>
          <p:sp>
            <p:nvSpPr>
              <p:cNvPr id="235" name="Rectangle 234"/>
              <p:cNvSpPr/>
              <p:nvPr/>
            </p:nvSpPr>
            <p:spPr>
              <a:xfrm>
                <a:off x="1435706" y="1794745"/>
                <a:ext cx="496975" cy="51081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6" name="Rectangle 235"/>
              <p:cNvSpPr/>
              <p:nvPr/>
            </p:nvSpPr>
            <p:spPr>
              <a:xfrm>
                <a:off x="1504731" y="1836163"/>
                <a:ext cx="151853"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7" name="Rectangle 236"/>
              <p:cNvSpPr/>
              <p:nvPr/>
            </p:nvSpPr>
            <p:spPr>
              <a:xfrm>
                <a:off x="1733057" y="1836163"/>
                <a:ext cx="151853"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8" name="Rectangle 237"/>
              <p:cNvSpPr/>
              <p:nvPr/>
            </p:nvSpPr>
            <p:spPr>
              <a:xfrm flipH="1">
                <a:off x="1504732" y="2057593"/>
                <a:ext cx="152400"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9" name="Rectangle 238"/>
              <p:cNvSpPr/>
              <p:nvPr/>
            </p:nvSpPr>
            <p:spPr>
              <a:xfrm flipH="1">
                <a:off x="1733058" y="2057593"/>
                <a:ext cx="152400"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28" name="Group 227"/>
            <p:cNvGrpSpPr/>
            <p:nvPr/>
          </p:nvGrpSpPr>
          <p:grpSpPr>
            <a:xfrm>
              <a:off x="5197727" y="1631232"/>
              <a:ext cx="496975" cy="510812"/>
              <a:chOff x="1435706" y="1794745"/>
              <a:chExt cx="496975" cy="510812"/>
            </a:xfrm>
          </p:grpSpPr>
          <p:sp>
            <p:nvSpPr>
              <p:cNvPr id="230" name="Rectangle 229"/>
              <p:cNvSpPr/>
              <p:nvPr/>
            </p:nvSpPr>
            <p:spPr>
              <a:xfrm>
                <a:off x="1435706" y="1794745"/>
                <a:ext cx="496975" cy="51081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1" name="Rectangle 230"/>
              <p:cNvSpPr/>
              <p:nvPr/>
            </p:nvSpPr>
            <p:spPr>
              <a:xfrm>
                <a:off x="1504731" y="1836163"/>
                <a:ext cx="151853"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2" name="Rectangle 231"/>
              <p:cNvSpPr/>
              <p:nvPr/>
            </p:nvSpPr>
            <p:spPr>
              <a:xfrm>
                <a:off x="1733057" y="1836163"/>
                <a:ext cx="151853"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3" name="Rectangle 232"/>
              <p:cNvSpPr/>
              <p:nvPr/>
            </p:nvSpPr>
            <p:spPr>
              <a:xfrm flipH="1">
                <a:off x="1504732" y="2057593"/>
                <a:ext cx="152400"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4" name="Rectangle 233"/>
              <p:cNvSpPr/>
              <p:nvPr/>
            </p:nvSpPr>
            <p:spPr>
              <a:xfrm flipH="1">
                <a:off x="1733058" y="2057593"/>
                <a:ext cx="152400"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29" name="Rectangle 228"/>
            <p:cNvSpPr/>
            <p:nvPr/>
          </p:nvSpPr>
          <p:spPr>
            <a:xfrm>
              <a:off x="5989324" y="1596718"/>
              <a:ext cx="786877" cy="51081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GPU</a:t>
              </a:r>
            </a:p>
          </p:txBody>
        </p:sp>
      </p:grpSp>
      <p:sp>
        <p:nvSpPr>
          <p:cNvPr id="265" name="Rectangle 264"/>
          <p:cNvSpPr/>
          <p:nvPr/>
        </p:nvSpPr>
        <p:spPr>
          <a:xfrm>
            <a:off x="7387644" y="2403969"/>
            <a:ext cx="786877" cy="51081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GPU</a:t>
            </a:r>
          </a:p>
        </p:txBody>
      </p:sp>
      <p:sp>
        <p:nvSpPr>
          <p:cNvPr id="266" name="Rectangle 265"/>
          <p:cNvSpPr/>
          <p:nvPr/>
        </p:nvSpPr>
        <p:spPr>
          <a:xfrm>
            <a:off x="7387644" y="3081524"/>
            <a:ext cx="786877" cy="51081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GPU</a:t>
            </a:r>
          </a:p>
        </p:txBody>
      </p:sp>
      <p:sp>
        <p:nvSpPr>
          <p:cNvPr id="267" name="Rectangle 266"/>
          <p:cNvSpPr/>
          <p:nvPr/>
        </p:nvSpPr>
        <p:spPr>
          <a:xfrm>
            <a:off x="7387644" y="3853572"/>
            <a:ext cx="786877" cy="51081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GPU</a:t>
            </a:r>
          </a:p>
        </p:txBody>
      </p:sp>
      <p:sp>
        <p:nvSpPr>
          <p:cNvPr id="268" name="Rectangle 267"/>
          <p:cNvSpPr/>
          <p:nvPr/>
        </p:nvSpPr>
        <p:spPr>
          <a:xfrm>
            <a:off x="7387644" y="4571471"/>
            <a:ext cx="786877" cy="51081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GPU</a:t>
            </a:r>
          </a:p>
        </p:txBody>
      </p:sp>
      <p:sp>
        <p:nvSpPr>
          <p:cNvPr id="269" name="Rectangle 268"/>
          <p:cNvSpPr/>
          <p:nvPr/>
        </p:nvSpPr>
        <p:spPr>
          <a:xfrm>
            <a:off x="7387644" y="5268120"/>
            <a:ext cx="786877" cy="51081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GPU</a:t>
            </a:r>
          </a:p>
        </p:txBody>
      </p:sp>
      <p:grpSp>
        <p:nvGrpSpPr>
          <p:cNvPr id="270" name="Group 269"/>
          <p:cNvGrpSpPr/>
          <p:nvPr/>
        </p:nvGrpSpPr>
        <p:grpSpPr>
          <a:xfrm>
            <a:off x="2081313" y="2452829"/>
            <a:ext cx="496975" cy="510812"/>
            <a:chOff x="1435706" y="1794745"/>
            <a:chExt cx="496975" cy="510812"/>
          </a:xfrm>
        </p:grpSpPr>
        <p:sp>
          <p:nvSpPr>
            <p:cNvPr id="271" name="Rectangle 270"/>
            <p:cNvSpPr/>
            <p:nvPr/>
          </p:nvSpPr>
          <p:spPr>
            <a:xfrm>
              <a:off x="1435706" y="1794745"/>
              <a:ext cx="496975" cy="51081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2" name="Rectangle 271"/>
            <p:cNvSpPr/>
            <p:nvPr/>
          </p:nvSpPr>
          <p:spPr>
            <a:xfrm>
              <a:off x="1504731" y="1836163"/>
              <a:ext cx="151853"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3" name="Rectangle 272"/>
            <p:cNvSpPr/>
            <p:nvPr/>
          </p:nvSpPr>
          <p:spPr>
            <a:xfrm>
              <a:off x="1733057" y="1836163"/>
              <a:ext cx="151853"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4" name="Rectangle 273"/>
            <p:cNvSpPr/>
            <p:nvPr/>
          </p:nvSpPr>
          <p:spPr>
            <a:xfrm flipH="1">
              <a:off x="1504732" y="2057593"/>
              <a:ext cx="152400"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5" name="Rectangle 274"/>
            <p:cNvSpPr/>
            <p:nvPr/>
          </p:nvSpPr>
          <p:spPr>
            <a:xfrm flipH="1">
              <a:off x="1733058" y="2057593"/>
              <a:ext cx="152400"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76" name="Group 275"/>
          <p:cNvGrpSpPr/>
          <p:nvPr/>
        </p:nvGrpSpPr>
        <p:grpSpPr>
          <a:xfrm>
            <a:off x="2081313" y="4536957"/>
            <a:ext cx="496975" cy="510812"/>
            <a:chOff x="1435706" y="1794745"/>
            <a:chExt cx="496975" cy="510812"/>
          </a:xfrm>
        </p:grpSpPr>
        <p:sp>
          <p:nvSpPr>
            <p:cNvPr id="277" name="Rectangle 276"/>
            <p:cNvSpPr/>
            <p:nvPr/>
          </p:nvSpPr>
          <p:spPr>
            <a:xfrm>
              <a:off x="1435706" y="1794745"/>
              <a:ext cx="496975" cy="51081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8" name="Rectangle 277"/>
            <p:cNvSpPr/>
            <p:nvPr/>
          </p:nvSpPr>
          <p:spPr>
            <a:xfrm>
              <a:off x="1504731" y="1836163"/>
              <a:ext cx="151853"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9" name="Rectangle 278"/>
            <p:cNvSpPr/>
            <p:nvPr/>
          </p:nvSpPr>
          <p:spPr>
            <a:xfrm>
              <a:off x="1733057" y="1836163"/>
              <a:ext cx="151853"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0" name="Rectangle 279"/>
            <p:cNvSpPr/>
            <p:nvPr/>
          </p:nvSpPr>
          <p:spPr>
            <a:xfrm flipH="1">
              <a:off x="1504732" y="2057593"/>
              <a:ext cx="152400"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1" name="Rectangle 280"/>
            <p:cNvSpPr/>
            <p:nvPr/>
          </p:nvSpPr>
          <p:spPr>
            <a:xfrm flipH="1">
              <a:off x="1733058" y="2057593"/>
              <a:ext cx="152400"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82" name="TextBox 281"/>
          <p:cNvSpPr txBox="1"/>
          <p:nvPr/>
        </p:nvSpPr>
        <p:spPr>
          <a:xfrm>
            <a:off x="404213" y="2616847"/>
            <a:ext cx="1249223" cy="346249"/>
          </a:xfrm>
          <a:prstGeom prst="rect">
            <a:avLst/>
          </a:prstGeom>
          <a:noFill/>
        </p:spPr>
        <p:txBody>
          <a:bodyPr wrap="none" rtlCol="0">
            <a:spAutoFit/>
          </a:bodyPr>
          <a:lstStyle/>
          <a:p>
            <a:pPr algn="ctr">
              <a:lnSpc>
                <a:spcPct val="90000"/>
              </a:lnSpc>
            </a:pPr>
            <a:r>
              <a:rPr lang="en-US" dirty="0"/>
              <a:t>POWER 9</a:t>
            </a:r>
          </a:p>
        </p:txBody>
      </p:sp>
      <p:sp>
        <p:nvSpPr>
          <p:cNvPr id="283" name="TextBox 282"/>
          <p:cNvSpPr txBox="1"/>
          <p:nvPr/>
        </p:nvSpPr>
        <p:spPr>
          <a:xfrm>
            <a:off x="415499" y="4513811"/>
            <a:ext cx="1249223" cy="346249"/>
          </a:xfrm>
          <a:prstGeom prst="rect">
            <a:avLst/>
          </a:prstGeom>
          <a:noFill/>
        </p:spPr>
        <p:txBody>
          <a:bodyPr wrap="none" rtlCol="0">
            <a:spAutoFit/>
          </a:bodyPr>
          <a:lstStyle/>
          <a:p>
            <a:pPr algn="ctr">
              <a:lnSpc>
                <a:spcPct val="90000"/>
              </a:lnSpc>
            </a:pPr>
            <a:r>
              <a:rPr lang="en-US" dirty="0"/>
              <a:t>POWER 9</a:t>
            </a:r>
          </a:p>
        </p:txBody>
      </p:sp>
      <p:sp>
        <p:nvSpPr>
          <p:cNvPr id="284" name="TextBox 283"/>
          <p:cNvSpPr txBox="1"/>
          <p:nvPr/>
        </p:nvSpPr>
        <p:spPr>
          <a:xfrm>
            <a:off x="8280126" y="1231458"/>
            <a:ext cx="4510009" cy="3088538"/>
          </a:xfrm>
          <a:prstGeom prst="rect">
            <a:avLst/>
          </a:prstGeom>
          <a:noFill/>
        </p:spPr>
        <p:txBody>
          <a:bodyPr wrap="square" rtlCol="0">
            <a:spAutoFit/>
          </a:bodyPr>
          <a:lstStyle/>
          <a:p>
            <a:pPr>
              <a:lnSpc>
                <a:spcPct val="90000"/>
              </a:lnSpc>
            </a:pPr>
            <a:r>
              <a:rPr lang="en-US" dirty="0"/>
              <a:t>Node characteristics:</a:t>
            </a:r>
          </a:p>
          <a:p>
            <a:pPr marL="285750" indent="-285750">
              <a:lnSpc>
                <a:spcPct val="90000"/>
              </a:lnSpc>
              <a:buFont typeface="Arial"/>
              <a:buChar char="•"/>
            </a:pPr>
            <a:r>
              <a:rPr lang="en-US" dirty="0"/>
              <a:t>2 POWER9 per node</a:t>
            </a:r>
          </a:p>
          <a:p>
            <a:pPr marL="285750" indent="-285750">
              <a:lnSpc>
                <a:spcPct val="90000"/>
              </a:lnSpc>
              <a:buFont typeface="Arial"/>
              <a:buChar char="•"/>
            </a:pPr>
            <a:r>
              <a:rPr lang="en-US" dirty="0"/>
              <a:t>22 cores per P9</a:t>
            </a:r>
          </a:p>
          <a:p>
            <a:pPr marL="285750" indent="-285750">
              <a:lnSpc>
                <a:spcPct val="90000"/>
              </a:lnSpc>
              <a:buFont typeface="Arial"/>
              <a:buChar char="•"/>
            </a:pPr>
            <a:r>
              <a:rPr lang="en-US" dirty="0"/>
              <a:t>4 hardware threads per core</a:t>
            </a:r>
          </a:p>
          <a:p>
            <a:pPr marL="285750" indent="-285750">
              <a:lnSpc>
                <a:spcPct val="90000"/>
              </a:lnSpc>
              <a:buFont typeface="Arial"/>
              <a:buChar char="•"/>
            </a:pPr>
            <a:r>
              <a:rPr lang="en-US" dirty="0"/>
              <a:t>6 Volta GPUs connected NVLINK2</a:t>
            </a:r>
          </a:p>
          <a:p>
            <a:pPr>
              <a:lnSpc>
                <a:spcPct val="90000"/>
              </a:lnSpc>
            </a:pPr>
            <a:endParaRPr lang="en-US" dirty="0"/>
          </a:p>
          <a:p>
            <a:pPr>
              <a:lnSpc>
                <a:spcPct val="90000"/>
              </a:lnSpc>
            </a:pPr>
            <a:r>
              <a:rPr lang="en-US" dirty="0"/>
              <a:t>Node Configuration:</a:t>
            </a:r>
          </a:p>
          <a:p>
            <a:pPr marL="285750" indent="-285750">
              <a:lnSpc>
                <a:spcPct val="90000"/>
              </a:lnSpc>
              <a:buFont typeface="Arial"/>
              <a:buChar char="•"/>
            </a:pPr>
            <a:r>
              <a:rPr lang="en-US" dirty="0"/>
              <a:t>2 cores reserved for OS</a:t>
            </a:r>
          </a:p>
          <a:p>
            <a:pPr marL="285750" indent="-285750">
              <a:lnSpc>
                <a:spcPct val="90000"/>
              </a:lnSpc>
              <a:buFont typeface="Arial"/>
              <a:buChar char="•"/>
            </a:pPr>
            <a:r>
              <a:rPr lang="en-US" dirty="0"/>
              <a:t>Applications will have 42 cores;</a:t>
            </a:r>
          </a:p>
          <a:p>
            <a:pPr>
              <a:lnSpc>
                <a:spcPct val="90000"/>
              </a:lnSpc>
            </a:pPr>
            <a:r>
              <a:rPr lang="en-US" dirty="0"/>
              <a:t>    168 threads hardware threads</a:t>
            </a:r>
          </a:p>
          <a:p>
            <a:pPr marL="285750" indent="-285750">
              <a:lnSpc>
                <a:spcPct val="90000"/>
              </a:lnSpc>
              <a:buFont typeface="Arial"/>
              <a:buChar char="•"/>
            </a:pPr>
            <a:r>
              <a:rPr lang="en-US" dirty="0"/>
              <a:t>7 cores per GPU; 28 </a:t>
            </a:r>
            <a:r>
              <a:rPr lang="en-US" dirty="0" err="1"/>
              <a:t>hw</a:t>
            </a:r>
            <a:r>
              <a:rPr lang="en-US" dirty="0"/>
              <a:t> threads</a:t>
            </a:r>
          </a:p>
          <a:p>
            <a:pPr>
              <a:lnSpc>
                <a:spcPct val="90000"/>
              </a:lnSpc>
            </a:pPr>
            <a:r>
              <a:rPr lang="en-US" dirty="0"/>
              <a:t>     per GPU</a:t>
            </a:r>
          </a:p>
        </p:txBody>
      </p:sp>
      <p:cxnSp>
        <p:nvCxnSpPr>
          <p:cNvPr id="286" name="Straight Arrow Connector 285"/>
          <p:cNvCxnSpPr/>
          <p:nvPr/>
        </p:nvCxnSpPr>
        <p:spPr>
          <a:xfrm flipV="1">
            <a:off x="3225800" y="5880100"/>
            <a:ext cx="215900" cy="66040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287" name="TextBox 286"/>
          <p:cNvSpPr txBox="1"/>
          <p:nvPr/>
        </p:nvSpPr>
        <p:spPr>
          <a:xfrm>
            <a:off x="2835938" y="6511751"/>
            <a:ext cx="684991" cy="346249"/>
          </a:xfrm>
          <a:prstGeom prst="rect">
            <a:avLst/>
          </a:prstGeom>
          <a:noFill/>
        </p:spPr>
        <p:txBody>
          <a:bodyPr wrap="none" rtlCol="0">
            <a:spAutoFit/>
          </a:bodyPr>
          <a:lstStyle/>
          <a:p>
            <a:pPr algn="ctr">
              <a:lnSpc>
                <a:spcPct val="90000"/>
              </a:lnSpc>
            </a:pPr>
            <a:r>
              <a:rPr lang="en-US" dirty="0"/>
              <a:t>Core</a:t>
            </a:r>
          </a:p>
        </p:txBody>
      </p:sp>
      <p:cxnSp>
        <p:nvCxnSpPr>
          <p:cNvPr id="289" name="Straight Arrow Connector 288"/>
          <p:cNvCxnSpPr>
            <a:endCxn id="220" idx="2"/>
          </p:cNvCxnSpPr>
          <p:nvPr/>
        </p:nvCxnSpPr>
        <p:spPr>
          <a:xfrm flipH="1" flipV="1">
            <a:off x="3648984" y="5710442"/>
            <a:ext cx="478516" cy="89355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290" name="TextBox 289"/>
          <p:cNvSpPr txBox="1"/>
          <p:nvPr/>
        </p:nvSpPr>
        <p:spPr>
          <a:xfrm>
            <a:off x="3389910" y="6511751"/>
            <a:ext cx="2929858" cy="346249"/>
          </a:xfrm>
          <a:prstGeom prst="rect">
            <a:avLst/>
          </a:prstGeom>
          <a:noFill/>
        </p:spPr>
        <p:txBody>
          <a:bodyPr wrap="none" rtlCol="0">
            <a:spAutoFit/>
          </a:bodyPr>
          <a:lstStyle/>
          <a:p>
            <a:pPr algn="ctr">
              <a:lnSpc>
                <a:spcPct val="90000"/>
              </a:lnSpc>
            </a:pPr>
            <a:r>
              <a:rPr lang="en-US" dirty="0"/>
              <a:t>   Hardware thread (SMT4)</a:t>
            </a:r>
          </a:p>
        </p:txBody>
      </p:sp>
    </p:spTree>
    <p:extLst>
      <p:ext uri="{BB962C8B-B14F-4D97-AF65-F5344CB8AC3E}">
        <p14:creationId xmlns:p14="http://schemas.microsoft.com/office/powerpoint/2010/main" val="402734626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2608" y="173736"/>
            <a:ext cx="11375136" cy="496290"/>
          </a:xfrm>
        </p:spPr>
        <p:txBody>
          <a:bodyPr/>
          <a:lstStyle/>
          <a:p>
            <a:r>
              <a:rPr lang="en-US" dirty="0"/>
              <a:t>Summit – </a:t>
            </a:r>
            <a:r>
              <a:rPr lang="en-US" dirty="0" err="1"/>
              <a:t>MPI+OpenMP</a:t>
            </a:r>
            <a:r>
              <a:rPr lang="en-US" dirty="0"/>
              <a:t> Affinity</a:t>
            </a:r>
          </a:p>
        </p:txBody>
      </p:sp>
      <p:sp>
        <p:nvSpPr>
          <p:cNvPr id="3" name="Content Placeholder 2"/>
          <p:cNvSpPr>
            <a:spLocks noGrp="1"/>
          </p:cNvSpPr>
          <p:nvPr>
            <p:ph idx="1"/>
          </p:nvPr>
        </p:nvSpPr>
        <p:spPr/>
        <p:txBody>
          <a:bodyPr/>
          <a:lstStyle/>
          <a:p>
            <a:r>
              <a:rPr lang="en-US" dirty="0" err="1"/>
              <a:t>jsrun</a:t>
            </a:r>
            <a:r>
              <a:rPr lang="en-US" dirty="0"/>
              <a:t> is used to launch MPI, </a:t>
            </a:r>
            <a:r>
              <a:rPr lang="en-US" dirty="0" err="1"/>
              <a:t>MPI+OpenMP</a:t>
            </a:r>
            <a:r>
              <a:rPr lang="en-US" dirty="0"/>
              <a:t>, </a:t>
            </a:r>
            <a:r>
              <a:rPr lang="en-US" dirty="0" err="1"/>
              <a:t>OpenMP</a:t>
            </a:r>
            <a:r>
              <a:rPr lang="en-US" dirty="0"/>
              <a:t> (only) applications</a:t>
            </a:r>
          </a:p>
          <a:p>
            <a:r>
              <a:rPr lang="en-US" dirty="0" err="1"/>
              <a:t>jsrun</a:t>
            </a:r>
            <a:r>
              <a:rPr lang="en-US" dirty="0"/>
              <a:t> utility controls MPI task placement and </a:t>
            </a:r>
            <a:r>
              <a:rPr lang="en-US" dirty="0" err="1"/>
              <a:t>OpenMP</a:t>
            </a:r>
            <a:r>
              <a:rPr lang="en-US" dirty="0"/>
              <a:t> places</a:t>
            </a:r>
          </a:p>
          <a:p>
            <a:r>
              <a:rPr lang="en-US" dirty="0" err="1"/>
              <a:t>MPI+OpenMP</a:t>
            </a:r>
            <a:r>
              <a:rPr lang="en-US" dirty="0"/>
              <a:t> affinity set by </a:t>
            </a:r>
            <a:r>
              <a:rPr lang="en-US" dirty="0" err="1"/>
              <a:t>jsrun</a:t>
            </a:r>
            <a:endParaRPr lang="en-US" dirty="0"/>
          </a:p>
          <a:p>
            <a:pPr lvl="1"/>
            <a:r>
              <a:rPr lang="en-US" dirty="0"/>
              <a:t>MPI task placement</a:t>
            </a:r>
          </a:p>
          <a:p>
            <a:pPr lvl="1"/>
            <a:r>
              <a:rPr lang="en-US" dirty="0"/>
              <a:t>Sets </a:t>
            </a:r>
            <a:r>
              <a:rPr lang="en-US" dirty="0" err="1"/>
              <a:t>OpenMP</a:t>
            </a:r>
            <a:r>
              <a:rPr lang="en-US" dirty="0"/>
              <a:t> places ICV and environment variable</a:t>
            </a:r>
          </a:p>
          <a:p>
            <a:pPr lvl="1"/>
            <a:r>
              <a:rPr lang="en-US" dirty="0"/>
              <a:t>Sets one </a:t>
            </a:r>
            <a:r>
              <a:rPr lang="en-US" dirty="0" err="1"/>
              <a:t>OpenMP</a:t>
            </a:r>
            <a:r>
              <a:rPr lang="en-US" dirty="0"/>
              <a:t> place per hardware thread.</a:t>
            </a:r>
          </a:p>
          <a:p>
            <a:pPr lvl="1"/>
            <a:r>
              <a:rPr lang="en-US" dirty="0" err="1"/>
              <a:t>OpenMP</a:t>
            </a:r>
            <a:r>
              <a:rPr lang="en-US" dirty="0"/>
              <a:t> thread binding is set by OMP_PROC_BIND or </a:t>
            </a:r>
            <a:r>
              <a:rPr lang="en-US" dirty="0" err="1"/>
              <a:t>proc_bind</a:t>
            </a:r>
            <a:r>
              <a:rPr lang="en-US" dirty="0"/>
              <a:t>() clause </a:t>
            </a:r>
          </a:p>
          <a:p>
            <a:r>
              <a:rPr lang="en-US" dirty="0" err="1"/>
              <a:t>mpirun</a:t>
            </a:r>
            <a:r>
              <a:rPr lang="en-US" dirty="0"/>
              <a:t> is also available (not preferred)</a:t>
            </a:r>
          </a:p>
          <a:p>
            <a:pPr marL="0" indent="0">
              <a:buNone/>
            </a:pPr>
            <a:endParaRPr lang="en-US" dirty="0"/>
          </a:p>
          <a:p>
            <a:r>
              <a:rPr lang="en-US" dirty="0"/>
              <a:t>For more information on </a:t>
            </a:r>
            <a:r>
              <a:rPr lang="en-US" dirty="0" err="1"/>
              <a:t>jsrun</a:t>
            </a:r>
            <a:r>
              <a:rPr lang="en-US" dirty="0"/>
              <a:t>:</a:t>
            </a:r>
          </a:p>
          <a:p>
            <a:pPr lvl="1"/>
            <a:r>
              <a:rPr lang="en-US" dirty="0">
                <a:hlinkClick r:id="rId2"/>
              </a:rPr>
              <a:t>https://beta.olcf.ornl.gov/for-users/system-user-guides/summit/running-jobs/</a:t>
            </a:r>
            <a:endParaRPr lang="en-US" dirty="0"/>
          </a:p>
          <a:p>
            <a:pPr marL="346066" lvl="1" indent="0">
              <a:buNone/>
            </a:pPr>
            <a:r>
              <a:rPr lang="en-US" dirty="0"/>
              <a:t> </a:t>
            </a:r>
          </a:p>
        </p:txBody>
      </p:sp>
    </p:spTree>
    <p:extLst>
      <p:ext uri="{BB962C8B-B14F-4D97-AF65-F5344CB8AC3E}">
        <p14:creationId xmlns:p14="http://schemas.microsoft.com/office/powerpoint/2010/main" val="223639892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2608" y="173736"/>
            <a:ext cx="11899392" cy="496290"/>
          </a:xfrm>
        </p:spPr>
        <p:txBody>
          <a:bodyPr/>
          <a:lstStyle/>
          <a:p>
            <a:r>
              <a:rPr lang="en-US" dirty="0"/>
              <a:t>Summit - JSRUN – Resource Sets</a:t>
            </a:r>
            <a:endParaRPr lang="en-US" b="0" dirty="0"/>
          </a:p>
        </p:txBody>
      </p:sp>
      <p:sp>
        <p:nvSpPr>
          <p:cNvPr id="3" name="Content Placeholder 2"/>
          <p:cNvSpPr>
            <a:spLocks noGrp="1"/>
          </p:cNvSpPr>
          <p:nvPr>
            <p:ph idx="1"/>
          </p:nvPr>
        </p:nvSpPr>
        <p:spPr>
          <a:xfrm>
            <a:off x="356108" y="800103"/>
            <a:ext cx="11391392" cy="4195415"/>
          </a:xfrm>
        </p:spPr>
        <p:txBody>
          <a:bodyPr/>
          <a:lstStyle/>
          <a:p>
            <a:r>
              <a:rPr lang="en-US" dirty="0"/>
              <a:t>A </a:t>
            </a:r>
            <a:r>
              <a:rPr lang="en-US" b="1" dirty="0"/>
              <a:t>resource set</a:t>
            </a:r>
          </a:p>
          <a:p>
            <a:pPr lvl="1"/>
            <a:r>
              <a:rPr lang="en-US" dirty="0"/>
              <a:t>Controls how resources are managed within the node</a:t>
            </a:r>
          </a:p>
          <a:p>
            <a:pPr lvl="1"/>
            <a:r>
              <a:rPr lang="en-US" dirty="0"/>
              <a:t>Can create one ore more </a:t>
            </a:r>
            <a:r>
              <a:rPr lang="en-US" b="1" dirty="0"/>
              <a:t>resource sets </a:t>
            </a:r>
            <a:r>
              <a:rPr lang="en-US" dirty="0"/>
              <a:t>within a node</a:t>
            </a:r>
          </a:p>
          <a:p>
            <a:pPr lvl="1"/>
            <a:r>
              <a:rPr lang="en-US" dirty="0"/>
              <a:t>Each</a:t>
            </a:r>
            <a:r>
              <a:rPr lang="en-US" b="1" dirty="0"/>
              <a:t> resource set contain 1 or more cores and 0 or more GPUs</a:t>
            </a:r>
          </a:p>
          <a:p>
            <a:r>
              <a:rPr lang="en-US" dirty="0"/>
              <a:t>Understand how the application interacts with the system</a:t>
            </a:r>
          </a:p>
          <a:p>
            <a:pPr lvl="1"/>
            <a:r>
              <a:rPr lang="en-US" dirty="0"/>
              <a:t>How many tasks/threads per GPU</a:t>
            </a:r>
          </a:p>
          <a:p>
            <a:pPr lvl="1"/>
            <a:r>
              <a:rPr lang="en-US" dirty="0"/>
              <a:t>Does each task expect to see a single GPU? (or multiple GPUs)</a:t>
            </a:r>
          </a:p>
          <a:p>
            <a:r>
              <a:rPr lang="en-US" dirty="0"/>
              <a:t>Create resource sets to specify:</a:t>
            </a:r>
          </a:p>
          <a:p>
            <a:pPr lvl="1"/>
            <a:r>
              <a:rPr lang="en-US" dirty="0"/>
              <a:t>GPUs per </a:t>
            </a:r>
            <a:r>
              <a:rPr lang="en-US" b="1" dirty="0"/>
              <a:t>resource set</a:t>
            </a:r>
          </a:p>
          <a:p>
            <a:pPr lvl="1"/>
            <a:r>
              <a:rPr lang="en-US" dirty="0"/>
              <a:t>Cores per </a:t>
            </a:r>
            <a:r>
              <a:rPr lang="en-US" b="1" dirty="0"/>
              <a:t>resource set</a:t>
            </a:r>
          </a:p>
          <a:p>
            <a:pPr lvl="1"/>
            <a:r>
              <a:rPr lang="en-US" dirty="0"/>
              <a:t>MPI tasks per </a:t>
            </a:r>
            <a:r>
              <a:rPr lang="en-US" b="1" dirty="0"/>
              <a:t>resource set</a:t>
            </a:r>
          </a:p>
          <a:p>
            <a:pPr lvl="2"/>
            <a:r>
              <a:rPr lang="en-US" dirty="0"/>
              <a:t>Distribution </a:t>
            </a:r>
          </a:p>
          <a:p>
            <a:r>
              <a:rPr lang="en-US" dirty="0"/>
              <a:t>Decide the # of resource set needed in applications</a:t>
            </a:r>
          </a:p>
          <a:p>
            <a:endParaRPr lang="en-US" dirty="0"/>
          </a:p>
          <a:p>
            <a:pPr lvl="1"/>
            <a:endParaRPr lang="en-US" b="1" dirty="0"/>
          </a:p>
          <a:p>
            <a:pPr marL="346066" lvl="1" indent="0">
              <a:buNone/>
            </a:pPr>
            <a:endParaRPr lang="en-US" b="1" dirty="0"/>
          </a:p>
        </p:txBody>
      </p:sp>
    </p:spTree>
    <p:extLst>
      <p:ext uri="{BB962C8B-B14F-4D97-AF65-F5344CB8AC3E}">
        <p14:creationId xmlns:p14="http://schemas.microsoft.com/office/powerpoint/2010/main" val="148438961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2608" y="173736"/>
            <a:ext cx="11375136" cy="496290"/>
          </a:xfrm>
        </p:spPr>
        <p:txBody>
          <a:bodyPr/>
          <a:lstStyle/>
          <a:p>
            <a:r>
              <a:rPr lang="en-US" dirty="0"/>
              <a:t>Resources sets in Summit Node</a:t>
            </a:r>
          </a:p>
        </p:txBody>
      </p:sp>
      <p:sp>
        <p:nvSpPr>
          <p:cNvPr id="3" name="Content Placeholder 2"/>
          <p:cNvSpPr>
            <a:spLocks noGrp="1"/>
          </p:cNvSpPr>
          <p:nvPr>
            <p:ph idx="1"/>
          </p:nvPr>
        </p:nvSpPr>
        <p:spPr>
          <a:xfrm>
            <a:off x="318267" y="999600"/>
            <a:ext cx="11391392" cy="4195415"/>
          </a:xfrm>
        </p:spPr>
        <p:txBody>
          <a:bodyPr/>
          <a:lstStyle/>
          <a:p>
            <a:r>
              <a:rPr lang="en-US" dirty="0"/>
              <a:t>A Summit Node: cores, hardware threads and GPUs</a:t>
            </a:r>
          </a:p>
        </p:txBody>
      </p:sp>
      <p:sp>
        <p:nvSpPr>
          <p:cNvPr id="4" name="Rectangle 3"/>
          <p:cNvSpPr/>
          <p:nvPr/>
        </p:nvSpPr>
        <p:spPr>
          <a:xfrm>
            <a:off x="1965063" y="3786159"/>
            <a:ext cx="5328679" cy="2020385"/>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p:cNvSpPr/>
          <p:nvPr/>
        </p:nvSpPr>
        <p:spPr>
          <a:xfrm>
            <a:off x="1964320" y="1657920"/>
            <a:ext cx="5328679" cy="2020385"/>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6" name="Group 5"/>
          <p:cNvGrpSpPr/>
          <p:nvPr/>
        </p:nvGrpSpPr>
        <p:grpSpPr>
          <a:xfrm>
            <a:off x="3274340" y="2403969"/>
            <a:ext cx="3818682" cy="518254"/>
            <a:chOff x="1504731" y="1836163"/>
            <a:chExt cx="3818682" cy="518254"/>
          </a:xfrm>
        </p:grpSpPr>
        <p:grpSp>
          <p:nvGrpSpPr>
            <p:cNvPr id="7" name="Group 6"/>
            <p:cNvGrpSpPr/>
            <p:nvPr/>
          </p:nvGrpSpPr>
          <p:grpSpPr>
            <a:xfrm>
              <a:off x="1504731" y="1836163"/>
              <a:ext cx="496975" cy="510812"/>
              <a:chOff x="1435706" y="1794745"/>
              <a:chExt cx="496975" cy="510812"/>
            </a:xfrm>
          </p:grpSpPr>
          <p:sp>
            <p:nvSpPr>
              <p:cNvPr id="44" name="Rectangle 43"/>
              <p:cNvSpPr/>
              <p:nvPr/>
            </p:nvSpPr>
            <p:spPr>
              <a:xfrm>
                <a:off x="1435706" y="1794745"/>
                <a:ext cx="496975" cy="51081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Rectangle 44"/>
              <p:cNvSpPr/>
              <p:nvPr/>
            </p:nvSpPr>
            <p:spPr>
              <a:xfrm>
                <a:off x="1504731" y="1836163"/>
                <a:ext cx="151853"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Rectangle 45"/>
              <p:cNvSpPr/>
              <p:nvPr/>
            </p:nvSpPr>
            <p:spPr>
              <a:xfrm>
                <a:off x="1733057" y="1836163"/>
                <a:ext cx="151853"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Rectangle 46"/>
              <p:cNvSpPr/>
              <p:nvPr/>
            </p:nvSpPr>
            <p:spPr>
              <a:xfrm flipH="1">
                <a:off x="1504732" y="2057593"/>
                <a:ext cx="152400"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Rectangle 47"/>
              <p:cNvSpPr/>
              <p:nvPr/>
            </p:nvSpPr>
            <p:spPr>
              <a:xfrm flipH="1">
                <a:off x="1733058" y="2057593"/>
                <a:ext cx="152400"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8" name="Group 7"/>
            <p:cNvGrpSpPr/>
            <p:nvPr/>
          </p:nvGrpSpPr>
          <p:grpSpPr>
            <a:xfrm>
              <a:off x="2051115" y="1843605"/>
              <a:ext cx="496975" cy="510812"/>
              <a:chOff x="1435706" y="1794745"/>
              <a:chExt cx="496975" cy="510812"/>
            </a:xfrm>
          </p:grpSpPr>
          <p:sp>
            <p:nvSpPr>
              <p:cNvPr id="39" name="Rectangle 38"/>
              <p:cNvSpPr/>
              <p:nvPr/>
            </p:nvSpPr>
            <p:spPr>
              <a:xfrm>
                <a:off x="1435706" y="1794745"/>
                <a:ext cx="496975" cy="51081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Rectangle 39"/>
              <p:cNvSpPr/>
              <p:nvPr/>
            </p:nvSpPr>
            <p:spPr>
              <a:xfrm>
                <a:off x="1504731" y="1836163"/>
                <a:ext cx="151853"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Rectangle 40"/>
              <p:cNvSpPr/>
              <p:nvPr/>
            </p:nvSpPr>
            <p:spPr>
              <a:xfrm>
                <a:off x="1733057" y="1836163"/>
                <a:ext cx="151853"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Rectangle 41"/>
              <p:cNvSpPr/>
              <p:nvPr/>
            </p:nvSpPr>
            <p:spPr>
              <a:xfrm flipH="1">
                <a:off x="1504732" y="2057593"/>
                <a:ext cx="152400"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Rectangle 42"/>
              <p:cNvSpPr/>
              <p:nvPr/>
            </p:nvSpPr>
            <p:spPr>
              <a:xfrm flipH="1">
                <a:off x="1733058" y="2057593"/>
                <a:ext cx="152400"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9" name="Group 8"/>
            <p:cNvGrpSpPr/>
            <p:nvPr/>
          </p:nvGrpSpPr>
          <p:grpSpPr>
            <a:xfrm>
              <a:off x="2609666" y="1837238"/>
              <a:ext cx="496975" cy="510812"/>
              <a:chOff x="1435706" y="1794745"/>
              <a:chExt cx="496975" cy="510812"/>
            </a:xfrm>
          </p:grpSpPr>
          <p:sp>
            <p:nvSpPr>
              <p:cNvPr id="34" name="Rectangle 33"/>
              <p:cNvSpPr/>
              <p:nvPr/>
            </p:nvSpPr>
            <p:spPr>
              <a:xfrm>
                <a:off x="1435706" y="1794745"/>
                <a:ext cx="496975" cy="51081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Rectangle 34"/>
              <p:cNvSpPr/>
              <p:nvPr/>
            </p:nvSpPr>
            <p:spPr>
              <a:xfrm>
                <a:off x="1504731" y="1836163"/>
                <a:ext cx="151853"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Rectangle 35"/>
              <p:cNvSpPr/>
              <p:nvPr/>
            </p:nvSpPr>
            <p:spPr>
              <a:xfrm>
                <a:off x="1733057" y="1836163"/>
                <a:ext cx="151853"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Rectangle 36"/>
              <p:cNvSpPr/>
              <p:nvPr/>
            </p:nvSpPr>
            <p:spPr>
              <a:xfrm flipH="1">
                <a:off x="1504732" y="2057593"/>
                <a:ext cx="152400"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Rectangle 37"/>
              <p:cNvSpPr/>
              <p:nvPr/>
            </p:nvSpPr>
            <p:spPr>
              <a:xfrm flipH="1">
                <a:off x="1733058" y="2057593"/>
                <a:ext cx="152400"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0" name="Group 9"/>
            <p:cNvGrpSpPr/>
            <p:nvPr/>
          </p:nvGrpSpPr>
          <p:grpSpPr>
            <a:xfrm>
              <a:off x="3175665" y="1836700"/>
              <a:ext cx="496975" cy="510812"/>
              <a:chOff x="1435706" y="1794745"/>
              <a:chExt cx="496975" cy="510812"/>
            </a:xfrm>
          </p:grpSpPr>
          <p:sp>
            <p:nvSpPr>
              <p:cNvPr id="29" name="Rectangle 28"/>
              <p:cNvSpPr/>
              <p:nvPr/>
            </p:nvSpPr>
            <p:spPr>
              <a:xfrm>
                <a:off x="1435706" y="1794745"/>
                <a:ext cx="496975" cy="51081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ectangle 29"/>
              <p:cNvSpPr/>
              <p:nvPr/>
            </p:nvSpPr>
            <p:spPr>
              <a:xfrm>
                <a:off x="1504731" y="1836163"/>
                <a:ext cx="151853"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ectangle 30"/>
              <p:cNvSpPr/>
              <p:nvPr/>
            </p:nvSpPr>
            <p:spPr>
              <a:xfrm>
                <a:off x="1733057" y="1836163"/>
                <a:ext cx="151853"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ectangle 31"/>
              <p:cNvSpPr/>
              <p:nvPr/>
            </p:nvSpPr>
            <p:spPr>
              <a:xfrm flipH="1">
                <a:off x="1504732" y="2057593"/>
                <a:ext cx="152400"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Rectangle 32"/>
              <p:cNvSpPr/>
              <p:nvPr/>
            </p:nvSpPr>
            <p:spPr>
              <a:xfrm flipH="1">
                <a:off x="1733058" y="2057593"/>
                <a:ext cx="152400"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1" name="Group 10"/>
            <p:cNvGrpSpPr/>
            <p:nvPr/>
          </p:nvGrpSpPr>
          <p:grpSpPr>
            <a:xfrm>
              <a:off x="3727859" y="1836163"/>
              <a:ext cx="496975" cy="510812"/>
              <a:chOff x="1435706" y="1794745"/>
              <a:chExt cx="496975" cy="510812"/>
            </a:xfrm>
          </p:grpSpPr>
          <p:sp>
            <p:nvSpPr>
              <p:cNvPr id="24" name="Rectangle 23"/>
              <p:cNvSpPr/>
              <p:nvPr/>
            </p:nvSpPr>
            <p:spPr>
              <a:xfrm>
                <a:off x="1435706" y="1794745"/>
                <a:ext cx="496975" cy="51081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a:off x="1504731" y="1836163"/>
                <a:ext cx="151853"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p:cNvSpPr/>
              <p:nvPr/>
            </p:nvSpPr>
            <p:spPr>
              <a:xfrm>
                <a:off x="1733057" y="1836163"/>
                <a:ext cx="151853"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p:nvPr/>
            </p:nvSpPr>
            <p:spPr>
              <a:xfrm flipH="1">
                <a:off x="1504732" y="2057593"/>
                <a:ext cx="152400"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ectangle 27"/>
              <p:cNvSpPr/>
              <p:nvPr/>
            </p:nvSpPr>
            <p:spPr>
              <a:xfrm flipH="1">
                <a:off x="1733058" y="2057593"/>
                <a:ext cx="152400"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2" name="Group 11"/>
            <p:cNvGrpSpPr/>
            <p:nvPr/>
          </p:nvGrpSpPr>
          <p:grpSpPr>
            <a:xfrm>
              <a:off x="4274243" y="1836699"/>
              <a:ext cx="496975" cy="510812"/>
              <a:chOff x="1435706" y="1794745"/>
              <a:chExt cx="496975" cy="510812"/>
            </a:xfrm>
          </p:grpSpPr>
          <p:sp>
            <p:nvSpPr>
              <p:cNvPr id="19" name="Rectangle 18"/>
              <p:cNvSpPr/>
              <p:nvPr/>
            </p:nvSpPr>
            <p:spPr>
              <a:xfrm>
                <a:off x="1435706" y="1794745"/>
                <a:ext cx="496975" cy="51081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p:cNvSpPr/>
              <p:nvPr/>
            </p:nvSpPr>
            <p:spPr>
              <a:xfrm>
                <a:off x="1504731" y="1836163"/>
                <a:ext cx="151853"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p:cNvSpPr/>
              <p:nvPr/>
            </p:nvSpPr>
            <p:spPr>
              <a:xfrm>
                <a:off x="1733057" y="1836163"/>
                <a:ext cx="151853"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flipH="1">
                <a:off x="1504732" y="2057593"/>
                <a:ext cx="152400"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p:cNvSpPr/>
              <p:nvPr/>
            </p:nvSpPr>
            <p:spPr>
              <a:xfrm flipH="1">
                <a:off x="1733058" y="2057593"/>
                <a:ext cx="152400"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3" name="Group 12"/>
            <p:cNvGrpSpPr/>
            <p:nvPr/>
          </p:nvGrpSpPr>
          <p:grpSpPr>
            <a:xfrm>
              <a:off x="4826438" y="1836700"/>
              <a:ext cx="496975" cy="510812"/>
              <a:chOff x="1435706" y="1794745"/>
              <a:chExt cx="496975" cy="510812"/>
            </a:xfrm>
          </p:grpSpPr>
          <p:sp>
            <p:nvSpPr>
              <p:cNvPr id="14" name="Rectangle 13"/>
              <p:cNvSpPr/>
              <p:nvPr/>
            </p:nvSpPr>
            <p:spPr>
              <a:xfrm>
                <a:off x="1435706" y="1794745"/>
                <a:ext cx="496975" cy="51081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1504731" y="1836163"/>
                <a:ext cx="151853"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1733057" y="1836163"/>
                <a:ext cx="151853"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flipH="1">
                <a:off x="1504732" y="2057593"/>
                <a:ext cx="152400"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flipH="1">
                <a:off x="1733058" y="2057593"/>
                <a:ext cx="152400"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nvGrpSpPr>
          <p:cNvPr id="49" name="Group 48"/>
          <p:cNvGrpSpPr/>
          <p:nvPr/>
        </p:nvGrpSpPr>
        <p:grpSpPr>
          <a:xfrm>
            <a:off x="3274340" y="3100620"/>
            <a:ext cx="3818682" cy="518254"/>
            <a:chOff x="1504731" y="1836163"/>
            <a:chExt cx="3818682" cy="518254"/>
          </a:xfrm>
        </p:grpSpPr>
        <p:grpSp>
          <p:nvGrpSpPr>
            <p:cNvPr id="50" name="Group 49"/>
            <p:cNvGrpSpPr/>
            <p:nvPr/>
          </p:nvGrpSpPr>
          <p:grpSpPr>
            <a:xfrm>
              <a:off x="1504731" y="1836163"/>
              <a:ext cx="496975" cy="510812"/>
              <a:chOff x="1435706" y="1794745"/>
              <a:chExt cx="496975" cy="510812"/>
            </a:xfrm>
          </p:grpSpPr>
          <p:sp>
            <p:nvSpPr>
              <p:cNvPr id="87" name="Rectangle 86"/>
              <p:cNvSpPr/>
              <p:nvPr/>
            </p:nvSpPr>
            <p:spPr>
              <a:xfrm>
                <a:off x="1435706" y="1794745"/>
                <a:ext cx="496975" cy="51081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Rectangle 87"/>
              <p:cNvSpPr/>
              <p:nvPr/>
            </p:nvSpPr>
            <p:spPr>
              <a:xfrm>
                <a:off x="1504731" y="1836163"/>
                <a:ext cx="151853"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9" name="Rectangle 88"/>
              <p:cNvSpPr/>
              <p:nvPr/>
            </p:nvSpPr>
            <p:spPr>
              <a:xfrm>
                <a:off x="1733057" y="1836163"/>
                <a:ext cx="151853"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Rectangle 89"/>
              <p:cNvSpPr/>
              <p:nvPr/>
            </p:nvSpPr>
            <p:spPr>
              <a:xfrm flipH="1">
                <a:off x="1504732" y="2057593"/>
                <a:ext cx="152400"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1" name="Rectangle 90"/>
              <p:cNvSpPr/>
              <p:nvPr/>
            </p:nvSpPr>
            <p:spPr>
              <a:xfrm flipH="1">
                <a:off x="1733058" y="2057593"/>
                <a:ext cx="152400"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1" name="Group 50"/>
            <p:cNvGrpSpPr/>
            <p:nvPr/>
          </p:nvGrpSpPr>
          <p:grpSpPr>
            <a:xfrm>
              <a:off x="2051115" y="1843605"/>
              <a:ext cx="496975" cy="510812"/>
              <a:chOff x="1435706" y="1794745"/>
              <a:chExt cx="496975" cy="510812"/>
            </a:xfrm>
          </p:grpSpPr>
          <p:sp>
            <p:nvSpPr>
              <p:cNvPr id="82" name="Rectangle 81"/>
              <p:cNvSpPr/>
              <p:nvPr/>
            </p:nvSpPr>
            <p:spPr>
              <a:xfrm>
                <a:off x="1435706" y="1794745"/>
                <a:ext cx="496975" cy="51081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3" name="Rectangle 82"/>
              <p:cNvSpPr/>
              <p:nvPr/>
            </p:nvSpPr>
            <p:spPr>
              <a:xfrm>
                <a:off x="1504731" y="1836163"/>
                <a:ext cx="151853"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4" name="Rectangle 83"/>
              <p:cNvSpPr/>
              <p:nvPr/>
            </p:nvSpPr>
            <p:spPr>
              <a:xfrm>
                <a:off x="1733057" y="1836163"/>
                <a:ext cx="151853"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5" name="Rectangle 84"/>
              <p:cNvSpPr/>
              <p:nvPr/>
            </p:nvSpPr>
            <p:spPr>
              <a:xfrm flipH="1">
                <a:off x="1504732" y="2057593"/>
                <a:ext cx="152400"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6" name="Rectangle 85"/>
              <p:cNvSpPr/>
              <p:nvPr/>
            </p:nvSpPr>
            <p:spPr>
              <a:xfrm flipH="1">
                <a:off x="1733058" y="2057593"/>
                <a:ext cx="152400"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2" name="Group 51"/>
            <p:cNvGrpSpPr/>
            <p:nvPr/>
          </p:nvGrpSpPr>
          <p:grpSpPr>
            <a:xfrm>
              <a:off x="2609666" y="1837238"/>
              <a:ext cx="496975" cy="510812"/>
              <a:chOff x="1435706" y="1794745"/>
              <a:chExt cx="496975" cy="510812"/>
            </a:xfrm>
          </p:grpSpPr>
          <p:sp>
            <p:nvSpPr>
              <p:cNvPr id="77" name="Rectangle 76"/>
              <p:cNvSpPr/>
              <p:nvPr/>
            </p:nvSpPr>
            <p:spPr>
              <a:xfrm>
                <a:off x="1435706" y="1794745"/>
                <a:ext cx="496975" cy="51081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8" name="Rectangle 77"/>
              <p:cNvSpPr/>
              <p:nvPr/>
            </p:nvSpPr>
            <p:spPr>
              <a:xfrm>
                <a:off x="1504731" y="1836163"/>
                <a:ext cx="151853"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9" name="Rectangle 78"/>
              <p:cNvSpPr/>
              <p:nvPr/>
            </p:nvSpPr>
            <p:spPr>
              <a:xfrm>
                <a:off x="1733057" y="1836163"/>
                <a:ext cx="151853"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Rectangle 79"/>
              <p:cNvSpPr/>
              <p:nvPr/>
            </p:nvSpPr>
            <p:spPr>
              <a:xfrm flipH="1">
                <a:off x="1504732" y="2057593"/>
                <a:ext cx="152400"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Rectangle 80"/>
              <p:cNvSpPr/>
              <p:nvPr/>
            </p:nvSpPr>
            <p:spPr>
              <a:xfrm flipH="1">
                <a:off x="1733058" y="2057593"/>
                <a:ext cx="152400"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3" name="Group 52"/>
            <p:cNvGrpSpPr/>
            <p:nvPr/>
          </p:nvGrpSpPr>
          <p:grpSpPr>
            <a:xfrm>
              <a:off x="3175665" y="1836700"/>
              <a:ext cx="496975" cy="510812"/>
              <a:chOff x="1435706" y="1794745"/>
              <a:chExt cx="496975" cy="510812"/>
            </a:xfrm>
          </p:grpSpPr>
          <p:sp>
            <p:nvSpPr>
              <p:cNvPr id="72" name="Rectangle 71"/>
              <p:cNvSpPr/>
              <p:nvPr/>
            </p:nvSpPr>
            <p:spPr>
              <a:xfrm>
                <a:off x="1435706" y="1794745"/>
                <a:ext cx="496975" cy="51081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Rectangle 72"/>
              <p:cNvSpPr/>
              <p:nvPr/>
            </p:nvSpPr>
            <p:spPr>
              <a:xfrm>
                <a:off x="1504731" y="1836163"/>
                <a:ext cx="151853"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Rectangle 73"/>
              <p:cNvSpPr/>
              <p:nvPr/>
            </p:nvSpPr>
            <p:spPr>
              <a:xfrm>
                <a:off x="1733057" y="1836163"/>
                <a:ext cx="151853"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Rectangle 74"/>
              <p:cNvSpPr/>
              <p:nvPr/>
            </p:nvSpPr>
            <p:spPr>
              <a:xfrm flipH="1">
                <a:off x="1504732" y="2057593"/>
                <a:ext cx="152400"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Rectangle 75"/>
              <p:cNvSpPr/>
              <p:nvPr/>
            </p:nvSpPr>
            <p:spPr>
              <a:xfrm flipH="1">
                <a:off x="1733058" y="2057593"/>
                <a:ext cx="152400"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4" name="Group 53"/>
            <p:cNvGrpSpPr/>
            <p:nvPr/>
          </p:nvGrpSpPr>
          <p:grpSpPr>
            <a:xfrm>
              <a:off x="3727859" y="1836163"/>
              <a:ext cx="496975" cy="510812"/>
              <a:chOff x="1435706" y="1794745"/>
              <a:chExt cx="496975" cy="510812"/>
            </a:xfrm>
          </p:grpSpPr>
          <p:sp>
            <p:nvSpPr>
              <p:cNvPr id="67" name="Rectangle 66"/>
              <p:cNvSpPr/>
              <p:nvPr/>
            </p:nvSpPr>
            <p:spPr>
              <a:xfrm>
                <a:off x="1435706" y="1794745"/>
                <a:ext cx="496975" cy="51081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Rectangle 67"/>
              <p:cNvSpPr/>
              <p:nvPr/>
            </p:nvSpPr>
            <p:spPr>
              <a:xfrm>
                <a:off x="1504731" y="1836163"/>
                <a:ext cx="151853"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Rectangle 68"/>
              <p:cNvSpPr/>
              <p:nvPr/>
            </p:nvSpPr>
            <p:spPr>
              <a:xfrm>
                <a:off x="1733057" y="1836163"/>
                <a:ext cx="151853"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Rectangle 69"/>
              <p:cNvSpPr/>
              <p:nvPr/>
            </p:nvSpPr>
            <p:spPr>
              <a:xfrm flipH="1">
                <a:off x="1504732" y="2057593"/>
                <a:ext cx="152400"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Rectangle 70"/>
              <p:cNvSpPr/>
              <p:nvPr/>
            </p:nvSpPr>
            <p:spPr>
              <a:xfrm flipH="1">
                <a:off x="1733058" y="2057593"/>
                <a:ext cx="152400"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5" name="Group 54"/>
            <p:cNvGrpSpPr/>
            <p:nvPr/>
          </p:nvGrpSpPr>
          <p:grpSpPr>
            <a:xfrm>
              <a:off x="4274243" y="1836699"/>
              <a:ext cx="496975" cy="510812"/>
              <a:chOff x="1435706" y="1794745"/>
              <a:chExt cx="496975" cy="510812"/>
            </a:xfrm>
          </p:grpSpPr>
          <p:sp>
            <p:nvSpPr>
              <p:cNvPr id="62" name="Rectangle 61"/>
              <p:cNvSpPr/>
              <p:nvPr/>
            </p:nvSpPr>
            <p:spPr>
              <a:xfrm>
                <a:off x="1435706" y="1794745"/>
                <a:ext cx="496975" cy="51081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Rectangle 62"/>
              <p:cNvSpPr/>
              <p:nvPr/>
            </p:nvSpPr>
            <p:spPr>
              <a:xfrm>
                <a:off x="1504731" y="1836163"/>
                <a:ext cx="151853"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 name="Rectangle 63"/>
              <p:cNvSpPr/>
              <p:nvPr/>
            </p:nvSpPr>
            <p:spPr>
              <a:xfrm>
                <a:off x="1733057" y="1836163"/>
                <a:ext cx="151853"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Rectangle 64"/>
              <p:cNvSpPr/>
              <p:nvPr/>
            </p:nvSpPr>
            <p:spPr>
              <a:xfrm flipH="1">
                <a:off x="1504732" y="2057593"/>
                <a:ext cx="152400"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6" name="Rectangle 65"/>
              <p:cNvSpPr/>
              <p:nvPr/>
            </p:nvSpPr>
            <p:spPr>
              <a:xfrm flipH="1">
                <a:off x="1733058" y="2057593"/>
                <a:ext cx="152400"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6" name="Group 55"/>
            <p:cNvGrpSpPr/>
            <p:nvPr/>
          </p:nvGrpSpPr>
          <p:grpSpPr>
            <a:xfrm>
              <a:off x="4826438" y="1836700"/>
              <a:ext cx="496975" cy="510812"/>
              <a:chOff x="1435706" y="1794745"/>
              <a:chExt cx="496975" cy="510812"/>
            </a:xfrm>
          </p:grpSpPr>
          <p:sp>
            <p:nvSpPr>
              <p:cNvPr id="57" name="Rectangle 56"/>
              <p:cNvSpPr/>
              <p:nvPr/>
            </p:nvSpPr>
            <p:spPr>
              <a:xfrm>
                <a:off x="1435706" y="1794745"/>
                <a:ext cx="496975" cy="51081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Rectangle 57"/>
              <p:cNvSpPr/>
              <p:nvPr/>
            </p:nvSpPr>
            <p:spPr>
              <a:xfrm>
                <a:off x="1504731" y="1836163"/>
                <a:ext cx="151853"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Rectangle 58"/>
              <p:cNvSpPr/>
              <p:nvPr/>
            </p:nvSpPr>
            <p:spPr>
              <a:xfrm>
                <a:off x="1733057" y="1836163"/>
                <a:ext cx="151853"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Rectangle 59"/>
              <p:cNvSpPr/>
              <p:nvPr/>
            </p:nvSpPr>
            <p:spPr>
              <a:xfrm flipH="1">
                <a:off x="1504732" y="2057593"/>
                <a:ext cx="152400"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Rectangle 60"/>
              <p:cNvSpPr/>
              <p:nvPr/>
            </p:nvSpPr>
            <p:spPr>
              <a:xfrm flipH="1">
                <a:off x="1733058" y="2057593"/>
                <a:ext cx="152400"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nvGrpSpPr>
          <p:cNvPr id="92" name="Group 91"/>
          <p:cNvGrpSpPr/>
          <p:nvPr/>
        </p:nvGrpSpPr>
        <p:grpSpPr>
          <a:xfrm>
            <a:off x="3274340" y="3846130"/>
            <a:ext cx="3818682" cy="518254"/>
            <a:chOff x="1504731" y="1836163"/>
            <a:chExt cx="3818682" cy="518254"/>
          </a:xfrm>
        </p:grpSpPr>
        <p:grpSp>
          <p:nvGrpSpPr>
            <p:cNvPr id="93" name="Group 92"/>
            <p:cNvGrpSpPr/>
            <p:nvPr/>
          </p:nvGrpSpPr>
          <p:grpSpPr>
            <a:xfrm>
              <a:off x="1504731" y="1836163"/>
              <a:ext cx="496975" cy="510812"/>
              <a:chOff x="1435706" y="1794745"/>
              <a:chExt cx="496975" cy="510812"/>
            </a:xfrm>
          </p:grpSpPr>
          <p:sp>
            <p:nvSpPr>
              <p:cNvPr id="130" name="Rectangle 129"/>
              <p:cNvSpPr/>
              <p:nvPr/>
            </p:nvSpPr>
            <p:spPr>
              <a:xfrm>
                <a:off x="1435706" y="1794745"/>
                <a:ext cx="496975" cy="51081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Rectangle 130"/>
              <p:cNvSpPr/>
              <p:nvPr/>
            </p:nvSpPr>
            <p:spPr>
              <a:xfrm>
                <a:off x="1504731" y="1836163"/>
                <a:ext cx="151853"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2" name="Rectangle 131"/>
              <p:cNvSpPr/>
              <p:nvPr/>
            </p:nvSpPr>
            <p:spPr>
              <a:xfrm>
                <a:off x="1733057" y="1836163"/>
                <a:ext cx="151853"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3" name="Rectangle 132"/>
              <p:cNvSpPr/>
              <p:nvPr/>
            </p:nvSpPr>
            <p:spPr>
              <a:xfrm flipH="1">
                <a:off x="1504732" y="2057593"/>
                <a:ext cx="152400"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4" name="Rectangle 133"/>
              <p:cNvSpPr/>
              <p:nvPr/>
            </p:nvSpPr>
            <p:spPr>
              <a:xfrm flipH="1">
                <a:off x="1733058" y="2057593"/>
                <a:ext cx="152400"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94" name="Group 93"/>
            <p:cNvGrpSpPr/>
            <p:nvPr/>
          </p:nvGrpSpPr>
          <p:grpSpPr>
            <a:xfrm>
              <a:off x="2051115" y="1843605"/>
              <a:ext cx="496975" cy="510812"/>
              <a:chOff x="1435706" y="1794745"/>
              <a:chExt cx="496975" cy="510812"/>
            </a:xfrm>
          </p:grpSpPr>
          <p:sp>
            <p:nvSpPr>
              <p:cNvPr id="125" name="Rectangle 124"/>
              <p:cNvSpPr/>
              <p:nvPr/>
            </p:nvSpPr>
            <p:spPr>
              <a:xfrm>
                <a:off x="1435706" y="1794745"/>
                <a:ext cx="496975" cy="51081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6" name="Rectangle 125"/>
              <p:cNvSpPr/>
              <p:nvPr/>
            </p:nvSpPr>
            <p:spPr>
              <a:xfrm>
                <a:off x="1504731" y="1836163"/>
                <a:ext cx="151853"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7" name="Rectangle 126"/>
              <p:cNvSpPr/>
              <p:nvPr/>
            </p:nvSpPr>
            <p:spPr>
              <a:xfrm>
                <a:off x="1733057" y="1836163"/>
                <a:ext cx="151853"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8" name="Rectangle 127"/>
              <p:cNvSpPr/>
              <p:nvPr/>
            </p:nvSpPr>
            <p:spPr>
              <a:xfrm flipH="1">
                <a:off x="1504732" y="2057593"/>
                <a:ext cx="152400"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9" name="Rectangle 128"/>
              <p:cNvSpPr/>
              <p:nvPr/>
            </p:nvSpPr>
            <p:spPr>
              <a:xfrm flipH="1">
                <a:off x="1733058" y="2057593"/>
                <a:ext cx="152400"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95" name="Group 94"/>
            <p:cNvGrpSpPr/>
            <p:nvPr/>
          </p:nvGrpSpPr>
          <p:grpSpPr>
            <a:xfrm>
              <a:off x="2609666" y="1837238"/>
              <a:ext cx="496975" cy="510812"/>
              <a:chOff x="1435706" y="1794745"/>
              <a:chExt cx="496975" cy="510812"/>
            </a:xfrm>
          </p:grpSpPr>
          <p:sp>
            <p:nvSpPr>
              <p:cNvPr id="120" name="Rectangle 119"/>
              <p:cNvSpPr/>
              <p:nvPr/>
            </p:nvSpPr>
            <p:spPr>
              <a:xfrm>
                <a:off x="1435706" y="1794745"/>
                <a:ext cx="496975" cy="51081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1" name="Rectangle 120"/>
              <p:cNvSpPr/>
              <p:nvPr/>
            </p:nvSpPr>
            <p:spPr>
              <a:xfrm>
                <a:off x="1504731" y="1836163"/>
                <a:ext cx="151853"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Rectangle 121"/>
              <p:cNvSpPr/>
              <p:nvPr/>
            </p:nvSpPr>
            <p:spPr>
              <a:xfrm>
                <a:off x="1733057" y="1836163"/>
                <a:ext cx="151853"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3" name="Rectangle 122"/>
              <p:cNvSpPr/>
              <p:nvPr/>
            </p:nvSpPr>
            <p:spPr>
              <a:xfrm flipH="1">
                <a:off x="1504732" y="2057593"/>
                <a:ext cx="152400"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4" name="Rectangle 123"/>
              <p:cNvSpPr/>
              <p:nvPr/>
            </p:nvSpPr>
            <p:spPr>
              <a:xfrm flipH="1">
                <a:off x="1733058" y="2057593"/>
                <a:ext cx="152400"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96" name="Group 95"/>
            <p:cNvGrpSpPr/>
            <p:nvPr/>
          </p:nvGrpSpPr>
          <p:grpSpPr>
            <a:xfrm>
              <a:off x="3175665" y="1836700"/>
              <a:ext cx="496975" cy="510812"/>
              <a:chOff x="1435706" y="1794745"/>
              <a:chExt cx="496975" cy="510812"/>
            </a:xfrm>
          </p:grpSpPr>
          <p:sp>
            <p:nvSpPr>
              <p:cNvPr id="115" name="Rectangle 114"/>
              <p:cNvSpPr/>
              <p:nvPr/>
            </p:nvSpPr>
            <p:spPr>
              <a:xfrm>
                <a:off x="1435706" y="1794745"/>
                <a:ext cx="496975" cy="51081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6" name="Rectangle 115"/>
              <p:cNvSpPr/>
              <p:nvPr/>
            </p:nvSpPr>
            <p:spPr>
              <a:xfrm>
                <a:off x="1504731" y="1836163"/>
                <a:ext cx="151853"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7" name="Rectangle 116"/>
              <p:cNvSpPr/>
              <p:nvPr/>
            </p:nvSpPr>
            <p:spPr>
              <a:xfrm>
                <a:off x="1733057" y="1836163"/>
                <a:ext cx="151853"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8" name="Rectangle 117"/>
              <p:cNvSpPr/>
              <p:nvPr/>
            </p:nvSpPr>
            <p:spPr>
              <a:xfrm flipH="1">
                <a:off x="1504732" y="2057593"/>
                <a:ext cx="152400"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9" name="Rectangle 118"/>
              <p:cNvSpPr/>
              <p:nvPr/>
            </p:nvSpPr>
            <p:spPr>
              <a:xfrm flipH="1">
                <a:off x="1733058" y="2057593"/>
                <a:ext cx="152400"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97" name="Group 96"/>
            <p:cNvGrpSpPr/>
            <p:nvPr/>
          </p:nvGrpSpPr>
          <p:grpSpPr>
            <a:xfrm>
              <a:off x="3727859" y="1836163"/>
              <a:ext cx="496975" cy="510812"/>
              <a:chOff x="1435706" y="1794745"/>
              <a:chExt cx="496975" cy="510812"/>
            </a:xfrm>
          </p:grpSpPr>
          <p:sp>
            <p:nvSpPr>
              <p:cNvPr id="110" name="Rectangle 109"/>
              <p:cNvSpPr/>
              <p:nvPr/>
            </p:nvSpPr>
            <p:spPr>
              <a:xfrm>
                <a:off x="1435706" y="1794745"/>
                <a:ext cx="496975" cy="51081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1" name="Rectangle 110"/>
              <p:cNvSpPr/>
              <p:nvPr/>
            </p:nvSpPr>
            <p:spPr>
              <a:xfrm>
                <a:off x="1504731" y="1836163"/>
                <a:ext cx="151853"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2" name="Rectangle 111"/>
              <p:cNvSpPr/>
              <p:nvPr/>
            </p:nvSpPr>
            <p:spPr>
              <a:xfrm>
                <a:off x="1733057" y="1836163"/>
                <a:ext cx="151853"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3" name="Rectangle 112"/>
              <p:cNvSpPr/>
              <p:nvPr/>
            </p:nvSpPr>
            <p:spPr>
              <a:xfrm flipH="1">
                <a:off x="1504732" y="2057593"/>
                <a:ext cx="152400"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4" name="Rectangle 113"/>
              <p:cNvSpPr/>
              <p:nvPr/>
            </p:nvSpPr>
            <p:spPr>
              <a:xfrm flipH="1">
                <a:off x="1733058" y="2057593"/>
                <a:ext cx="152400"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98" name="Group 97"/>
            <p:cNvGrpSpPr/>
            <p:nvPr/>
          </p:nvGrpSpPr>
          <p:grpSpPr>
            <a:xfrm>
              <a:off x="4274243" y="1836699"/>
              <a:ext cx="496975" cy="510812"/>
              <a:chOff x="1435706" y="1794745"/>
              <a:chExt cx="496975" cy="510812"/>
            </a:xfrm>
          </p:grpSpPr>
          <p:sp>
            <p:nvSpPr>
              <p:cNvPr id="105" name="Rectangle 104"/>
              <p:cNvSpPr/>
              <p:nvPr/>
            </p:nvSpPr>
            <p:spPr>
              <a:xfrm>
                <a:off x="1435706" y="1794745"/>
                <a:ext cx="496975" cy="51081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6" name="Rectangle 105"/>
              <p:cNvSpPr/>
              <p:nvPr/>
            </p:nvSpPr>
            <p:spPr>
              <a:xfrm>
                <a:off x="1504731" y="1836163"/>
                <a:ext cx="151853"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7" name="Rectangle 106"/>
              <p:cNvSpPr/>
              <p:nvPr/>
            </p:nvSpPr>
            <p:spPr>
              <a:xfrm>
                <a:off x="1733057" y="1836163"/>
                <a:ext cx="151853"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8" name="Rectangle 107"/>
              <p:cNvSpPr/>
              <p:nvPr/>
            </p:nvSpPr>
            <p:spPr>
              <a:xfrm flipH="1">
                <a:off x="1504732" y="2057593"/>
                <a:ext cx="152400"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9" name="Rectangle 108"/>
              <p:cNvSpPr/>
              <p:nvPr/>
            </p:nvSpPr>
            <p:spPr>
              <a:xfrm flipH="1">
                <a:off x="1733058" y="2057593"/>
                <a:ext cx="152400"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99" name="Group 98"/>
            <p:cNvGrpSpPr/>
            <p:nvPr/>
          </p:nvGrpSpPr>
          <p:grpSpPr>
            <a:xfrm>
              <a:off x="4826438" y="1836700"/>
              <a:ext cx="496975" cy="510812"/>
              <a:chOff x="1435706" y="1794745"/>
              <a:chExt cx="496975" cy="510812"/>
            </a:xfrm>
          </p:grpSpPr>
          <p:sp>
            <p:nvSpPr>
              <p:cNvPr id="100" name="Rectangle 99"/>
              <p:cNvSpPr/>
              <p:nvPr/>
            </p:nvSpPr>
            <p:spPr>
              <a:xfrm>
                <a:off x="1435706" y="1794745"/>
                <a:ext cx="496975" cy="51081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1" name="Rectangle 100"/>
              <p:cNvSpPr/>
              <p:nvPr/>
            </p:nvSpPr>
            <p:spPr>
              <a:xfrm>
                <a:off x="1504731" y="1836163"/>
                <a:ext cx="151853"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Rectangle 101"/>
              <p:cNvSpPr/>
              <p:nvPr/>
            </p:nvSpPr>
            <p:spPr>
              <a:xfrm>
                <a:off x="1733057" y="1836163"/>
                <a:ext cx="151853"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3" name="Rectangle 102"/>
              <p:cNvSpPr/>
              <p:nvPr/>
            </p:nvSpPr>
            <p:spPr>
              <a:xfrm flipH="1">
                <a:off x="1504732" y="2057593"/>
                <a:ext cx="152400"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4" name="Rectangle 103"/>
              <p:cNvSpPr/>
              <p:nvPr/>
            </p:nvSpPr>
            <p:spPr>
              <a:xfrm flipH="1">
                <a:off x="1733058" y="2057593"/>
                <a:ext cx="152400"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nvGrpSpPr>
          <p:cNvPr id="135" name="Group 134"/>
          <p:cNvGrpSpPr/>
          <p:nvPr/>
        </p:nvGrpSpPr>
        <p:grpSpPr>
          <a:xfrm>
            <a:off x="3274340" y="4564029"/>
            <a:ext cx="3818682" cy="518254"/>
            <a:chOff x="1504731" y="1836163"/>
            <a:chExt cx="3818682" cy="518254"/>
          </a:xfrm>
        </p:grpSpPr>
        <p:grpSp>
          <p:nvGrpSpPr>
            <p:cNvPr id="136" name="Group 135"/>
            <p:cNvGrpSpPr/>
            <p:nvPr/>
          </p:nvGrpSpPr>
          <p:grpSpPr>
            <a:xfrm>
              <a:off x="1504731" y="1836163"/>
              <a:ext cx="496975" cy="510812"/>
              <a:chOff x="1435706" y="1794745"/>
              <a:chExt cx="496975" cy="510812"/>
            </a:xfrm>
          </p:grpSpPr>
          <p:sp>
            <p:nvSpPr>
              <p:cNvPr id="173" name="Rectangle 172"/>
              <p:cNvSpPr/>
              <p:nvPr/>
            </p:nvSpPr>
            <p:spPr>
              <a:xfrm>
                <a:off x="1435706" y="1794745"/>
                <a:ext cx="496975" cy="51081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4" name="Rectangle 173"/>
              <p:cNvSpPr/>
              <p:nvPr/>
            </p:nvSpPr>
            <p:spPr>
              <a:xfrm>
                <a:off x="1504731" y="1836163"/>
                <a:ext cx="151853"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5" name="Rectangle 174"/>
              <p:cNvSpPr/>
              <p:nvPr/>
            </p:nvSpPr>
            <p:spPr>
              <a:xfrm>
                <a:off x="1733057" y="1836163"/>
                <a:ext cx="151853"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6" name="Rectangle 175"/>
              <p:cNvSpPr/>
              <p:nvPr/>
            </p:nvSpPr>
            <p:spPr>
              <a:xfrm flipH="1">
                <a:off x="1504732" y="2057593"/>
                <a:ext cx="152400"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7" name="Rectangle 176"/>
              <p:cNvSpPr/>
              <p:nvPr/>
            </p:nvSpPr>
            <p:spPr>
              <a:xfrm flipH="1">
                <a:off x="1733058" y="2057593"/>
                <a:ext cx="152400"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37" name="Group 136"/>
            <p:cNvGrpSpPr/>
            <p:nvPr/>
          </p:nvGrpSpPr>
          <p:grpSpPr>
            <a:xfrm>
              <a:off x="2051115" y="1843605"/>
              <a:ext cx="496975" cy="510812"/>
              <a:chOff x="1435706" y="1794745"/>
              <a:chExt cx="496975" cy="510812"/>
            </a:xfrm>
          </p:grpSpPr>
          <p:sp>
            <p:nvSpPr>
              <p:cNvPr id="168" name="Rectangle 167"/>
              <p:cNvSpPr/>
              <p:nvPr/>
            </p:nvSpPr>
            <p:spPr>
              <a:xfrm>
                <a:off x="1435706" y="1794745"/>
                <a:ext cx="496975" cy="51081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9" name="Rectangle 168"/>
              <p:cNvSpPr/>
              <p:nvPr/>
            </p:nvSpPr>
            <p:spPr>
              <a:xfrm>
                <a:off x="1504731" y="1836163"/>
                <a:ext cx="151853"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0" name="Rectangle 169"/>
              <p:cNvSpPr/>
              <p:nvPr/>
            </p:nvSpPr>
            <p:spPr>
              <a:xfrm>
                <a:off x="1733057" y="1836163"/>
                <a:ext cx="151853"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1" name="Rectangle 170"/>
              <p:cNvSpPr/>
              <p:nvPr/>
            </p:nvSpPr>
            <p:spPr>
              <a:xfrm flipH="1">
                <a:off x="1504732" y="2057593"/>
                <a:ext cx="152400"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2" name="Rectangle 171"/>
              <p:cNvSpPr/>
              <p:nvPr/>
            </p:nvSpPr>
            <p:spPr>
              <a:xfrm flipH="1">
                <a:off x="1733058" y="2057593"/>
                <a:ext cx="152400"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38" name="Group 137"/>
            <p:cNvGrpSpPr/>
            <p:nvPr/>
          </p:nvGrpSpPr>
          <p:grpSpPr>
            <a:xfrm>
              <a:off x="2609666" y="1837238"/>
              <a:ext cx="496975" cy="510812"/>
              <a:chOff x="1435706" y="1794745"/>
              <a:chExt cx="496975" cy="510812"/>
            </a:xfrm>
          </p:grpSpPr>
          <p:sp>
            <p:nvSpPr>
              <p:cNvPr id="163" name="Rectangle 162"/>
              <p:cNvSpPr/>
              <p:nvPr/>
            </p:nvSpPr>
            <p:spPr>
              <a:xfrm>
                <a:off x="1435706" y="1794745"/>
                <a:ext cx="496975" cy="51081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4" name="Rectangle 163"/>
              <p:cNvSpPr/>
              <p:nvPr/>
            </p:nvSpPr>
            <p:spPr>
              <a:xfrm>
                <a:off x="1504731" y="1836163"/>
                <a:ext cx="151853"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5" name="Rectangle 164"/>
              <p:cNvSpPr/>
              <p:nvPr/>
            </p:nvSpPr>
            <p:spPr>
              <a:xfrm>
                <a:off x="1733057" y="1836163"/>
                <a:ext cx="151853"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6" name="Rectangle 165"/>
              <p:cNvSpPr/>
              <p:nvPr/>
            </p:nvSpPr>
            <p:spPr>
              <a:xfrm flipH="1">
                <a:off x="1504732" y="2057593"/>
                <a:ext cx="152400"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7" name="Rectangle 166"/>
              <p:cNvSpPr/>
              <p:nvPr/>
            </p:nvSpPr>
            <p:spPr>
              <a:xfrm flipH="1">
                <a:off x="1733058" y="2057593"/>
                <a:ext cx="152400"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39" name="Group 138"/>
            <p:cNvGrpSpPr/>
            <p:nvPr/>
          </p:nvGrpSpPr>
          <p:grpSpPr>
            <a:xfrm>
              <a:off x="3175665" y="1836700"/>
              <a:ext cx="496975" cy="510812"/>
              <a:chOff x="1435706" y="1794745"/>
              <a:chExt cx="496975" cy="510812"/>
            </a:xfrm>
          </p:grpSpPr>
          <p:sp>
            <p:nvSpPr>
              <p:cNvPr id="158" name="Rectangle 157"/>
              <p:cNvSpPr/>
              <p:nvPr/>
            </p:nvSpPr>
            <p:spPr>
              <a:xfrm>
                <a:off x="1435706" y="1794745"/>
                <a:ext cx="496975" cy="51081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9" name="Rectangle 158"/>
              <p:cNvSpPr/>
              <p:nvPr/>
            </p:nvSpPr>
            <p:spPr>
              <a:xfrm>
                <a:off x="1504731" y="1836163"/>
                <a:ext cx="151853"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0" name="Rectangle 159"/>
              <p:cNvSpPr/>
              <p:nvPr/>
            </p:nvSpPr>
            <p:spPr>
              <a:xfrm>
                <a:off x="1733057" y="1836163"/>
                <a:ext cx="151853"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1" name="Rectangle 160"/>
              <p:cNvSpPr/>
              <p:nvPr/>
            </p:nvSpPr>
            <p:spPr>
              <a:xfrm flipH="1">
                <a:off x="1504732" y="2057593"/>
                <a:ext cx="152400"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2" name="Rectangle 161"/>
              <p:cNvSpPr/>
              <p:nvPr/>
            </p:nvSpPr>
            <p:spPr>
              <a:xfrm flipH="1">
                <a:off x="1733058" y="2057593"/>
                <a:ext cx="152400"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40" name="Group 139"/>
            <p:cNvGrpSpPr/>
            <p:nvPr/>
          </p:nvGrpSpPr>
          <p:grpSpPr>
            <a:xfrm>
              <a:off x="3727859" y="1836163"/>
              <a:ext cx="496975" cy="510812"/>
              <a:chOff x="1435706" y="1794745"/>
              <a:chExt cx="496975" cy="510812"/>
            </a:xfrm>
          </p:grpSpPr>
          <p:sp>
            <p:nvSpPr>
              <p:cNvPr id="153" name="Rectangle 152"/>
              <p:cNvSpPr/>
              <p:nvPr/>
            </p:nvSpPr>
            <p:spPr>
              <a:xfrm>
                <a:off x="1435706" y="1794745"/>
                <a:ext cx="496975" cy="51081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4" name="Rectangle 153"/>
              <p:cNvSpPr/>
              <p:nvPr/>
            </p:nvSpPr>
            <p:spPr>
              <a:xfrm>
                <a:off x="1504731" y="1836163"/>
                <a:ext cx="151853"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5" name="Rectangle 154"/>
              <p:cNvSpPr/>
              <p:nvPr/>
            </p:nvSpPr>
            <p:spPr>
              <a:xfrm>
                <a:off x="1733057" y="1836163"/>
                <a:ext cx="151853"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6" name="Rectangle 155"/>
              <p:cNvSpPr/>
              <p:nvPr/>
            </p:nvSpPr>
            <p:spPr>
              <a:xfrm flipH="1">
                <a:off x="1504732" y="2057593"/>
                <a:ext cx="152400"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7" name="Rectangle 156"/>
              <p:cNvSpPr/>
              <p:nvPr/>
            </p:nvSpPr>
            <p:spPr>
              <a:xfrm flipH="1">
                <a:off x="1733058" y="2057593"/>
                <a:ext cx="152400"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41" name="Group 140"/>
            <p:cNvGrpSpPr/>
            <p:nvPr/>
          </p:nvGrpSpPr>
          <p:grpSpPr>
            <a:xfrm>
              <a:off x="4274243" y="1836699"/>
              <a:ext cx="496975" cy="510812"/>
              <a:chOff x="1435706" y="1794745"/>
              <a:chExt cx="496975" cy="510812"/>
            </a:xfrm>
          </p:grpSpPr>
          <p:sp>
            <p:nvSpPr>
              <p:cNvPr id="148" name="Rectangle 147"/>
              <p:cNvSpPr/>
              <p:nvPr/>
            </p:nvSpPr>
            <p:spPr>
              <a:xfrm>
                <a:off x="1435706" y="1794745"/>
                <a:ext cx="496975" cy="51081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9" name="Rectangle 148"/>
              <p:cNvSpPr/>
              <p:nvPr/>
            </p:nvSpPr>
            <p:spPr>
              <a:xfrm>
                <a:off x="1504731" y="1836163"/>
                <a:ext cx="151853"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0" name="Rectangle 149"/>
              <p:cNvSpPr/>
              <p:nvPr/>
            </p:nvSpPr>
            <p:spPr>
              <a:xfrm>
                <a:off x="1733057" y="1836163"/>
                <a:ext cx="151853"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1" name="Rectangle 150"/>
              <p:cNvSpPr/>
              <p:nvPr/>
            </p:nvSpPr>
            <p:spPr>
              <a:xfrm flipH="1">
                <a:off x="1504732" y="2057593"/>
                <a:ext cx="152400"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2" name="Rectangle 151"/>
              <p:cNvSpPr/>
              <p:nvPr/>
            </p:nvSpPr>
            <p:spPr>
              <a:xfrm flipH="1">
                <a:off x="1733058" y="2057593"/>
                <a:ext cx="152400"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42" name="Group 141"/>
            <p:cNvGrpSpPr/>
            <p:nvPr/>
          </p:nvGrpSpPr>
          <p:grpSpPr>
            <a:xfrm>
              <a:off x="4826438" y="1836700"/>
              <a:ext cx="496975" cy="510812"/>
              <a:chOff x="1435706" y="1794745"/>
              <a:chExt cx="496975" cy="510812"/>
            </a:xfrm>
          </p:grpSpPr>
          <p:sp>
            <p:nvSpPr>
              <p:cNvPr id="143" name="Rectangle 142"/>
              <p:cNvSpPr/>
              <p:nvPr/>
            </p:nvSpPr>
            <p:spPr>
              <a:xfrm>
                <a:off x="1435706" y="1794745"/>
                <a:ext cx="496975" cy="51081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4" name="Rectangle 143"/>
              <p:cNvSpPr/>
              <p:nvPr/>
            </p:nvSpPr>
            <p:spPr>
              <a:xfrm>
                <a:off x="1504731" y="1836163"/>
                <a:ext cx="151853"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5" name="Rectangle 144"/>
              <p:cNvSpPr/>
              <p:nvPr/>
            </p:nvSpPr>
            <p:spPr>
              <a:xfrm>
                <a:off x="1733057" y="1836163"/>
                <a:ext cx="151853"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6" name="Rectangle 145"/>
              <p:cNvSpPr/>
              <p:nvPr/>
            </p:nvSpPr>
            <p:spPr>
              <a:xfrm flipH="1">
                <a:off x="1504732" y="2057593"/>
                <a:ext cx="152400"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7" name="Rectangle 146"/>
              <p:cNvSpPr/>
              <p:nvPr/>
            </p:nvSpPr>
            <p:spPr>
              <a:xfrm flipH="1">
                <a:off x="1733058" y="2057593"/>
                <a:ext cx="152400"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nvGrpSpPr>
          <p:cNvPr id="178" name="Group 177"/>
          <p:cNvGrpSpPr/>
          <p:nvPr/>
        </p:nvGrpSpPr>
        <p:grpSpPr>
          <a:xfrm>
            <a:off x="3275432" y="5268120"/>
            <a:ext cx="3818682" cy="518254"/>
            <a:chOff x="1504731" y="1836163"/>
            <a:chExt cx="3818682" cy="518254"/>
          </a:xfrm>
        </p:grpSpPr>
        <p:grpSp>
          <p:nvGrpSpPr>
            <p:cNvPr id="179" name="Group 178"/>
            <p:cNvGrpSpPr/>
            <p:nvPr/>
          </p:nvGrpSpPr>
          <p:grpSpPr>
            <a:xfrm>
              <a:off x="1504731" y="1836163"/>
              <a:ext cx="496975" cy="510812"/>
              <a:chOff x="1435706" y="1794745"/>
              <a:chExt cx="496975" cy="510812"/>
            </a:xfrm>
          </p:grpSpPr>
          <p:sp>
            <p:nvSpPr>
              <p:cNvPr id="216" name="Rectangle 215"/>
              <p:cNvSpPr/>
              <p:nvPr/>
            </p:nvSpPr>
            <p:spPr>
              <a:xfrm>
                <a:off x="1435706" y="1794745"/>
                <a:ext cx="496975" cy="51081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7" name="Rectangle 216"/>
              <p:cNvSpPr/>
              <p:nvPr/>
            </p:nvSpPr>
            <p:spPr>
              <a:xfrm>
                <a:off x="1504731" y="1836163"/>
                <a:ext cx="151853"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8" name="Rectangle 217"/>
              <p:cNvSpPr/>
              <p:nvPr/>
            </p:nvSpPr>
            <p:spPr>
              <a:xfrm>
                <a:off x="1733057" y="1836163"/>
                <a:ext cx="151853"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9" name="Rectangle 218"/>
              <p:cNvSpPr/>
              <p:nvPr/>
            </p:nvSpPr>
            <p:spPr>
              <a:xfrm flipH="1">
                <a:off x="1504732" y="2057593"/>
                <a:ext cx="152400"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0" name="Rectangle 219"/>
              <p:cNvSpPr/>
              <p:nvPr/>
            </p:nvSpPr>
            <p:spPr>
              <a:xfrm flipH="1">
                <a:off x="1733058" y="2057593"/>
                <a:ext cx="152400"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80" name="Group 179"/>
            <p:cNvGrpSpPr/>
            <p:nvPr/>
          </p:nvGrpSpPr>
          <p:grpSpPr>
            <a:xfrm>
              <a:off x="2051115" y="1843605"/>
              <a:ext cx="496975" cy="510812"/>
              <a:chOff x="1435706" y="1794745"/>
              <a:chExt cx="496975" cy="510812"/>
            </a:xfrm>
          </p:grpSpPr>
          <p:sp>
            <p:nvSpPr>
              <p:cNvPr id="211" name="Rectangle 210"/>
              <p:cNvSpPr/>
              <p:nvPr/>
            </p:nvSpPr>
            <p:spPr>
              <a:xfrm>
                <a:off x="1435706" y="1794745"/>
                <a:ext cx="496975" cy="51081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2" name="Rectangle 211"/>
              <p:cNvSpPr/>
              <p:nvPr/>
            </p:nvSpPr>
            <p:spPr>
              <a:xfrm>
                <a:off x="1504731" y="1836163"/>
                <a:ext cx="151853"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3" name="Rectangle 212"/>
              <p:cNvSpPr/>
              <p:nvPr/>
            </p:nvSpPr>
            <p:spPr>
              <a:xfrm>
                <a:off x="1733057" y="1836163"/>
                <a:ext cx="151853"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4" name="Rectangle 213"/>
              <p:cNvSpPr/>
              <p:nvPr/>
            </p:nvSpPr>
            <p:spPr>
              <a:xfrm flipH="1">
                <a:off x="1504732" y="2057593"/>
                <a:ext cx="152400"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5" name="Rectangle 214"/>
              <p:cNvSpPr/>
              <p:nvPr/>
            </p:nvSpPr>
            <p:spPr>
              <a:xfrm flipH="1">
                <a:off x="1733058" y="2057593"/>
                <a:ext cx="152400"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81" name="Group 180"/>
            <p:cNvGrpSpPr/>
            <p:nvPr/>
          </p:nvGrpSpPr>
          <p:grpSpPr>
            <a:xfrm>
              <a:off x="2609666" y="1837238"/>
              <a:ext cx="496975" cy="510812"/>
              <a:chOff x="1435706" y="1794745"/>
              <a:chExt cx="496975" cy="510812"/>
            </a:xfrm>
          </p:grpSpPr>
          <p:sp>
            <p:nvSpPr>
              <p:cNvPr id="206" name="Rectangle 205"/>
              <p:cNvSpPr/>
              <p:nvPr/>
            </p:nvSpPr>
            <p:spPr>
              <a:xfrm>
                <a:off x="1435706" y="1794745"/>
                <a:ext cx="496975" cy="51081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7" name="Rectangle 206"/>
              <p:cNvSpPr/>
              <p:nvPr/>
            </p:nvSpPr>
            <p:spPr>
              <a:xfrm>
                <a:off x="1504731" y="1836163"/>
                <a:ext cx="151853"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8" name="Rectangle 207"/>
              <p:cNvSpPr/>
              <p:nvPr/>
            </p:nvSpPr>
            <p:spPr>
              <a:xfrm>
                <a:off x="1733057" y="1836163"/>
                <a:ext cx="151853"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9" name="Rectangle 208"/>
              <p:cNvSpPr/>
              <p:nvPr/>
            </p:nvSpPr>
            <p:spPr>
              <a:xfrm flipH="1">
                <a:off x="1504732" y="2057593"/>
                <a:ext cx="152400"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0" name="Rectangle 209"/>
              <p:cNvSpPr/>
              <p:nvPr/>
            </p:nvSpPr>
            <p:spPr>
              <a:xfrm flipH="1">
                <a:off x="1733058" y="2057593"/>
                <a:ext cx="152400"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82" name="Group 181"/>
            <p:cNvGrpSpPr/>
            <p:nvPr/>
          </p:nvGrpSpPr>
          <p:grpSpPr>
            <a:xfrm>
              <a:off x="3175665" y="1836700"/>
              <a:ext cx="496975" cy="510812"/>
              <a:chOff x="1435706" y="1794745"/>
              <a:chExt cx="496975" cy="510812"/>
            </a:xfrm>
          </p:grpSpPr>
          <p:sp>
            <p:nvSpPr>
              <p:cNvPr id="201" name="Rectangle 200"/>
              <p:cNvSpPr/>
              <p:nvPr/>
            </p:nvSpPr>
            <p:spPr>
              <a:xfrm>
                <a:off x="1435706" y="1794745"/>
                <a:ext cx="496975" cy="51081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2" name="Rectangle 201"/>
              <p:cNvSpPr/>
              <p:nvPr/>
            </p:nvSpPr>
            <p:spPr>
              <a:xfrm>
                <a:off x="1504731" y="1836163"/>
                <a:ext cx="151853"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3" name="Rectangle 202"/>
              <p:cNvSpPr/>
              <p:nvPr/>
            </p:nvSpPr>
            <p:spPr>
              <a:xfrm>
                <a:off x="1733057" y="1836163"/>
                <a:ext cx="151853"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4" name="Rectangle 203"/>
              <p:cNvSpPr/>
              <p:nvPr/>
            </p:nvSpPr>
            <p:spPr>
              <a:xfrm flipH="1">
                <a:off x="1504732" y="2057593"/>
                <a:ext cx="152400"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5" name="Rectangle 204"/>
              <p:cNvSpPr/>
              <p:nvPr/>
            </p:nvSpPr>
            <p:spPr>
              <a:xfrm flipH="1">
                <a:off x="1733058" y="2057593"/>
                <a:ext cx="152400"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83" name="Group 182"/>
            <p:cNvGrpSpPr/>
            <p:nvPr/>
          </p:nvGrpSpPr>
          <p:grpSpPr>
            <a:xfrm>
              <a:off x="3727859" y="1836163"/>
              <a:ext cx="496975" cy="510812"/>
              <a:chOff x="1435706" y="1794745"/>
              <a:chExt cx="496975" cy="510812"/>
            </a:xfrm>
          </p:grpSpPr>
          <p:sp>
            <p:nvSpPr>
              <p:cNvPr id="196" name="Rectangle 195"/>
              <p:cNvSpPr/>
              <p:nvPr/>
            </p:nvSpPr>
            <p:spPr>
              <a:xfrm>
                <a:off x="1435706" y="1794745"/>
                <a:ext cx="496975" cy="51081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7" name="Rectangle 196"/>
              <p:cNvSpPr/>
              <p:nvPr/>
            </p:nvSpPr>
            <p:spPr>
              <a:xfrm>
                <a:off x="1504731" y="1836163"/>
                <a:ext cx="151853"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8" name="Rectangle 197"/>
              <p:cNvSpPr/>
              <p:nvPr/>
            </p:nvSpPr>
            <p:spPr>
              <a:xfrm>
                <a:off x="1733057" y="1836163"/>
                <a:ext cx="151853"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9" name="Rectangle 198"/>
              <p:cNvSpPr/>
              <p:nvPr/>
            </p:nvSpPr>
            <p:spPr>
              <a:xfrm flipH="1">
                <a:off x="1504732" y="2057593"/>
                <a:ext cx="152400"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0" name="Rectangle 199"/>
              <p:cNvSpPr/>
              <p:nvPr/>
            </p:nvSpPr>
            <p:spPr>
              <a:xfrm flipH="1">
                <a:off x="1733058" y="2057593"/>
                <a:ext cx="152400"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84" name="Group 183"/>
            <p:cNvGrpSpPr/>
            <p:nvPr/>
          </p:nvGrpSpPr>
          <p:grpSpPr>
            <a:xfrm>
              <a:off x="4274243" y="1836699"/>
              <a:ext cx="496975" cy="510812"/>
              <a:chOff x="1435706" y="1794745"/>
              <a:chExt cx="496975" cy="510812"/>
            </a:xfrm>
          </p:grpSpPr>
          <p:sp>
            <p:nvSpPr>
              <p:cNvPr id="191" name="Rectangle 190"/>
              <p:cNvSpPr/>
              <p:nvPr/>
            </p:nvSpPr>
            <p:spPr>
              <a:xfrm>
                <a:off x="1435706" y="1794745"/>
                <a:ext cx="496975" cy="51081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2" name="Rectangle 191"/>
              <p:cNvSpPr/>
              <p:nvPr/>
            </p:nvSpPr>
            <p:spPr>
              <a:xfrm>
                <a:off x="1504731" y="1836163"/>
                <a:ext cx="151853"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3" name="Rectangle 192"/>
              <p:cNvSpPr/>
              <p:nvPr/>
            </p:nvSpPr>
            <p:spPr>
              <a:xfrm>
                <a:off x="1733057" y="1836163"/>
                <a:ext cx="151853"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4" name="Rectangle 193"/>
              <p:cNvSpPr/>
              <p:nvPr/>
            </p:nvSpPr>
            <p:spPr>
              <a:xfrm flipH="1">
                <a:off x="1504732" y="2057593"/>
                <a:ext cx="152400"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5" name="Rectangle 194"/>
              <p:cNvSpPr/>
              <p:nvPr/>
            </p:nvSpPr>
            <p:spPr>
              <a:xfrm flipH="1">
                <a:off x="1733058" y="2057593"/>
                <a:ext cx="152400"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85" name="Group 184"/>
            <p:cNvGrpSpPr/>
            <p:nvPr/>
          </p:nvGrpSpPr>
          <p:grpSpPr>
            <a:xfrm>
              <a:off x="4826438" y="1836700"/>
              <a:ext cx="496975" cy="510812"/>
              <a:chOff x="1435706" y="1794745"/>
              <a:chExt cx="496975" cy="510812"/>
            </a:xfrm>
          </p:grpSpPr>
          <p:sp>
            <p:nvSpPr>
              <p:cNvPr id="186" name="Rectangle 185"/>
              <p:cNvSpPr/>
              <p:nvPr/>
            </p:nvSpPr>
            <p:spPr>
              <a:xfrm>
                <a:off x="1435706" y="1794745"/>
                <a:ext cx="496975" cy="51081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7" name="Rectangle 186"/>
              <p:cNvSpPr/>
              <p:nvPr/>
            </p:nvSpPr>
            <p:spPr>
              <a:xfrm>
                <a:off x="1504731" y="1836163"/>
                <a:ext cx="151853"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8" name="Rectangle 187"/>
              <p:cNvSpPr/>
              <p:nvPr/>
            </p:nvSpPr>
            <p:spPr>
              <a:xfrm>
                <a:off x="1733057" y="1836163"/>
                <a:ext cx="151853"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9" name="Rectangle 188"/>
              <p:cNvSpPr/>
              <p:nvPr/>
            </p:nvSpPr>
            <p:spPr>
              <a:xfrm flipH="1">
                <a:off x="1504732" y="2057593"/>
                <a:ext cx="152400"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0" name="Rectangle 189"/>
              <p:cNvSpPr/>
              <p:nvPr/>
            </p:nvSpPr>
            <p:spPr>
              <a:xfrm flipH="1">
                <a:off x="1733058" y="2057593"/>
                <a:ext cx="152400"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nvGrpSpPr>
          <p:cNvPr id="221" name="Group 220"/>
          <p:cNvGrpSpPr/>
          <p:nvPr/>
        </p:nvGrpSpPr>
        <p:grpSpPr>
          <a:xfrm>
            <a:off x="3274340" y="1699338"/>
            <a:ext cx="4900181" cy="552231"/>
            <a:chOff x="1876020" y="1596718"/>
            <a:chExt cx="4900181" cy="552231"/>
          </a:xfrm>
        </p:grpSpPr>
        <p:grpSp>
          <p:nvGrpSpPr>
            <p:cNvPr id="222" name="Group 221"/>
            <p:cNvGrpSpPr/>
            <p:nvPr/>
          </p:nvGrpSpPr>
          <p:grpSpPr>
            <a:xfrm>
              <a:off x="1876020" y="1630695"/>
              <a:ext cx="496975" cy="510812"/>
              <a:chOff x="1435706" y="1794745"/>
              <a:chExt cx="496975" cy="510812"/>
            </a:xfrm>
          </p:grpSpPr>
          <p:sp>
            <p:nvSpPr>
              <p:cNvPr id="260" name="Rectangle 259"/>
              <p:cNvSpPr/>
              <p:nvPr/>
            </p:nvSpPr>
            <p:spPr>
              <a:xfrm>
                <a:off x="1435706" y="1794745"/>
                <a:ext cx="496975" cy="51081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1" name="Rectangle 260"/>
              <p:cNvSpPr/>
              <p:nvPr/>
            </p:nvSpPr>
            <p:spPr>
              <a:xfrm>
                <a:off x="1504731" y="1836163"/>
                <a:ext cx="151853"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2" name="Rectangle 261"/>
              <p:cNvSpPr/>
              <p:nvPr/>
            </p:nvSpPr>
            <p:spPr>
              <a:xfrm>
                <a:off x="1733057" y="1836163"/>
                <a:ext cx="151853"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3" name="Rectangle 262"/>
              <p:cNvSpPr/>
              <p:nvPr/>
            </p:nvSpPr>
            <p:spPr>
              <a:xfrm flipH="1">
                <a:off x="1504732" y="2057593"/>
                <a:ext cx="152400"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4" name="Rectangle 263"/>
              <p:cNvSpPr/>
              <p:nvPr/>
            </p:nvSpPr>
            <p:spPr>
              <a:xfrm flipH="1">
                <a:off x="1733058" y="2057593"/>
                <a:ext cx="152400"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23" name="Group 222"/>
            <p:cNvGrpSpPr/>
            <p:nvPr/>
          </p:nvGrpSpPr>
          <p:grpSpPr>
            <a:xfrm>
              <a:off x="2422404" y="1638137"/>
              <a:ext cx="496975" cy="510812"/>
              <a:chOff x="1435706" y="1794745"/>
              <a:chExt cx="496975" cy="510812"/>
            </a:xfrm>
          </p:grpSpPr>
          <p:sp>
            <p:nvSpPr>
              <p:cNvPr id="255" name="Rectangle 254"/>
              <p:cNvSpPr/>
              <p:nvPr/>
            </p:nvSpPr>
            <p:spPr>
              <a:xfrm>
                <a:off x="1435706" y="1794745"/>
                <a:ext cx="496975" cy="51081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6" name="Rectangle 255"/>
              <p:cNvSpPr/>
              <p:nvPr/>
            </p:nvSpPr>
            <p:spPr>
              <a:xfrm>
                <a:off x="1504731" y="1836163"/>
                <a:ext cx="151853"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7" name="Rectangle 256"/>
              <p:cNvSpPr/>
              <p:nvPr/>
            </p:nvSpPr>
            <p:spPr>
              <a:xfrm>
                <a:off x="1733057" y="1836163"/>
                <a:ext cx="151853"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8" name="Rectangle 257"/>
              <p:cNvSpPr/>
              <p:nvPr/>
            </p:nvSpPr>
            <p:spPr>
              <a:xfrm flipH="1">
                <a:off x="1504732" y="2057593"/>
                <a:ext cx="152400"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9" name="Rectangle 258"/>
              <p:cNvSpPr/>
              <p:nvPr/>
            </p:nvSpPr>
            <p:spPr>
              <a:xfrm flipH="1">
                <a:off x="1733058" y="2057593"/>
                <a:ext cx="152400"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24" name="Group 223"/>
            <p:cNvGrpSpPr/>
            <p:nvPr/>
          </p:nvGrpSpPr>
          <p:grpSpPr>
            <a:xfrm>
              <a:off x="2980955" y="1631770"/>
              <a:ext cx="496975" cy="510812"/>
              <a:chOff x="1435706" y="1794745"/>
              <a:chExt cx="496975" cy="510812"/>
            </a:xfrm>
          </p:grpSpPr>
          <p:sp>
            <p:nvSpPr>
              <p:cNvPr id="250" name="Rectangle 249"/>
              <p:cNvSpPr/>
              <p:nvPr/>
            </p:nvSpPr>
            <p:spPr>
              <a:xfrm>
                <a:off x="1435706" y="1794745"/>
                <a:ext cx="496975" cy="51081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1" name="Rectangle 250"/>
              <p:cNvSpPr/>
              <p:nvPr/>
            </p:nvSpPr>
            <p:spPr>
              <a:xfrm>
                <a:off x="1504731" y="1836163"/>
                <a:ext cx="151853"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2" name="Rectangle 251"/>
              <p:cNvSpPr/>
              <p:nvPr/>
            </p:nvSpPr>
            <p:spPr>
              <a:xfrm>
                <a:off x="1733057" y="1836163"/>
                <a:ext cx="151853"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3" name="Rectangle 252"/>
              <p:cNvSpPr/>
              <p:nvPr/>
            </p:nvSpPr>
            <p:spPr>
              <a:xfrm flipH="1">
                <a:off x="1504732" y="2057593"/>
                <a:ext cx="152400"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4" name="Rectangle 253"/>
              <p:cNvSpPr/>
              <p:nvPr/>
            </p:nvSpPr>
            <p:spPr>
              <a:xfrm flipH="1">
                <a:off x="1733058" y="2057593"/>
                <a:ext cx="152400"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25" name="Group 224"/>
            <p:cNvGrpSpPr/>
            <p:nvPr/>
          </p:nvGrpSpPr>
          <p:grpSpPr>
            <a:xfrm>
              <a:off x="3546954" y="1631232"/>
              <a:ext cx="496975" cy="510812"/>
              <a:chOff x="1435706" y="1794745"/>
              <a:chExt cx="496975" cy="510812"/>
            </a:xfrm>
          </p:grpSpPr>
          <p:sp>
            <p:nvSpPr>
              <p:cNvPr id="245" name="Rectangle 244"/>
              <p:cNvSpPr/>
              <p:nvPr/>
            </p:nvSpPr>
            <p:spPr>
              <a:xfrm>
                <a:off x="1435706" y="1794745"/>
                <a:ext cx="496975" cy="51081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6" name="Rectangle 245"/>
              <p:cNvSpPr/>
              <p:nvPr/>
            </p:nvSpPr>
            <p:spPr>
              <a:xfrm>
                <a:off x="1504731" y="1836163"/>
                <a:ext cx="151853"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7" name="Rectangle 246"/>
              <p:cNvSpPr/>
              <p:nvPr/>
            </p:nvSpPr>
            <p:spPr>
              <a:xfrm>
                <a:off x="1733057" y="1836163"/>
                <a:ext cx="151853"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8" name="Rectangle 247"/>
              <p:cNvSpPr/>
              <p:nvPr/>
            </p:nvSpPr>
            <p:spPr>
              <a:xfrm flipH="1">
                <a:off x="1504732" y="2057593"/>
                <a:ext cx="152400"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9" name="Rectangle 248"/>
              <p:cNvSpPr/>
              <p:nvPr/>
            </p:nvSpPr>
            <p:spPr>
              <a:xfrm flipH="1">
                <a:off x="1733058" y="2057593"/>
                <a:ext cx="152400"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26" name="Group 225"/>
            <p:cNvGrpSpPr/>
            <p:nvPr/>
          </p:nvGrpSpPr>
          <p:grpSpPr>
            <a:xfrm>
              <a:off x="4099148" y="1630695"/>
              <a:ext cx="496975" cy="510812"/>
              <a:chOff x="1435706" y="1794745"/>
              <a:chExt cx="496975" cy="510812"/>
            </a:xfrm>
          </p:grpSpPr>
          <p:sp>
            <p:nvSpPr>
              <p:cNvPr id="240" name="Rectangle 239"/>
              <p:cNvSpPr/>
              <p:nvPr/>
            </p:nvSpPr>
            <p:spPr>
              <a:xfrm>
                <a:off x="1435706" y="1794745"/>
                <a:ext cx="496975" cy="51081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1" name="Rectangle 240"/>
              <p:cNvSpPr/>
              <p:nvPr/>
            </p:nvSpPr>
            <p:spPr>
              <a:xfrm>
                <a:off x="1504731" y="1836163"/>
                <a:ext cx="151853"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2" name="Rectangle 241"/>
              <p:cNvSpPr/>
              <p:nvPr/>
            </p:nvSpPr>
            <p:spPr>
              <a:xfrm>
                <a:off x="1733057" y="1836163"/>
                <a:ext cx="151853"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3" name="Rectangle 242"/>
              <p:cNvSpPr/>
              <p:nvPr/>
            </p:nvSpPr>
            <p:spPr>
              <a:xfrm flipH="1">
                <a:off x="1504732" y="2057593"/>
                <a:ext cx="152400"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4" name="Rectangle 243"/>
              <p:cNvSpPr/>
              <p:nvPr/>
            </p:nvSpPr>
            <p:spPr>
              <a:xfrm flipH="1">
                <a:off x="1733058" y="2057593"/>
                <a:ext cx="152400"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27" name="Group 226"/>
            <p:cNvGrpSpPr/>
            <p:nvPr/>
          </p:nvGrpSpPr>
          <p:grpSpPr>
            <a:xfrm>
              <a:off x="4645532" y="1631231"/>
              <a:ext cx="496975" cy="510812"/>
              <a:chOff x="1435706" y="1794745"/>
              <a:chExt cx="496975" cy="510812"/>
            </a:xfrm>
          </p:grpSpPr>
          <p:sp>
            <p:nvSpPr>
              <p:cNvPr id="235" name="Rectangle 234"/>
              <p:cNvSpPr/>
              <p:nvPr/>
            </p:nvSpPr>
            <p:spPr>
              <a:xfrm>
                <a:off x="1435706" y="1794745"/>
                <a:ext cx="496975" cy="51081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6" name="Rectangle 235"/>
              <p:cNvSpPr/>
              <p:nvPr/>
            </p:nvSpPr>
            <p:spPr>
              <a:xfrm>
                <a:off x="1504731" y="1836163"/>
                <a:ext cx="151853"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7" name="Rectangle 236"/>
              <p:cNvSpPr/>
              <p:nvPr/>
            </p:nvSpPr>
            <p:spPr>
              <a:xfrm>
                <a:off x="1733057" y="1836163"/>
                <a:ext cx="151853"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8" name="Rectangle 237"/>
              <p:cNvSpPr/>
              <p:nvPr/>
            </p:nvSpPr>
            <p:spPr>
              <a:xfrm flipH="1">
                <a:off x="1504732" y="2057593"/>
                <a:ext cx="152400"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9" name="Rectangle 238"/>
              <p:cNvSpPr/>
              <p:nvPr/>
            </p:nvSpPr>
            <p:spPr>
              <a:xfrm flipH="1">
                <a:off x="1733058" y="2057593"/>
                <a:ext cx="152400"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28" name="Group 227"/>
            <p:cNvGrpSpPr/>
            <p:nvPr/>
          </p:nvGrpSpPr>
          <p:grpSpPr>
            <a:xfrm>
              <a:off x="5197727" y="1631232"/>
              <a:ext cx="496975" cy="510812"/>
              <a:chOff x="1435706" y="1794745"/>
              <a:chExt cx="496975" cy="510812"/>
            </a:xfrm>
          </p:grpSpPr>
          <p:sp>
            <p:nvSpPr>
              <p:cNvPr id="230" name="Rectangle 229"/>
              <p:cNvSpPr/>
              <p:nvPr/>
            </p:nvSpPr>
            <p:spPr>
              <a:xfrm>
                <a:off x="1435706" y="1794745"/>
                <a:ext cx="496975" cy="51081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1" name="Rectangle 230"/>
              <p:cNvSpPr/>
              <p:nvPr/>
            </p:nvSpPr>
            <p:spPr>
              <a:xfrm>
                <a:off x="1504731" y="1836163"/>
                <a:ext cx="151853"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2" name="Rectangle 231"/>
              <p:cNvSpPr/>
              <p:nvPr/>
            </p:nvSpPr>
            <p:spPr>
              <a:xfrm>
                <a:off x="1733057" y="1836163"/>
                <a:ext cx="151853"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3" name="Rectangle 232"/>
              <p:cNvSpPr/>
              <p:nvPr/>
            </p:nvSpPr>
            <p:spPr>
              <a:xfrm flipH="1">
                <a:off x="1504732" y="2057593"/>
                <a:ext cx="152400"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4" name="Rectangle 233"/>
              <p:cNvSpPr/>
              <p:nvPr/>
            </p:nvSpPr>
            <p:spPr>
              <a:xfrm flipH="1">
                <a:off x="1733058" y="2057593"/>
                <a:ext cx="152400"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29" name="Rectangle 228"/>
            <p:cNvSpPr/>
            <p:nvPr/>
          </p:nvSpPr>
          <p:spPr>
            <a:xfrm>
              <a:off x="5989324" y="1596718"/>
              <a:ext cx="786877" cy="51081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GPU</a:t>
              </a:r>
            </a:p>
          </p:txBody>
        </p:sp>
      </p:grpSp>
      <p:sp>
        <p:nvSpPr>
          <p:cNvPr id="265" name="Rectangle 264"/>
          <p:cNvSpPr/>
          <p:nvPr/>
        </p:nvSpPr>
        <p:spPr>
          <a:xfrm>
            <a:off x="7387644" y="2403969"/>
            <a:ext cx="786877" cy="51081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GPU</a:t>
            </a:r>
          </a:p>
        </p:txBody>
      </p:sp>
      <p:sp>
        <p:nvSpPr>
          <p:cNvPr id="266" name="Rectangle 265"/>
          <p:cNvSpPr/>
          <p:nvPr/>
        </p:nvSpPr>
        <p:spPr>
          <a:xfrm>
            <a:off x="7387644" y="3081524"/>
            <a:ext cx="786877" cy="51081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GPU</a:t>
            </a:r>
          </a:p>
        </p:txBody>
      </p:sp>
      <p:sp>
        <p:nvSpPr>
          <p:cNvPr id="267" name="Rectangle 266"/>
          <p:cNvSpPr/>
          <p:nvPr/>
        </p:nvSpPr>
        <p:spPr>
          <a:xfrm>
            <a:off x="7387644" y="3853572"/>
            <a:ext cx="786877" cy="51081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GPU</a:t>
            </a:r>
          </a:p>
        </p:txBody>
      </p:sp>
      <p:sp>
        <p:nvSpPr>
          <p:cNvPr id="268" name="Rectangle 267"/>
          <p:cNvSpPr/>
          <p:nvPr/>
        </p:nvSpPr>
        <p:spPr>
          <a:xfrm>
            <a:off x="7387644" y="4571471"/>
            <a:ext cx="786877" cy="51081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GPU</a:t>
            </a:r>
          </a:p>
        </p:txBody>
      </p:sp>
      <p:sp>
        <p:nvSpPr>
          <p:cNvPr id="269" name="Rectangle 268"/>
          <p:cNvSpPr/>
          <p:nvPr/>
        </p:nvSpPr>
        <p:spPr>
          <a:xfrm>
            <a:off x="7387644" y="5268120"/>
            <a:ext cx="786877" cy="51081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GPU</a:t>
            </a:r>
          </a:p>
        </p:txBody>
      </p:sp>
      <p:grpSp>
        <p:nvGrpSpPr>
          <p:cNvPr id="270" name="Group 269"/>
          <p:cNvGrpSpPr/>
          <p:nvPr/>
        </p:nvGrpSpPr>
        <p:grpSpPr>
          <a:xfrm>
            <a:off x="2081313" y="2452829"/>
            <a:ext cx="496975" cy="510812"/>
            <a:chOff x="1435706" y="1794745"/>
            <a:chExt cx="496975" cy="510812"/>
          </a:xfrm>
        </p:grpSpPr>
        <p:sp>
          <p:nvSpPr>
            <p:cNvPr id="271" name="Rectangle 270"/>
            <p:cNvSpPr/>
            <p:nvPr/>
          </p:nvSpPr>
          <p:spPr>
            <a:xfrm>
              <a:off x="1435706" y="1794745"/>
              <a:ext cx="496975" cy="51081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2" name="Rectangle 271"/>
            <p:cNvSpPr/>
            <p:nvPr/>
          </p:nvSpPr>
          <p:spPr>
            <a:xfrm>
              <a:off x="1504731" y="1836163"/>
              <a:ext cx="151853"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3" name="Rectangle 272"/>
            <p:cNvSpPr/>
            <p:nvPr/>
          </p:nvSpPr>
          <p:spPr>
            <a:xfrm>
              <a:off x="1733057" y="1836163"/>
              <a:ext cx="151853"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4" name="Rectangle 273"/>
            <p:cNvSpPr/>
            <p:nvPr/>
          </p:nvSpPr>
          <p:spPr>
            <a:xfrm flipH="1">
              <a:off x="1504732" y="2057593"/>
              <a:ext cx="152400"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5" name="Rectangle 274"/>
            <p:cNvSpPr/>
            <p:nvPr/>
          </p:nvSpPr>
          <p:spPr>
            <a:xfrm flipH="1">
              <a:off x="1733058" y="2057593"/>
              <a:ext cx="152400"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76" name="Group 275"/>
          <p:cNvGrpSpPr/>
          <p:nvPr/>
        </p:nvGrpSpPr>
        <p:grpSpPr>
          <a:xfrm>
            <a:off x="2081313" y="4536957"/>
            <a:ext cx="496975" cy="510812"/>
            <a:chOff x="1435706" y="1794745"/>
            <a:chExt cx="496975" cy="510812"/>
          </a:xfrm>
        </p:grpSpPr>
        <p:sp>
          <p:nvSpPr>
            <p:cNvPr id="277" name="Rectangle 276"/>
            <p:cNvSpPr/>
            <p:nvPr/>
          </p:nvSpPr>
          <p:spPr>
            <a:xfrm>
              <a:off x="1435706" y="1794745"/>
              <a:ext cx="496975" cy="51081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8" name="Rectangle 277"/>
            <p:cNvSpPr/>
            <p:nvPr/>
          </p:nvSpPr>
          <p:spPr>
            <a:xfrm>
              <a:off x="1504731" y="1836163"/>
              <a:ext cx="151853"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9" name="Rectangle 278"/>
            <p:cNvSpPr/>
            <p:nvPr/>
          </p:nvSpPr>
          <p:spPr>
            <a:xfrm>
              <a:off x="1733057" y="1836163"/>
              <a:ext cx="151853"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0" name="Rectangle 279"/>
            <p:cNvSpPr/>
            <p:nvPr/>
          </p:nvSpPr>
          <p:spPr>
            <a:xfrm flipH="1">
              <a:off x="1504732" y="2057593"/>
              <a:ext cx="152400"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1" name="Rectangle 280"/>
            <p:cNvSpPr/>
            <p:nvPr/>
          </p:nvSpPr>
          <p:spPr>
            <a:xfrm flipH="1">
              <a:off x="1733058" y="2057593"/>
              <a:ext cx="152400"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82" name="TextBox 281"/>
          <p:cNvSpPr txBox="1"/>
          <p:nvPr/>
        </p:nvSpPr>
        <p:spPr>
          <a:xfrm>
            <a:off x="404213" y="2616847"/>
            <a:ext cx="1249223" cy="346249"/>
          </a:xfrm>
          <a:prstGeom prst="rect">
            <a:avLst/>
          </a:prstGeom>
          <a:noFill/>
        </p:spPr>
        <p:txBody>
          <a:bodyPr wrap="none" rtlCol="0">
            <a:spAutoFit/>
          </a:bodyPr>
          <a:lstStyle/>
          <a:p>
            <a:pPr algn="ctr">
              <a:lnSpc>
                <a:spcPct val="90000"/>
              </a:lnSpc>
            </a:pPr>
            <a:r>
              <a:rPr lang="en-US" dirty="0"/>
              <a:t>POWER 9</a:t>
            </a:r>
          </a:p>
        </p:txBody>
      </p:sp>
      <p:sp>
        <p:nvSpPr>
          <p:cNvPr id="283" name="TextBox 282"/>
          <p:cNvSpPr txBox="1"/>
          <p:nvPr/>
        </p:nvSpPr>
        <p:spPr>
          <a:xfrm>
            <a:off x="415499" y="4513811"/>
            <a:ext cx="1249223" cy="346249"/>
          </a:xfrm>
          <a:prstGeom prst="rect">
            <a:avLst/>
          </a:prstGeom>
          <a:noFill/>
        </p:spPr>
        <p:txBody>
          <a:bodyPr wrap="none" rtlCol="0">
            <a:spAutoFit/>
          </a:bodyPr>
          <a:lstStyle/>
          <a:p>
            <a:pPr algn="ctr">
              <a:lnSpc>
                <a:spcPct val="90000"/>
              </a:lnSpc>
            </a:pPr>
            <a:r>
              <a:rPr lang="en-US" dirty="0"/>
              <a:t>POWER 9</a:t>
            </a:r>
          </a:p>
        </p:txBody>
      </p:sp>
      <p:sp>
        <p:nvSpPr>
          <p:cNvPr id="284" name="TextBox 283"/>
          <p:cNvSpPr txBox="1"/>
          <p:nvPr/>
        </p:nvSpPr>
        <p:spPr>
          <a:xfrm>
            <a:off x="8356327" y="1714058"/>
            <a:ext cx="3937274" cy="3836435"/>
          </a:xfrm>
          <a:prstGeom prst="rect">
            <a:avLst/>
          </a:prstGeom>
          <a:noFill/>
        </p:spPr>
        <p:txBody>
          <a:bodyPr wrap="square" rtlCol="0">
            <a:spAutoFit/>
          </a:bodyPr>
          <a:lstStyle/>
          <a:p>
            <a:pPr>
              <a:lnSpc>
                <a:spcPct val="90000"/>
              </a:lnSpc>
            </a:pPr>
            <a:r>
              <a:rPr lang="en-US" dirty="0"/>
              <a:t>  Resource Set (example)</a:t>
            </a:r>
          </a:p>
          <a:p>
            <a:pPr marL="285750" indent="-285750">
              <a:lnSpc>
                <a:spcPct val="90000"/>
              </a:lnSpc>
              <a:buFont typeface="Arial"/>
              <a:buChar char="•"/>
            </a:pPr>
            <a:r>
              <a:rPr lang="en-US" dirty="0"/>
              <a:t>1 GPU</a:t>
            </a:r>
          </a:p>
          <a:p>
            <a:pPr marL="285750" indent="-285750">
              <a:lnSpc>
                <a:spcPct val="90000"/>
              </a:lnSpc>
              <a:buFont typeface="Arial"/>
              <a:buChar char="•"/>
            </a:pPr>
            <a:r>
              <a:rPr lang="en-US" dirty="0"/>
              <a:t>7 cores per P9</a:t>
            </a:r>
          </a:p>
          <a:p>
            <a:pPr marL="285750" indent="-285750">
              <a:lnSpc>
                <a:spcPct val="90000"/>
              </a:lnSpc>
              <a:buFont typeface="Arial"/>
              <a:buChar char="•"/>
            </a:pPr>
            <a:r>
              <a:rPr lang="en-US" dirty="0"/>
              <a:t>(28 Hardware Threads (SMT4))</a:t>
            </a:r>
          </a:p>
          <a:p>
            <a:pPr>
              <a:lnSpc>
                <a:spcPct val="90000"/>
              </a:lnSpc>
            </a:pPr>
            <a:endParaRPr lang="en-US" dirty="0"/>
          </a:p>
          <a:p>
            <a:pPr>
              <a:lnSpc>
                <a:spcPct val="90000"/>
              </a:lnSpc>
            </a:pPr>
            <a:r>
              <a:rPr lang="en-US" dirty="0"/>
              <a:t>Node resources</a:t>
            </a:r>
          </a:p>
          <a:p>
            <a:pPr marL="285750" indent="-285750">
              <a:lnSpc>
                <a:spcPct val="90000"/>
              </a:lnSpc>
              <a:buFont typeface="Arial"/>
              <a:buChar char="•"/>
            </a:pPr>
            <a:r>
              <a:rPr lang="en-US" dirty="0"/>
              <a:t>A node can have up to 6 resource sets of this type</a:t>
            </a:r>
          </a:p>
          <a:p>
            <a:pPr marL="285750" indent="-285750">
              <a:lnSpc>
                <a:spcPct val="90000"/>
              </a:lnSpc>
              <a:buFont typeface="Arial"/>
              <a:buChar char="•"/>
            </a:pPr>
            <a:r>
              <a:rPr lang="en-US" dirty="0"/>
              <a:t>MPI tasks are distributed across resource sets. Example:</a:t>
            </a:r>
          </a:p>
          <a:p>
            <a:pPr marL="285750" indent="-285750">
              <a:lnSpc>
                <a:spcPct val="90000"/>
              </a:lnSpc>
              <a:buFont typeface="Arial"/>
              <a:buChar char="•"/>
            </a:pPr>
            <a:endParaRPr lang="en-US" dirty="0"/>
          </a:p>
          <a:p>
            <a:pPr>
              <a:lnSpc>
                <a:spcPct val="90000"/>
              </a:lnSpc>
            </a:pPr>
            <a:r>
              <a:rPr lang="en-US" dirty="0"/>
              <a:t>1 MPI task  per resource set</a:t>
            </a:r>
          </a:p>
          <a:p>
            <a:pPr>
              <a:lnSpc>
                <a:spcPct val="90000"/>
              </a:lnSpc>
            </a:pPr>
            <a:r>
              <a:rPr lang="en-US" dirty="0"/>
              <a:t>2 MPI tasks per resource set</a:t>
            </a:r>
          </a:p>
          <a:p>
            <a:pPr>
              <a:lnSpc>
                <a:spcPct val="90000"/>
              </a:lnSpc>
            </a:pPr>
            <a:endParaRPr lang="en-US" dirty="0"/>
          </a:p>
          <a:p>
            <a:pPr>
              <a:lnSpc>
                <a:spcPct val="90000"/>
              </a:lnSpc>
            </a:pPr>
            <a:r>
              <a:rPr lang="en-US" dirty="0"/>
              <a:t>Or with other distributions (cyclic)</a:t>
            </a:r>
          </a:p>
        </p:txBody>
      </p:sp>
      <p:cxnSp>
        <p:nvCxnSpPr>
          <p:cNvPr id="286" name="Straight Arrow Connector 285"/>
          <p:cNvCxnSpPr/>
          <p:nvPr/>
        </p:nvCxnSpPr>
        <p:spPr>
          <a:xfrm flipV="1">
            <a:off x="3225800" y="5880100"/>
            <a:ext cx="215900" cy="66040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287" name="TextBox 286"/>
          <p:cNvSpPr txBox="1"/>
          <p:nvPr/>
        </p:nvSpPr>
        <p:spPr>
          <a:xfrm>
            <a:off x="2835938" y="6511751"/>
            <a:ext cx="684991" cy="346249"/>
          </a:xfrm>
          <a:prstGeom prst="rect">
            <a:avLst/>
          </a:prstGeom>
          <a:noFill/>
        </p:spPr>
        <p:txBody>
          <a:bodyPr wrap="none" rtlCol="0">
            <a:spAutoFit/>
          </a:bodyPr>
          <a:lstStyle/>
          <a:p>
            <a:pPr algn="ctr">
              <a:lnSpc>
                <a:spcPct val="90000"/>
              </a:lnSpc>
            </a:pPr>
            <a:r>
              <a:rPr lang="en-US" dirty="0"/>
              <a:t>Core</a:t>
            </a:r>
          </a:p>
        </p:txBody>
      </p:sp>
      <p:cxnSp>
        <p:nvCxnSpPr>
          <p:cNvPr id="289" name="Straight Arrow Connector 288"/>
          <p:cNvCxnSpPr>
            <a:endCxn id="220" idx="2"/>
          </p:cNvCxnSpPr>
          <p:nvPr/>
        </p:nvCxnSpPr>
        <p:spPr>
          <a:xfrm flipH="1" flipV="1">
            <a:off x="3648984" y="5710442"/>
            <a:ext cx="478516" cy="89355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290" name="TextBox 289"/>
          <p:cNvSpPr txBox="1"/>
          <p:nvPr/>
        </p:nvSpPr>
        <p:spPr>
          <a:xfrm>
            <a:off x="3389910" y="6511751"/>
            <a:ext cx="2929858" cy="346249"/>
          </a:xfrm>
          <a:prstGeom prst="rect">
            <a:avLst/>
          </a:prstGeom>
          <a:noFill/>
        </p:spPr>
        <p:txBody>
          <a:bodyPr wrap="none" rtlCol="0">
            <a:spAutoFit/>
          </a:bodyPr>
          <a:lstStyle/>
          <a:p>
            <a:pPr algn="ctr">
              <a:lnSpc>
                <a:spcPct val="90000"/>
              </a:lnSpc>
            </a:pPr>
            <a:r>
              <a:rPr lang="en-US" dirty="0"/>
              <a:t>   Hardware thread (SMT4)</a:t>
            </a:r>
          </a:p>
        </p:txBody>
      </p:sp>
      <p:sp>
        <p:nvSpPr>
          <p:cNvPr id="291" name="Rectangle 290"/>
          <p:cNvSpPr/>
          <p:nvPr/>
        </p:nvSpPr>
        <p:spPr>
          <a:xfrm>
            <a:off x="3060700" y="1638300"/>
            <a:ext cx="5308600" cy="647700"/>
          </a:xfrm>
          <a:prstGeom prst="rect">
            <a:avLst/>
          </a:prstGeom>
          <a:noFill/>
          <a:ln w="57150" cmpd="sng">
            <a:solidFill>
              <a:schemeClr val="accent4"/>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88" name="TextBox 287"/>
          <p:cNvSpPr txBox="1"/>
          <p:nvPr/>
        </p:nvSpPr>
        <p:spPr>
          <a:xfrm>
            <a:off x="8549602" y="1130300"/>
            <a:ext cx="1779867" cy="346249"/>
          </a:xfrm>
          <a:prstGeom prst="rect">
            <a:avLst/>
          </a:prstGeom>
          <a:noFill/>
          <a:ln>
            <a:noFill/>
          </a:ln>
        </p:spPr>
        <p:txBody>
          <a:bodyPr wrap="none" rtlCol="0">
            <a:spAutoFit/>
          </a:bodyPr>
          <a:lstStyle/>
          <a:p>
            <a:pPr algn="ctr">
              <a:lnSpc>
                <a:spcPct val="90000"/>
              </a:lnSpc>
            </a:pPr>
            <a:r>
              <a:rPr lang="en-US" b="1" dirty="0">
                <a:solidFill>
                  <a:srgbClr val="FF0000"/>
                </a:solidFill>
              </a:rPr>
              <a:t>A resource set</a:t>
            </a:r>
          </a:p>
        </p:txBody>
      </p:sp>
      <p:cxnSp>
        <p:nvCxnSpPr>
          <p:cNvPr id="294" name="Straight Arrow Connector 293"/>
          <p:cNvCxnSpPr>
            <a:stCxn id="288" idx="1"/>
          </p:cNvCxnSpPr>
          <p:nvPr/>
        </p:nvCxnSpPr>
        <p:spPr>
          <a:xfrm flipH="1">
            <a:off x="8305800" y="1303425"/>
            <a:ext cx="243802" cy="309475"/>
          </a:xfrm>
          <a:prstGeom prst="straightConnector1">
            <a:avLst/>
          </a:prstGeom>
          <a:ln>
            <a:solidFill>
              <a:schemeClr val="accent4"/>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8236425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2608" y="173736"/>
            <a:ext cx="11375136" cy="496290"/>
          </a:xfrm>
        </p:spPr>
        <p:txBody>
          <a:bodyPr/>
          <a:lstStyle/>
          <a:p>
            <a:r>
              <a:rPr lang="en-US" dirty="0"/>
              <a:t>JSRUN Command</a:t>
            </a:r>
          </a:p>
        </p:txBody>
      </p:sp>
      <p:pic>
        <p:nvPicPr>
          <p:cNvPr id="4" name="Picture 3"/>
          <p:cNvPicPr>
            <a:picLocks noChangeAspect="1"/>
          </p:cNvPicPr>
          <p:nvPr/>
        </p:nvPicPr>
        <p:blipFill>
          <a:blip r:embed="rId2"/>
          <a:stretch>
            <a:fillRect/>
          </a:stretch>
        </p:blipFill>
        <p:spPr>
          <a:xfrm>
            <a:off x="2439978" y="1490133"/>
            <a:ext cx="6720955" cy="4889185"/>
          </a:xfrm>
          <a:prstGeom prst="rect">
            <a:avLst/>
          </a:prstGeom>
        </p:spPr>
      </p:pic>
      <p:sp>
        <p:nvSpPr>
          <p:cNvPr id="6" name="Rectangle 5"/>
          <p:cNvSpPr/>
          <p:nvPr/>
        </p:nvSpPr>
        <p:spPr>
          <a:xfrm>
            <a:off x="0" y="921435"/>
            <a:ext cx="12615333" cy="400110"/>
          </a:xfrm>
          <a:prstGeom prst="rect">
            <a:avLst/>
          </a:prstGeom>
          <a:solidFill>
            <a:schemeClr val="tx2">
              <a:lumMod val="20000"/>
              <a:lumOff val="80000"/>
            </a:schemeClr>
          </a:solidFill>
          <a:ln>
            <a:solidFill>
              <a:schemeClr val="tx2">
                <a:lumMod val="20000"/>
                <a:lumOff val="80000"/>
              </a:schemeClr>
            </a:solidFill>
          </a:ln>
        </p:spPr>
        <p:txBody>
          <a:bodyPr wrap="square">
            <a:spAutoFit/>
          </a:bodyPr>
          <a:lstStyle/>
          <a:p>
            <a:r>
              <a:rPr lang="en-US" sz="2000" b="1" dirty="0" err="1"/>
              <a:t>jsrun</a:t>
            </a:r>
            <a:r>
              <a:rPr lang="en-US" sz="2000" b="1" dirty="0"/>
              <a:t> [ -n #resource sets ]   [tasks, threads, and GPUs within a resource set]   exec [ program </a:t>
            </a:r>
            <a:r>
              <a:rPr lang="en-US" sz="2000" b="1" dirty="0" err="1"/>
              <a:t>args</a:t>
            </a:r>
            <a:r>
              <a:rPr lang="en-US" sz="2000" b="1" dirty="0"/>
              <a:t> ] </a:t>
            </a:r>
          </a:p>
        </p:txBody>
      </p:sp>
    </p:spTree>
    <p:extLst>
      <p:ext uri="{BB962C8B-B14F-4D97-AF65-F5344CB8AC3E}">
        <p14:creationId xmlns:p14="http://schemas.microsoft.com/office/powerpoint/2010/main" val="215233067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2608" y="173736"/>
            <a:ext cx="11899392" cy="888705"/>
          </a:xfrm>
        </p:spPr>
        <p:txBody>
          <a:bodyPr/>
          <a:lstStyle/>
          <a:p>
            <a:r>
              <a:rPr lang="en-US" dirty="0"/>
              <a:t>Example of </a:t>
            </a:r>
            <a:r>
              <a:rPr lang="en-US" dirty="0" err="1"/>
              <a:t>MPI+OpenMP</a:t>
            </a:r>
            <a:r>
              <a:rPr lang="en-US" dirty="0"/>
              <a:t> Affinity (Dirac, GTC, HACC, NWCHEM)</a:t>
            </a:r>
          </a:p>
        </p:txBody>
      </p:sp>
      <p:sp>
        <p:nvSpPr>
          <p:cNvPr id="3" name="Content Placeholder 2"/>
          <p:cNvSpPr>
            <a:spLocks noGrp="1"/>
          </p:cNvSpPr>
          <p:nvPr>
            <p:ph idx="1"/>
          </p:nvPr>
        </p:nvSpPr>
        <p:spPr>
          <a:xfrm>
            <a:off x="280294" y="910700"/>
            <a:ext cx="11391392" cy="4195415"/>
          </a:xfrm>
        </p:spPr>
        <p:txBody>
          <a:bodyPr/>
          <a:lstStyle/>
          <a:p>
            <a:r>
              <a:rPr lang="en-US" dirty="0"/>
              <a:t>1 MPI task per GPU and 28 </a:t>
            </a:r>
            <a:r>
              <a:rPr lang="en-US" dirty="0" err="1"/>
              <a:t>OpenMP</a:t>
            </a:r>
            <a:r>
              <a:rPr lang="en-US" dirty="0"/>
              <a:t> threads (</a:t>
            </a:r>
            <a:r>
              <a:rPr lang="en-US" dirty="0" err="1"/>
              <a:t>hw</a:t>
            </a:r>
            <a:r>
              <a:rPr lang="en-US" dirty="0"/>
              <a:t> threads – SMT4). </a:t>
            </a:r>
          </a:p>
          <a:p>
            <a:pPr lvl="1"/>
            <a:r>
              <a:rPr lang="en-US" dirty="0"/>
              <a:t>1 MPI task per GPU</a:t>
            </a:r>
          </a:p>
          <a:p>
            <a:pPr lvl="1"/>
            <a:endParaRPr lang="en-US" dirty="0"/>
          </a:p>
        </p:txBody>
      </p:sp>
      <p:sp>
        <p:nvSpPr>
          <p:cNvPr id="4" name="Rectangle 3"/>
          <p:cNvSpPr/>
          <p:nvPr/>
        </p:nvSpPr>
        <p:spPr>
          <a:xfrm>
            <a:off x="2939009" y="3899546"/>
            <a:ext cx="5328679" cy="2020385"/>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p:cNvSpPr/>
          <p:nvPr/>
        </p:nvSpPr>
        <p:spPr>
          <a:xfrm>
            <a:off x="2938266" y="1771307"/>
            <a:ext cx="5328679" cy="2020385"/>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6" name="Group 5"/>
          <p:cNvGrpSpPr/>
          <p:nvPr/>
        </p:nvGrpSpPr>
        <p:grpSpPr>
          <a:xfrm>
            <a:off x="4248286" y="2517356"/>
            <a:ext cx="3818682" cy="518254"/>
            <a:chOff x="1504731" y="1836163"/>
            <a:chExt cx="3818682" cy="518254"/>
          </a:xfrm>
        </p:grpSpPr>
        <p:grpSp>
          <p:nvGrpSpPr>
            <p:cNvPr id="7" name="Group 6"/>
            <p:cNvGrpSpPr/>
            <p:nvPr/>
          </p:nvGrpSpPr>
          <p:grpSpPr>
            <a:xfrm>
              <a:off x="1504731" y="1836163"/>
              <a:ext cx="496975" cy="510812"/>
              <a:chOff x="1435706" y="1794745"/>
              <a:chExt cx="496975" cy="510812"/>
            </a:xfrm>
          </p:grpSpPr>
          <p:sp>
            <p:nvSpPr>
              <p:cNvPr id="44" name="Rectangle 43"/>
              <p:cNvSpPr/>
              <p:nvPr/>
            </p:nvSpPr>
            <p:spPr>
              <a:xfrm>
                <a:off x="1435706" y="1794745"/>
                <a:ext cx="496975" cy="51081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Rectangle 44"/>
              <p:cNvSpPr/>
              <p:nvPr/>
            </p:nvSpPr>
            <p:spPr>
              <a:xfrm>
                <a:off x="1504731" y="1836163"/>
                <a:ext cx="151853" cy="179474"/>
              </a:xfrm>
              <a:prstGeom prst="rect">
                <a:avLst/>
              </a:prstGeom>
              <a:solidFill>
                <a:srgbClr val="DA1F28"/>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Rectangle 45"/>
              <p:cNvSpPr/>
              <p:nvPr/>
            </p:nvSpPr>
            <p:spPr>
              <a:xfrm>
                <a:off x="1733057" y="1836163"/>
                <a:ext cx="151853" cy="179474"/>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Rectangle 46"/>
              <p:cNvSpPr/>
              <p:nvPr/>
            </p:nvSpPr>
            <p:spPr>
              <a:xfrm flipH="1">
                <a:off x="1504732" y="2057593"/>
                <a:ext cx="152400" cy="179474"/>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Rectangle 47"/>
              <p:cNvSpPr/>
              <p:nvPr/>
            </p:nvSpPr>
            <p:spPr>
              <a:xfrm flipH="1">
                <a:off x="1733058" y="2057593"/>
                <a:ext cx="152400" cy="179474"/>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8" name="Group 7"/>
            <p:cNvGrpSpPr/>
            <p:nvPr/>
          </p:nvGrpSpPr>
          <p:grpSpPr>
            <a:xfrm>
              <a:off x="2051115" y="1843605"/>
              <a:ext cx="496975" cy="510812"/>
              <a:chOff x="1435706" y="1794745"/>
              <a:chExt cx="496975" cy="510812"/>
            </a:xfrm>
          </p:grpSpPr>
          <p:sp>
            <p:nvSpPr>
              <p:cNvPr id="39" name="Rectangle 38"/>
              <p:cNvSpPr/>
              <p:nvPr/>
            </p:nvSpPr>
            <p:spPr>
              <a:xfrm>
                <a:off x="1435706" y="1794745"/>
                <a:ext cx="496975" cy="51081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Rectangle 39"/>
              <p:cNvSpPr/>
              <p:nvPr/>
            </p:nvSpPr>
            <p:spPr>
              <a:xfrm>
                <a:off x="1504731" y="1836163"/>
                <a:ext cx="151853" cy="179474"/>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Rectangle 40"/>
              <p:cNvSpPr/>
              <p:nvPr/>
            </p:nvSpPr>
            <p:spPr>
              <a:xfrm>
                <a:off x="1733057" y="1836163"/>
                <a:ext cx="151853" cy="179474"/>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Rectangle 41"/>
              <p:cNvSpPr/>
              <p:nvPr/>
            </p:nvSpPr>
            <p:spPr>
              <a:xfrm flipH="1">
                <a:off x="1504732" y="2057593"/>
                <a:ext cx="152400" cy="179474"/>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Rectangle 42"/>
              <p:cNvSpPr/>
              <p:nvPr/>
            </p:nvSpPr>
            <p:spPr>
              <a:xfrm flipH="1">
                <a:off x="1733058" y="2057593"/>
                <a:ext cx="152400" cy="179474"/>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9" name="Group 8"/>
            <p:cNvGrpSpPr/>
            <p:nvPr/>
          </p:nvGrpSpPr>
          <p:grpSpPr>
            <a:xfrm>
              <a:off x="2609666" y="1837238"/>
              <a:ext cx="496975" cy="510812"/>
              <a:chOff x="1435706" y="1794745"/>
              <a:chExt cx="496975" cy="510812"/>
            </a:xfrm>
          </p:grpSpPr>
          <p:sp>
            <p:nvSpPr>
              <p:cNvPr id="34" name="Rectangle 33"/>
              <p:cNvSpPr/>
              <p:nvPr/>
            </p:nvSpPr>
            <p:spPr>
              <a:xfrm>
                <a:off x="1435706" y="1794745"/>
                <a:ext cx="496975" cy="51081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Rectangle 34"/>
              <p:cNvSpPr/>
              <p:nvPr/>
            </p:nvSpPr>
            <p:spPr>
              <a:xfrm>
                <a:off x="1504731" y="1836163"/>
                <a:ext cx="151853" cy="179474"/>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Rectangle 35"/>
              <p:cNvSpPr/>
              <p:nvPr/>
            </p:nvSpPr>
            <p:spPr>
              <a:xfrm>
                <a:off x="1733057" y="1836163"/>
                <a:ext cx="151853" cy="179474"/>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Rectangle 36"/>
              <p:cNvSpPr/>
              <p:nvPr/>
            </p:nvSpPr>
            <p:spPr>
              <a:xfrm flipH="1">
                <a:off x="1504732" y="2057593"/>
                <a:ext cx="152400" cy="179474"/>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Rectangle 37"/>
              <p:cNvSpPr/>
              <p:nvPr/>
            </p:nvSpPr>
            <p:spPr>
              <a:xfrm flipH="1">
                <a:off x="1733058" y="2057593"/>
                <a:ext cx="152400" cy="179474"/>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0" name="Group 9"/>
            <p:cNvGrpSpPr/>
            <p:nvPr/>
          </p:nvGrpSpPr>
          <p:grpSpPr>
            <a:xfrm>
              <a:off x="3175665" y="1836700"/>
              <a:ext cx="496975" cy="510812"/>
              <a:chOff x="1435706" y="1794745"/>
              <a:chExt cx="496975" cy="510812"/>
            </a:xfrm>
          </p:grpSpPr>
          <p:sp>
            <p:nvSpPr>
              <p:cNvPr id="29" name="Rectangle 28"/>
              <p:cNvSpPr/>
              <p:nvPr/>
            </p:nvSpPr>
            <p:spPr>
              <a:xfrm>
                <a:off x="1435706" y="1794745"/>
                <a:ext cx="496975" cy="51081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ectangle 29"/>
              <p:cNvSpPr/>
              <p:nvPr/>
            </p:nvSpPr>
            <p:spPr>
              <a:xfrm>
                <a:off x="1504731" y="1836163"/>
                <a:ext cx="151853" cy="179474"/>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ectangle 30"/>
              <p:cNvSpPr/>
              <p:nvPr/>
            </p:nvSpPr>
            <p:spPr>
              <a:xfrm>
                <a:off x="1733057" y="1836163"/>
                <a:ext cx="151853" cy="179474"/>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ectangle 31"/>
              <p:cNvSpPr/>
              <p:nvPr/>
            </p:nvSpPr>
            <p:spPr>
              <a:xfrm flipH="1">
                <a:off x="1504732" y="2057593"/>
                <a:ext cx="152400" cy="179474"/>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Rectangle 32"/>
              <p:cNvSpPr/>
              <p:nvPr/>
            </p:nvSpPr>
            <p:spPr>
              <a:xfrm flipH="1">
                <a:off x="1733058" y="2057593"/>
                <a:ext cx="152400" cy="179474"/>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1" name="Group 10"/>
            <p:cNvGrpSpPr/>
            <p:nvPr/>
          </p:nvGrpSpPr>
          <p:grpSpPr>
            <a:xfrm>
              <a:off x="3727859" y="1836163"/>
              <a:ext cx="496975" cy="510812"/>
              <a:chOff x="1435706" y="1794745"/>
              <a:chExt cx="496975" cy="510812"/>
            </a:xfrm>
          </p:grpSpPr>
          <p:sp>
            <p:nvSpPr>
              <p:cNvPr id="24" name="Rectangle 23"/>
              <p:cNvSpPr/>
              <p:nvPr/>
            </p:nvSpPr>
            <p:spPr>
              <a:xfrm>
                <a:off x="1435706" y="1794745"/>
                <a:ext cx="496975" cy="51081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a:off x="1504731" y="1836163"/>
                <a:ext cx="151853" cy="179474"/>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p:cNvSpPr/>
              <p:nvPr/>
            </p:nvSpPr>
            <p:spPr>
              <a:xfrm>
                <a:off x="1733057" y="1836163"/>
                <a:ext cx="151853" cy="179474"/>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p:nvPr/>
            </p:nvSpPr>
            <p:spPr>
              <a:xfrm flipH="1">
                <a:off x="1504732" y="2057593"/>
                <a:ext cx="152400" cy="179474"/>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ectangle 27"/>
              <p:cNvSpPr/>
              <p:nvPr/>
            </p:nvSpPr>
            <p:spPr>
              <a:xfrm flipH="1">
                <a:off x="1733058" y="2057593"/>
                <a:ext cx="152400" cy="179474"/>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2" name="Group 11"/>
            <p:cNvGrpSpPr/>
            <p:nvPr/>
          </p:nvGrpSpPr>
          <p:grpSpPr>
            <a:xfrm>
              <a:off x="4274243" y="1836699"/>
              <a:ext cx="496975" cy="510812"/>
              <a:chOff x="1435706" y="1794745"/>
              <a:chExt cx="496975" cy="510812"/>
            </a:xfrm>
          </p:grpSpPr>
          <p:sp>
            <p:nvSpPr>
              <p:cNvPr id="19" name="Rectangle 18"/>
              <p:cNvSpPr/>
              <p:nvPr/>
            </p:nvSpPr>
            <p:spPr>
              <a:xfrm>
                <a:off x="1435706" y="1794745"/>
                <a:ext cx="496975" cy="51081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p:cNvSpPr/>
              <p:nvPr/>
            </p:nvSpPr>
            <p:spPr>
              <a:xfrm>
                <a:off x="1504731" y="1836163"/>
                <a:ext cx="151853" cy="179474"/>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p:cNvSpPr/>
              <p:nvPr/>
            </p:nvSpPr>
            <p:spPr>
              <a:xfrm>
                <a:off x="1733057" y="1836163"/>
                <a:ext cx="151853" cy="179474"/>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flipH="1">
                <a:off x="1504732" y="2057593"/>
                <a:ext cx="152400" cy="179474"/>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p:cNvSpPr/>
              <p:nvPr/>
            </p:nvSpPr>
            <p:spPr>
              <a:xfrm flipH="1">
                <a:off x="1733058" y="2057593"/>
                <a:ext cx="152400" cy="179474"/>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3" name="Group 12"/>
            <p:cNvGrpSpPr/>
            <p:nvPr/>
          </p:nvGrpSpPr>
          <p:grpSpPr>
            <a:xfrm>
              <a:off x="4826438" y="1836700"/>
              <a:ext cx="496975" cy="510812"/>
              <a:chOff x="1435706" y="1794745"/>
              <a:chExt cx="496975" cy="510812"/>
            </a:xfrm>
          </p:grpSpPr>
          <p:sp>
            <p:nvSpPr>
              <p:cNvPr id="14" name="Rectangle 13"/>
              <p:cNvSpPr/>
              <p:nvPr/>
            </p:nvSpPr>
            <p:spPr>
              <a:xfrm>
                <a:off x="1435706" y="1794745"/>
                <a:ext cx="496975" cy="51081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1504731" y="1836163"/>
                <a:ext cx="151853" cy="179474"/>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1733057" y="1836163"/>
                <a:ext cx="151853" cy="179474"/>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flipH="1">
                <a:off x="1504732" y="2057593"/>
                <a:ext cx="152400" cy="179474"/>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flipH="1">
                <a:off x="1733058" y="2057593"/>
                <a:ext cx="152400" cy="179474"/>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nvGrpSpPr>
          <p:cNvPr id="49" name="Group 48"/>
          <p:cNvGrpSpPr/>
          <p:nvPr/>
        </p:nvGrpSpPr>
        <p:grpSpPr>
          <a:xfrm>
            <a:off x="4248286" y="3214007"/>
            <a:ext cx="3818682" cy="518254"/>
            <a:chOff x="1504731" y="1836163"/>
            <a:chExt cx="3818682" cy="518254"/>
          </a:xfrm>
        </p:grpSpPr>
        <p:grpSp>
          <p:nvGrpSpPr>
            <p:cNvPr id="50" name="Group 49"/>
            <p:cNvGrpSpPr/>
            <p:nvPr/>
          </p:nvGrpSpPr>
          <p:grpSpPr>
            <a:xfrm>
              <a:off x="1504731" y="1836163"/>
              <a:ext cx="496975" cy="510812"/>
              <a:chOff x="1435706" y="1794745"/>
              <a:chExt cx="496975" cy="510812"/>
            </a:xfrm>
          </p:grpSpPr>
          <p:sp>
            <p:nvSpPr>
              <p:cNvPr id="87" name="Rectangle 86"/>
              <p:cNvSpPr/>
              <p:nvPr/>
            </p:nvSpPr>
            <p:spPr>
              <a:xfrm>
                <a:off x="1435706" y="1794745"/>
                <a:ext cx="496975" cy="51081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Rectangle 87"/>
              <p:cNvSpPr/>
              <p:nvPr/>
            </p:nvSpPr>
            <p:spPr>
              <a:xfrm>
                <a:off x="1504731" y="1836163"/>
                <a:ext cx="151853" cy="179474"/>
              </a:xfrm>
              <a:prstGeom prst="rect">
                <a:avLst/>
              </a:prstGeom>
              <a:solidFill>
                <a:srgbClr val="DA1F28"/>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9" name="Rectangle 88"/>
              <p:cNvSpPr/>
              <p:nvPr/>
            </p:nvSpPr>
            <p:spPr>
              <a:xfrm>
                <a:off x="1733057" y="1836163"/>
                <a:ext cx="151853" cy="179474"/>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Rectangle 89"/>
              <p:cNvSpPr/>
              <p:nvPr/>
            </p:nvSpPr>
            <p:spPr>
              <a:xfrm flipH="1">
                <a:off x="1504732" y="2057593"/>
                <a:ext cx="152400" cy="179474"/>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1" name="Rectangle 90"/>
              <p:cNvSpPr/>
              <p:nvPr/>
            </p:nvSpPr>
            <p:spPr>
              <a:xfrm flipH="1">
                <a:off x="1733058" y="2057593"/>
                <a:ext cx="152400" cy="179474"/>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1" name="Group 50"/>
            <p:cNvGrpSpPr/>
            <p:nvPr/>
          </p:nvGrpSpPr>
          <p:grpSpPr>
            <a:xfrm>
              <a:off x="2051115" y="1843605"/>
              <a:ext cx="496975" cy="510812"/>
              <a:chOff x="1435706" y="1794745"/>
              <a:chExt cx="496975" cy="510812"/>
            </a:xfrm>
          </p:grpSpPr>
          <p:sp>
            <p:nvSpPr>
              <p:cNvPr id="82" name="Rectangle 81"/>
              <p:cNvSpPr/>
              <p:nvPr/>
            </p:nvSpPr>
            <p:spPr>
              <a:xfrm>
                <a:off x="1435706" y="1794745"/>
                <a:ext cx="496975" cy="51081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3" name="Rectangle 82"/>
              <p:cNvSpPr/>
              <p:nvPr/>
            </p:nvSpPr>
            <p:spPr>
              <a:xfrm>
                <a:off x="1504731" y="1836163"/>
                <a:ext cx="151853" cy="179474"/>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4" name="Rectangle 83"/>
              <p:cNvSpPr/>
              <p:nvPr/>
            </p:nvSpPr>
            <p:spPr>
              <a:xfrm>
                <a:off x="1733057" y="1836163"/>
                <a:ext cx="151853" cy="179474"/>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5" name="Rectangle 84"/>
              <p:cNvSpPr/>
              <p:nvPr/>
            </p:nvSpPr>
            <p:spPr>
              <a:xfrm flipH="1">
                <a:off x="1504732" y="2057593"/>
                <a:ext cx="152400" cy="179474"/>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6" name="Rectangle 85"/>
              <p:cNvSpPr/>
              <p:nvPr/>
            </p:nvSpPr>
            <p:spPr>
              <a:xfrm flipH="1">
                <a:off x="1733058" y="2057593"/>
                <a:ext cx="152400" cy="179474"/>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2" name="Group 51"/>
            <p:cNvGrpSpPr/>
            <p:nvPr/>
          </p:nvGrpSpPr>
          <p:grpSpPr>
            <a:xfrm>
              <a:off x="2609666" y="1837238"/>
              <a:ext cx="496975" cy="510812"/>
              <a:chOff x="1435706" y="1794745"/>
              <a:chExt cx="496975" cy="510812"/>
            </a:xfrm>
          </p:grpSpPr>
          <p:sp>
            <p:nvSpPr>
              <p:cNvPr id="77" name="Rectangle 76"/>
              <p:cNvSpPr/>
              <p:nvPr/>
            </p:nvSpPr>
            <p:spPr>
              <a:xfrm>
                <a:off x="1435706" y="1794745"/>
                <a:ext cx="496975" cy="51081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8" name="Rectangle 77"/>
              <p:cNvSpPr/>
              <p:nvPr/>
            </p:nvSpPr>
            <p:spPr>
              <a:xfrm>
                <a:off x="1504731" y="1836163"/>
                <a:ext cx="151853" cy="179474"/>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9" name="Rectangle 78"/>
              <p:cNvSpPr/>
              <p:nvPr/>
            </p:nvSpPr>
            <p:spPr>
              <a:xfrm>
                <a:off x="1733057" y="1836163"/>
                <a:ext cx="151853" cy="179474"/>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Rectangle 79"/>
              <p:cNvSpPr/>
              <p:nvPr/>
            </p:nvSpPr>
            <p:spPr>
              <a:xfrm flipH="1">
                <a:off x="1504732" y="2057593"/>
                <a:ext cx="152400" cy="179474"/>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Rectangle 80"/>
              <p:cNvSpPr/>
              <p:nvPr/>
            </p:nvSpPr>
            <p:spPr>
              <a:xfrm flipH="1">
                <a:off x="1733058" y="2057593"/>
                <a:ext cx="152400" cy="179474"/>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3" name="Group 52"/>
            <p:cNvGrpSpPr/>
            <p:nvPr/>
          </p:nvGrpSpPr>
          <p:grpSpPr>
            <a:xfrm>
              <a:off x="3175665" y="1836700"/>
              <a:ext cx="496975" cy="510812"/>
              <a:chOff x="1435706" y="1794745"/>
              <a:chExt cx="496975" cy="510812"/>
            </a:xfrm>
          </p:grpSpPr>
          <p:sp>
            <p:nvSpPr>
              <p:cNvPr id="72" name="Rectangle 71"/>
              <p:cNvSpPr/>
              <p:nvPr/>
            </p:nvSpPr>
            <p:spPr>
              <a:xfrm>
                <a:off x="1435706" y="1794745"/>
                <a:ext cx="496975" cy="51081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Rectangle 72"/>
              <p:cNvSpPr/>
              <p:nvPr/>
            </p:nvSpPr>
            <p:spPr>
              <a:xfrm>
                <a:off x="1504731" y="1836163"/>
                <a:ext cx="151853" cy="179474"/>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Rectangle 73"/>
              <p:cNvSpPr/>
              <p:nvPr/>
            </p:nvSpPr>
            <p:spPr>
              <a:xfrm>
                <a:off x="1733057" y="1836163"/>
                <a:ext cx="151853" cy="179474"/>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Rectangle 74"/>
              <p:cNvSpPr/>
              <p:nvPr/>
            </p:nvSpPr>
            <p:spPr>
              <a:xfrm flipH="1">
                <a:off x="1504732" y="2057593"/>
                <a:ext cx="152400" cy="179474"/>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Rectangle 75"/>
              <p:cNvSpPr/>
              <p:nvPr/>
            </p:nvSpPr>
            <p:spPr>
              <a:xfrm flipH="1">
                <a:off x="1733058" y="2057593"/>
                <a:ext cx="152400" cy="179474"/>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4" name="Group 53"/>
            <p:cNvGrpSpPr/>
            <p:nvPr/>
          </p:nvGrpSpPr>
          <p:grpSpPr>
            <a:xfrm>
              <a:off x="3727859" y="1836163"/>
              <a:ext cx="496975" cy="510812"/>
              <a:chOff x="1435706" y="1794745"/>
              <a:chExt cx="496975" cy="510812"/>
            </a:xfrm>
          </p:grpSpPr>
          <p:sp>
            <p:nvSpPr>
              <p:cNvPr id="67" name="Rectangle 66"/>
              <p:cNvSpPr/>
              <p:nvPr/>
            </p:nvSpPr>
            <p:spPr>
              <a:xfrm>
                <a:off x="1435706" y="1794745"/>
                <a:ext cx="496975" cy="51081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Rectangle 67"/>
              <p:cNvSpPr/>
              <p:nvPr/>
            </p:nvSpPr>
            <p:spPr>
              <a:xfrm>
                <a:off x="1504731" y="1836163"/>
                <a:ext cx="151853" cy="179474"/>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Rectangle 68"/>
              <p:cNvSpPr/>
              <p:nvPr/>
            </p:nvSpPr>
            <p:spPr>
              <a:xfrm>
                <a:off x="1733057" y="1836163"/>
                <a:ext cx="151853" cy="179474"/>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Rectangle 69"/>
              <p:cNvSpPr/>
              <p:nvPr/>
            </p:nvSpPr>
            <p:spPr>
              <a:xfrm flipH="1">
                <a:off x="1504732" y="2057593"/>
                <a:ext cx="152400" cy="179474"/>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Rectangle 70"/>
              <p:cNvSpPr/>
              <p:nvPr/>
            </p:nvSpPr>
            <p:spPr>
              <a:xfrm flipH="1">
                <a:off x="1733058" y="2057593"/>
                <a:ext cx="152400" cy="179474"/>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5" name="Group 54"/>
            <p:cNvGrpSpPr/>
            <p:nvPr/>
          </p:nvGrpSpPr>
          <p:grpSpPr>
            <a:xfrm>
              <a:off x="4274243" y="1836699"/>
              <a:ext cx="496975" cy="510812"/>
              <a:chOff x="1435706" y="1794745"/>
              <a:chExt cx="496975" cy="510812"/>
            </a:xfrm>
          </p:grpSpPr>
          <p:sp>
            <p:nvSpPr>
              <p:cNvPr id="62" name="Rectangle 61"/>
              <p:cNvSpPr/>
              <p:nvPr/>
            </p:nvSpPr>
            <p:spPr>
              <a:xfrm>
                <a:off x="1435706" y="1794745"/>
                <a:ext cx="496975" cy="51081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Rectangle 62"/>
              <p:cNvSpPr/>
              <p:nvPr/>
            </p:nvSpPr>
            <p:spPr>
              <a:xfrm>
                <a:off x="1504731" y="1836163"/>
                <a:ext cx="151853" cy="179474"/>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 name="Rectangle 63"/>
              <p:cNvSpPr/>
              <p:nvPr/>
            </p:nvSpPr>
            <p:spPr>
              <a:xfrm>
                <a:off x="1733057" y="1836163"/>
                <a:ext cx="151853" cy="179474"/>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Rectangle 64"/>
              <p:cNvSpPr/>
              <p:nvPr/>
            </p:nvSpPr>
            <p:spPr>
              <a:xfrm flipH="1">
                <a:off x="1504732" y="2057593"/>
                <a:ext cx="152400" cy="179474"/>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6" name="Rectangle 65"/>
              <p:cNvSpPr/>
              <p:nvPr/>
            </p:nvSpPr>
            <p:spPr>
              <a:xfrm flipH="1">
                <a:off x="1733058" y="2057593"/>
                <a:ext cx="152400" cy="179474"/>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6" name="Group 55"/>
            <p:cNvGrpSpPr/>
            <p:nvPr/>
          </p:nvGrpSpPr>
          <p:grpSpPr>
            <a:xfrm>
              <a:off x="4826438" y="1836700"/>
              <a:ext cx="496975" cy="510812"/>
              <a:chOff x="1435706" y="1794745"/>
              <a:chExt cx="496975" cy="510812"/>
            </a:xfrm>
          </p:grpSpPr>
          <p:sp>
            <p:nvSpPr>
              <p:cNvPr id="57" name="Rectangle 56"/>
              <p:cNvSpPr/>
              <p:nvPr/>
            </p:nvSpPr>
            <p:spPr>
              <a:xfrm>
                <a:off x="1435706" y="1794745"/>
                <a:ext cx="496975" cy="51081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Rectangle 57"/>
              <p:cNvSpPr/>
              <p:nvPr/>
            </p:nvSpPr>
            <p:spPr>
              <a:xfrm>
                <a:off x="1504731" y="1836163"/>
                <a:ext cx="151853" cy="179474"/>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Rectangle 58"/>
              <p:cNvSpPr/>
              <p:nvPr/>
            </p:nvSpPr>
            <p:spPr>
              <a:xfrm>
                <a:off x="1733057" y="1836163"/>
                <a:ext cx="151853" cy="179474"/>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Rectangle 59"/>
              <p:cNvSpPr/>
              <p:nvPr/>
            </p:nvSpPr>
            <p:spPr>
              <a:xfrm flipH="1">
                <a:off x="1504732" y="2057593"/>
                <a:ext cx="152400" cy="179474"/>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Rectangle 60"/>
              <p:cNvSpPr/>
              <p:nvPr/>
            </p:nvSpPr>
            <p:spPr>
              <a:xfrm flipH="1">
                <a:off x="1733058" y="2057593"/>
                <a:ext cx="152400" cy="179474"/>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nvGrpSpPr>
          <p:cNvPr id="92" name="Group 91"/>
          <p:cNvGrpSpPr/>
          <p:nvPr/>
        </p:nvGrpSpPr>
        <p:grpSpPr>
          <a:xfrm>
            <a:off x="4248286" y="3959517"/>
            <a:ext cx="3818682" cy="518254"/>
            <a:chOff x="1504731" y="1836163"/>
            <a:chExt cx="3818682" cy="518254"/>
          </a:xfrm>
        </p:grpSpPr>
        <p:grpSp>
          <p:nvGrpSpPr>
            <p:cNvPr id="93" name="Group 92"/>
            <p:cNvGrpSpPr/>
            <p:nvPr/>
          </p:nvGrpSpPr>
          <p:grpSpPr>
            <a:xfrm>
              <a:off x="1504731" y="1836163"/>
              <a:ext cx="496975" cy="510812"/>
              <a:chOff x="1435706" y="1794745"/>
              <a:chExt cx="496975" cy="510812"/>
            </a:xfrm>
          </p:grpSpPr>
          <p:sp>
            <p:nvSpPr>
              <p:cNvPr id="130" name="Rectangle 129"/>
              <p:cNvSpPr/>
              <p:nvPr/>
            </p:nvSpPr>
            <p:spPr>
              <a:xfrm>
                <a:off x="1435706" y="1794745"/>
                <a:ext cx="496975" cy="51081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Rectangle 130"/>
              <p:cNvSpPr/>
              <p:nvPr/>
            </p:nvSpPr>
            <p:spPr>
              <a:xfrm>
                <a:off x="1504731" y="1836163"/>
                <a:ext cx="151853" cy="179474"/>
              </a:xfrm>
              <a:prstGeom prst="rect">
                <a:avLst/>
              </a:prstGeom>
              <a:solidFill>
                <a:srgbClr val="DA1F28"/>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2" name="Rectangle 131"/>
              <p:cNvSpPr/>
              <p:nvPr/>
            </p:nvSpPr>
            <p:spPr>
              <a:xfrm>
                <a:off x="1733057" y="1836163"/>
                <a:ext cx="151853" cy="179474"/>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3" name="Rectangle 132"/>
              <p:cNvSpPr/>
              <p:nvPr/>
            </p:nvSpPr>
            <p:spPr>
              <a:xfrm flipH="1">
                <a:off x="1504732" y="2057593"/>
                <a:ext cx="152400" cy="179474"/>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4" name="Rectangle 133"/>
              <p:cNvSpPr/>
              <p:nvPr/>
            </p:nvSpPr>
            <p:spPr>
              <a:xfrm flipH="1">
                <a:off x="1733058" y="2057593"/>
                <a:ext cx="152400" cy="179474"/>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94" name="Group 93"/>
            <p:cNvGrpSpPr/>
            <p:nvPr/>
          </p:nvGrpSpPr>
          <p:grpSpPr>
            <a:xfrm>
              <a:off x="2051115" y="1843605"/>
              <a:ext cx="496975" cy="510812"/>
              <a:chOff x="1435706" y="1794745"/>
              <a:chExt cx="496975" cy="510812"/>
            </a:xfrm>
          </p:grpSpPr>
          <p:sp>
            <p:nvSpPr>
              <p:cNvPr id="125" name="Rectangle 124"/>
              <p:cNvSpPr/>
              <p:nvPr/>
            </p:nvSpPr>
            <p:spPr>
              <a:xfrm>
                <a:off x="1435706" y="1794745"/>
                <a:ext cx="496975" cy="51081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6" name="Rectangle 125"/>
              <p:cNvSpPr/>
              <p:nvPr/>
            </p:nvSpPr>
            <p:spPr>
              <a:xfrm>
                <a:off x="1504731" y="1836163"/>
                <a:ext cx="151853" cy="179474"/>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7" name="Rectangle 126"/>
              <p:cNvSpPr/>
              <p:nvPr/>
            </p:nvSpPr>
            <p:spPr>
              <a:xfrm>
                <a:off x="1733057" y="1836163"/>
                <a:ext cx="151853" cy="179474"/>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8" name="Rectangle 127"/>
              <p:cNvSpPr/>
              <p:nvPr/>
            </p:nvSpPr>
            <p:spPr>
              <a:xfrm flipH="1">
                <a:off x="1504732" y="2057593"/>
                <a:ext cx="152400" cy="179474"/>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9" name="Rectangle 128"/>
              <p:cNvSpPr/>
              <p:nvPr/>
            </p:nvSpPr>
            <p:spPr>
              <a:xfrm flipH="1">
                <a:off x="1733058" y="2057593"/>
                <a:ext cx="152400" cy="179474"/>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95" name="Group 94"/>
            <p:cNvGrpSpPr/>
            <p:nvPr/>
          </p:nvGrpSpPr>
          <p:grpSpPr>
            <a:xfrm>
              <a:off x="2609666" y="1837238"/>
              <a:ext cx="496975" cy="510812"/>
              <a:chOff x="1435706" y="1794745"/>
              <a:chExt cx="496975" cy="510812"/>
            </a:xfrm>
          </p:grpSpPr>
          <p:sp>
            <p:nvSpPr>
              <p:cNvPr id="120" name="Rectangle 119"/>
              <p:cNvSpPr/>
              <p:nvPr/>
            </p:nvSpPr>
            <p:spPr>
              <a:xfrm>
                <a:off x="1435706" y="1794745"/>
                <a:ext cx="496975" cy="51081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1" name="Rectangle 120"/>
              <p:cNvSpPr/>
              <p:nvPr/>
            </p:nvSpPr>
            <p:spPr>
              <a:xfrm>
                <a:off x="1504731" y="1836163"/>
                <a:ext cx="151853" cy="179474"/>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Rectangle 121"/>
              <p:cNvSpPr/>
              <p:nvPr/>
            </p:nvSpPr>
            <p:spPr>
              <a:xfrm>
                <a:off x="1733057" y="1836163"/>
                <a:ext cx="151853" cy="179474"/>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3" name="Rectangle 122"/>
              <p:cNvSpPr/>
              <p:nvPr/>
            </p:nvSpPr>
            <p:spPr>
              <a:xfrm flipH="1">
                <a:off x="1504732" y="2057593"/>
                <a:ext cx="152400" cy="179474"/>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4" name="Rectangle 123"/>
              <p:cNvSpPr/>
              <p:nvPr/>
            </p:nvSpPr>
            <p:spPr>
              <a:xfrm flipH="1">
                <a:off x="1733058" y="2057593"/>
                <a:ext cx="152400" cy="179474"/>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96" name="Group 95"/>
            <p:cNvGrpSpPr/>
            <p:nvPr/>
          </p:nvGrpSpPr>
          <p:grpSpPr>
            <a:xfrm>
              <a:off x="3175665" y="1836700"/>
              <a:ext cx="496975" cy="510812"/>
              <a:chOff x="1435706" y="1794745"/>
              <a:chExt cx="496975" cy="510812"/>
            </a:xfrm>
          </p:grpSpPr>
          <p:sp>
            <p:nvSpPr>
              <p:cNvPr id="115" name="Rectangle 114"/>
              <p:cNvSpPr/>
              <p:nvPr/>
            </p:nvSpPr>
            <p:spPr>
              <a:xfrm>
                <a:off x="1435706" y="1794745"/>
                <a:ext cx="496975" cy="51081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6" name="Rectangle 115"/>
              <p:cNvSpPr/>
              <p:nvPr/>
            </p:nvSpPr>
            <p:spPr>
              <a:xfrm>
                <a:off x="1504731" y="1836163"/>
                <a:ext cx="151853" cy="179474"/>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7" name="Rectangle 116"/>
              <p:cNvSpPr/>
              <p:nvPr/>
            </p:nvSpPr>
            <p:spPr>
              <a:xfrm>
                <a:off x="1733057" y="1836163"/>
                <a:ext cx="151853" cy="179474"/>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8" name="Rectangle 117"/>
              <p:cNvSpPr/>
              <p:nvPr/>
            </p:nvSpPr>
            <p:spPr>
              <a:xfrm flipH="1">
                <a:off x="1504732" y="2057593"/>
                <a:ext cx="152400" cy="179474"/>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9" name="Rectangle 118"/>
              <p:cNvSpPr/>
              <p:nvPr/>
            </p:nvSpPr>
            <p:spPr>
              <a:xfrm flipH="1">
                <a:off x="1733058" y="2057593"/>
                <a:ext cx="152400" cy="179474"/>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97" name="Group 96"/>
            <p:cNvGrpSpPr/>
            <p:nvPr/>
          </p:nvGrpSpPr>
          <p:grpSpPr>
            <a:xfrm>
              <a:off x="3727859" y="1836163"/>
              <a:ext cx="496975" cy="510812"/>
              <a:chOff x="1435706" y="1794745"/>
              <a:chExt cx="496975" cy="510812"/>
            </a:xfrm>
          </p:grpSpPr>
          <p:sp>
            <p:nvSpPr>
              <p:cNvPr id="110" name="Rectangle 109"/>
              <p:cNvSpPr/>
              <p:nvPr/>
            </p:nvSpPr>
            <p:spPr>
              <a:xfrm>
                <a:off x="1435706" y="1794745"/>
                <a:ext cx="496975" cy="51081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1" name="Rectangle 110"/>
              <p:cNvSpPr/>
              <p:nvPr/>
            </p:nvSpPr>
            <p:spPr>
              <a:xfrm>
                <a:off x="1504731" y="1836163"/>
                <a:ext cx="151853" cy="179474"/>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2" name="Rectangle 111"/>
              <p:cNvSpPr/>
              <p:nvPr/>
            </p:nvSpPr>
            <p:spPr>
              <a:xfrm>
                <a:off x="1733057" y="1836163"/>
                <a:ext cx="151853" cy="179474"/>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3" name="Rectangle 112"/>
              <p:cNvSpPr/>
              <p:nvPr/>
            </p:nvSpPr>
            <p:spPr>
              <a:xfrm flipH="1">
                <a:off x="1504732" y="2057593"/>
                <a:ext cx="152400" cy="179474"/>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4" name="Rectangle 113"/>
              <p:cNvSpPr/>
              <p:nvPr/>
            </p:nvSpPr>
            <p:spPr>
              <a:xfrm flipH="1">
                <a:off x="1733058" y="2057593"/>
                <a:ext cx="152400" cy="179474"/>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98" name="Group 97"/>
            <p:cNvGrpSpPr/>
            <p:nvPr/>
          </p:nvGrpSpPr>
          <p:grpSpPr>
            <a:xfrm>
              <a:off x="4274243" y="1836699"/>
              <a:ext cx="496975" cy="510812"/>
              <a:chOff x="1435706" y="1794745"/>
              <a:chExt cx="496975" cy="510812"/>
            </a:xfrm>
          </p:grpSpPr>
          <p:sp>
            <p:nvSpPr>
              <p:cNvPr id="105" name="Rectangle 104"/>
              <p:cNvSpPr/>
              <p:nvPr/>
            </p:nvSpPr>
            <p:spPr>
              <a:xfrm>
                <a:off x="1435706" y="1794745"/>
                <a:ext cx="496975" cy="51081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6" name="Rectangle 105"/>
              <p:cNvSpPr/>
              <p:nvPr/>
            </p:nvSpPr>
            <p:spPr>
              <a:xfrm>
                <a:off x="1504731" y="1836163"/>
                <a:ext cx="151853" cy="179474"/>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7" name="Rectangle 106"/>
              <p:cNvSpPr/>
              <p:nvPr/>
            </p:nvSpPr>
            <p:spPr>
              <a:xfrm>
                <a:off x="1733057" y="1836163"/>
                <a:ext cx="151853" cy="179474"/>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8" name="Rectangle 107"/>
              <p:cNvSpPr/>
              <p:nvPr/>
            </p:nvSpPr>
            <p:spPr>
              <a:xfrm flipH="1">
                <a:off x="1504732" y="2057593"/>
                <a:ext cx="152400" cy="179474"/>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9" name="Rectangle 108"/>
              <p:cNvSpPr/>
              <p:nvPr/>
            </p:nvSpPr>
            <p:spPr>
              <a:xfrm flipH="1">
                <a:off x="1733058" y="2057593"/>
                <a:ext cx="152400" cy="179474"/>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99" name="Group 98"/>
            <p:cNvGrpSpPr/>
            <p:nvPr/>
          </p:nvGrpSpPr>
          <p:grpSpPr>
            <a:xfrm>
              <a:off x="4826438" y="1836700"/>
              <a:ext cx="496975" cy="510812"/>
              <a:chOff x="1435706" y="1794745"/>
              <a:chExt cx="496975" cy="510812"/>
            </a:xfrm>
          </p:grpSpPr>
          <p:sp>
            <p:nvSpPr>
              <p:cNvPr id="100" name="Rectangle 99"/>
              <p:cNvSpPr/>
              <p:nvPr/>
            </p:nvSpPr>
            <p:spPr>
              <a:xfrm>
                <a:off x="1435706" y="1794745"/>
                <a:ext cx="496975" cy="51081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1" name="Rectangle 100"/>
              <p:cNvSpPr/>
              <p:nvPr/>
            </p:nvSpPr>
            <p:spPr>
              <a:xfrm>
                <a:off x="1504731" y="1836163"/>
                <a:ext cx="151853" cy="179474"/>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Rectangle 101"/>
              <p:cNvSpPr/>
              <p:nvPr/>
            </p:nvSpPr>
            <p:spPr>
              <a:xfrm>
                <a:off x="1733057" y="1836163"/>
                <a:ext cx="151853" cy="179474"/>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3" name="Rectangle 102"/>
              <p:cNvSpPr/>
              <p:nvPr/>
            </p:nvSpPr>
            <p:spPr>
              <a:xfrm flipH="1">
                <a:off x="1504732" y="2057593"/>
                <a:ext cx="152400" cy="179474"/>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4" name="Rectangle 103"/>
              <p:cNvSpPr/>
              <p:nvPr/>
            </p:nvSpPr>
            <p:spPr>
              <a:xfrm flipH="1">
                <a:off x="1733058" y="2057593"/>
                <a:ext cx="152400" cy="179474"/>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nvGrpSpPr>
          <p:cNvPr id="135" name="Group 134"/>
          <p:cNvGrpSpPr/>
          <p:nvPr/>
        </p:nvGrpSpPr>
        <p:grpSpPr>
          <a:xfrm>
            <a:off x="4248286" y="4677416"/>
            <a:ext cx="3818682" cy="518254"/>
            <a:chOff x="1504731" y="1836163"/>
            <a:chExt cx="3818682" cy="518254"/>
          </a:xfrm>
        </p:grpSpPr>
        <p:grpSp>
          <p:nvGrpSpPr>
            <p:cNvPr id="136" name="Group 135"/>
            <p:cNvGrpSpPr/>
            <p:nvPr/>
          </p:nvGrpSpPr>
          <p:grpSpPr>
            <a:xfrm>
              <a:off x="1504731" y="1836163"/>
              <a:ext cx="496975" cy="510812"/>
              <a:chOff x="1435706" y="1794745"/>
              <a:chExt cx="496975" cy="510812"/>
            </a:xfrm>
          </p:grpSpPr>
          <p:sp>
            <p:nvSpPr>
              <p:cNvPr id="173" name="Rectangle 172"/>
              <p:cNvSpPr/>
              <p:nvPr/>
            </p:nvSpPr>
            <p:spPr>
              <a:xfrm>
                <a:off x="1435706" y="1794745"/>
                <a:ext cx="496975" cy="51081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4" name="Rectangle 173"/>
              <p:cNvSpPr/>
              <p:nvPr/>
            </p:nvSpPr>
            <p:spPr>
              <a:xfrm>
                <a:off x="1504731" y="1836163"/>
                <a:ext cx="151853" cy="179474"/>
              </a:xfrm>
              <a:prstGeom prst="rect">
                <a:avLst/>
              </a:prstGeom>
              <a:solidFill>
                <a:srgbClr val="DA1F28"/>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5" name="Rectangle 174"/>
              <p:cNvSpPr/>
              <p:nvPr/>
            </p:nvSpPr>
            <p:spPr>
              <a:xfrm>
                <a:off x="1733057" y="1836163"/>
                <a:ext cx="151853" cy="179474"/>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6" name="Rectangle 175"/>
              <p:cNvSpPr/>
              <p:nvPr/>
            </p:nvSpPr>
            <p:spPr>
              <a:xfrm flipH="1">
                <a:off x="1504732" y="2057593"/>
                <a:ext cx="152400" cy="179474"/>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7" name="Rectangle 176"/>
              <p:cNvSpPr/>
              <p:nvPr/>
            </p:nvSpPr>
            <p:spPr>
              <a:xfrm flipH="1">
                <a:off x="1733058" y="2057593"/>
                <a:ext cx="152400" cy="179474"/>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37" name="Group 136"/>
            <p:cNvGrpSpPr/>
            <p:nvPr/>
          </p:nvGrpSpPr>
          <p:grpSpPr>
            <a:xfrm>
              <a:off x="2051115" y="1843605"/>
              <a:ext cx="496975" cy="510812"/>
              <a:chOff x="1435706" y="1794745"/>
              <a:chExt cx="496975" cy="510812"/>
            </a:xfrm>
          </p:grpSpPr>
          <p:sp>
            <p:nvSpPr>
              <p:cNvPr id="168" name="Rectangle 167"/>
              <p:cNvSpPr/>
              <p:nvPr/>
            </p:nvSpPr>
            <p:spPr>
              <a:xfrm>
                <a:off x="1435706" y="1794745"/>
                <a:ext cx="496975" cy="51081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9" name="Rectangle 168"/>
              <p:cNvSpPr/>
              <p:nvPr/>
            </p:nvSpPr>
            <p:spPr>
              <a:xfrm>
                <a:off x="1504731" y="1836163"/>
                <a:ext cx="151853" cy="179474"/>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0" name="Rectangle 169"/>
              <p:cNvSpPr/>
              <p:nvPr/>
            </p:nvSpPr>
            <p:spPr>
              <a:xfrm>
                <a:off x="1733057" y="1836163"/>
                <a:ext cx="151853" cy="179474"/>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1" name="Rectangle 170"/>
              <p:cNvSpPr/>
              <p:nvPr/>
            </p:nvSpPr>
            <p:spPr>
              <a:xfrm flipH="1">
                <a:off x="1504732" y="2057593"/>
                <a:ext cx="152400" cy="179474"/>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2" name="Rectangle 171"/>
              <p:cNvSpPr/>
              <p:nvPr/>
            </p:nvSpPr>
            <p:spPr>
              <a:xfrm flipH="1">
                <a:off x="1733058" y="2057593"/>
                <a:ext cx="152400" cy="179474"/>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38" name="Group 137"/>
            <p:cNvGrpSpPr/>
            <p:nvPr/>
          </p:nvGrpSpPr>
          <p:grpSpPr>
            <a:xfrm>
              <a:off x="2609666" y="1837238"/>
              <a:ext cx="496975" cy="510812"/>
              <a:chOff x="1435706" y="1794745"/>
              <a:chExt cx="496975" cy="510812"/>
            </a:xfrm>
          </p:grpSpPr>
          <p:sp>
            <p:nvSpPr>
              <p:cNvPr id="163" name="Rectangle 162"/>
              <p:cNvSpPr/>
              <p:nvPr/>
            </p:nvSpPr>
            <p:spPr>
              <a:xfrm>
                <a:off x="1435706" y="1794745"/>
                <a:ext cx="496975" cy="51081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4" name="Rectangle 163"/>
              <p:cNvSpPr/>
              <p:nvPr/>
            </p:nvSpPr>
            <p:spPr>
              <a:xfrm>
                <a:off x="1504731" y="1836163"/>
                <a:ext cx="151853" cy="179474"/>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5" name="Rectangle 164"/>
              <p:cNvSpPr/>
              <p:nvPr/>
            </p:nvSpPr>
            <p:spPr>
              <a:xfrm>
                <a:off x="1733057" y="1836163"/>
                <a:ext cx="151853" cy="179474"/>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6" name="Rectangle 165"/>
              <p:cNvSpPr/>
              <p:nvPr/>
            </p:nvSpPr>
            <p:spPr>
              <a:xfrm flipH="1">
                <a:off x="1504732" y="2057593"/>
                <a:ext cx="152400" cy="179474"/>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7" name="Rectangle 166"/>
              <p:cNvSpPr/>
              <p:nvPr/>
            </p:nvSpPr>
            <p:spPr>
              <a:xfrm flipH="1">
                <a:off x="1733058" y="2057593"/>
                <a:ext cx="152400" cy="179474"/>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39" name="Group 138"/>
            <p:cNvGrpSpPr/>
            <p:nvPr/>
          </p:nvGrpSpPr>
          <p:grpSpPr>
            <a:xfrm>
              <a:off x="3175665" y="1836700"/>
              <a:ext cx="496975" cy="510812"/>
              <a:chOff x="1435706" y="1794745"/>
              <a:chExt cx="496975" cy="510812"/>
            </a:xfrm>
          </p:grpSpPr>
          <p:sp>
            <p:nvSpPr>
              <p:cNvPr id="158" name="Rectangle 157"/>
              <p:cNvSpPr/>
              <p:nvPr/>
            </p:nvSpPr>
            <p:spPr>
              <a:xfrm>
                <a:off x="1435706" y="1794745"/>
                <a:ext cx="496975" cy="51081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9" name="Rectangle 158"/>
              <p:cNvSpPr/>
              <p:nvPr/>
            </p:nvSpPr>
            <p:spPr>
              <a:xfrm>
                <a:off x="1504731" y="1836163"/>
                <a:ext cx="151853" cy="179474"/>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0" name="Rectangle 159"/>
              <p:cNvSpPr/>
              <p:nvPr/>
            </p:nvSpPr>
            <p:spPr>
              <a:xfrm>
                <a:off x="1733057" y="1836163"/>
                <a:ext cx="151853" cy="179474"/>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1" name="Rectangle 160"/>
              <p:cNvSpPr/>
              <p:nvPr/>
            </p:nvSpPr>
            <p:spPr>
              <a:xfrm flipH="1">
                <a:off x="1504732" y="2057593"/>
                <a:ext cx="152400" cy="179474"/>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2" name="Rectangle 161"/>
              <p:cNvSpPr/>
              <p:nvPr/>
            </p:nvSpPr>
            <p:spPr>
              <a:xfrm flipH="1">
                <a:off x="1733058" y="2057593"/>
                <a:ext cx="152400" cy="179474"/>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40" name="Group 139"/>
            <p:cNvGrpSpPr/>
            <p:nvPr/>
          </p:nvGrpSpPr>
          <p:grpSpPr>
            <a:xfrm>
              <a:off x="3727859" y="1836163"/>
              <a:ext cx="496975" cy="510812"/>
              <a:chOff x="1435706" y="1794745"/>
              <a:chExt cx="496975" cy="510812"/>
            </a:xfrm>
          </p:grpSpPr>
          <p:sp>
            <p:nvSpPr>
              <p:cNvPr id="153" name="Rectangle 152"/>
              <p:cNvSpPr/>
              <p:nvPr/>
            </p:nvSpPr>
            <p:spPr>
              <a:xfrm>
                <a:off x="1435706" y="1794745"/>
                <a:ext cx="496975" cy="51081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4" name="Rectangle 153"/>
              <p:cNvSpPr/>
              <p:nvPr/>
            </p:nvSpPr>
            <p:spPr>
              <a:xfrm>
                <a:off x="1504731" y="1836163"/>
                <a:ext cx="151853" cy="179474"/>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5" name="Rectangle 154"/>
              <p:cNvSpPr/>
              <p:nvPr/>
            </p:nvSpPr>
            <p:spPr>
              <a:xfrm>
                <a:off x="1733057" y="1836163"/>
                <a:ext cx="151853" cy="179474"/>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6" name="Rectangle 155"/>
              <p:cNvSpPr/>
              <p:nvPr/>
            </p:nvSpPr>
            <p:spPr>
              <a:xfrm flipH="1">
                <a:off x="1504732" y="2057593"/>
                <a:ext cx="152400" cy="179474"/>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7" name="Rectangle 156"/>
              <p:cNvSpPr/>
              <p:nvPr/>
            </p:nvSpPr>
            <p:spPr>
              <a:xfrm flipH="1">
                <a:off x="1733058" y="2057593"/>
                <a:ext cx="152400" cy="179474"/>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41" name="Group 140"/>
            <p:cNvGrpSpPr/>
            <p:nvPr/>
          </p:nvGrpSpPr>
          <p:grpSpPr>
            <a:xfrm>
              <a:off x="4274243" y="1836699"/>
              <a:ext cx="496975" cy="510812"/>
              <a:chOff x="1435706" y="1794745"/>
              <a:chExt cx="496975" cy="510812"/>
            </a:xfrm>
          </p:grpSpPr>
          <p:sp>
            <p:nvSpPr>
              <p:cNvPr id="148" name="Rectangle 147"/>
              <p:cNvSpPr/>
              <p:nvPr/>
            </p:nvSpPr>
            <p:spPr>
              <a:xfrm>
                <a:off x="1435706" y="1794745"/>
                <a:ext cx="496975" cy="51081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9" name="Rectangle 148"/>
              <p:cNvSpPr/>
              <p:nvPr/>
            </p:nvSpPr>
            <p:spPr>
              <a:xfrm>
                <a:off x="1504731" y="1836163"/>
                <a:ext cx="151853" cy="179474"/>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0" name="Rectangle 149"/>
              <p:cNvSpPr/>
              <p:nvPr/>
            </p:nvSpPr>
            <p:spPr>
              <a:xfrm>
                <a:off x="1733057" y="1836163"/>
                <a:ext cx="151853" cy="179474"/>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1" name="Rectangle 150"/>
              <p:cNvSpPr/>
              <p:nvPr/>
            </p:nvSpPr>
            <p:spPr>
              <a:xfrm flipH="1">
                <a:off x="1504732" y="2057593"/>
                <a:ext cx="152400" cy="179474"/>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2" name="Rectangle 151"/>
              <p:cNvSpPr/>
              <p:nvPr/>
            </p:nvSpPr>
            <p:spPr>
              <a:xfrm flipH="1">
                <a:off x="1733058" y="2057593"/>
                <a:ext cx="152400" cy="179474"/>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42" name="Group 141"/>
            <p:cNvGrpSpPr/>
            <p:nvPr/>
          </p:nvGrpSpPr>
          <p:grpSpPr>
            <a:xfrm>
              <a:off x="4826438" y="1836700"/>
              <a:ext cx="496975" cy="510812"/>
              <a:chOff x="1435706" y="1794745"/>
              <a:chExt cx="496975" cy="510812"/>
            </a:xfrm>
          </p:grpSpPr>
          <p:sp>
            <p:nvSpPr>
              <p:cNvPr id="143" name="Rectangle 142"/>
              <p:cNvSpPr/>
              <p:nvPr/>
            </p:nvSpPr>
            <p:spPr>
              <a:xfrm>
                <a:off x="1435706" y="1794745"/>
                <a:ext cx="496975" cy="51081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4" name="Rectangle 143"/>
              <p:cNvSpPr/>
              <p:nvPr/>
            </p:nvSpPr>
            <p:spPr>
              <a:xfrm>
                <a:off x="1504731" y="1836163"/>
                <a:ext cx="151853" cy="179474"/>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5" name="Rectangle 144"/>
              <p:cNvSpPr/>
              <p:nvPr/>
            </p:nvSpPr>
            <p:spPr>
              <a:xfrm>
                <a:off x="1733057" y="1836163"/>
                <a:ext cx="151853" cy="179474"/>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6" name="Rectangle 145"/>
              <p:cNvSpPr/>
              <p:nvPr/>
            </p:nvSpPr>
            <p:spPr>
              <a:xfrm flipH="1">
                <a:off x="1504732" y="2057593"/>
                <a:ext cx="152400" cy="179474"/>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7" name="Rectangle 146"/>
              <p:cNvSpPr/>
              <p:nvPr/>
            </p:nvSpPr>
            <p:spPr>
              <a:xfrm flipH="1">
                <a:off x="1733058" y="2057593"/>
                <a:ext cx="152400" cy="179474"/>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nvGrpSpPr>
          <p:cNvPr id="178" name="Group 177"/>
          <p:cNvGrpSpPr/>
          <p:nvPr/>
        </p:nvGrpSpPr>
        <p:grpSpPr>
          <a:xfrm>
            <a:off x="4249378" y="5381507"/>
            <a:ext cx="3818682" cy="518254"/>
            <a:chOff x="1504731" y="1836163"/>
            <a:chExt cx="3818682" cy="518254"/>
          </a:xfrm>
        </p:grpSpPr>
        <p:grpSp>
          <p:nvGrpSpPr>
            <p:cNvPr id="179" name="Group 178"/>
            <p:cNvGrpSpPr/>
            <p:nvPr/>
          </p:nvGrpSpPr>
          <p:grpSpPr>
            <a:xfrm>
              <a:off x="1504731" y="1836163"/>
              <a:ext cx="496975" cy="510812"/>
              <a:chOff x="1435706" y="1794745"/>
              <a:chExt cx="496975" cy="510812"/>
            </a:xfrm>
          </p:grpSpPr>
          <p:sp>
            <p:nvSpPr>
              <p:cNvPr id="216" name="Rectangle 215"/>
              <p:cNvSpPr/>
              <p:nvPr/>
            </p:nvSpPr>
            <p:spPr>
              <a:xfrm>
                <a:off x="1435706" y="1794745"/>
                <a:ext cx="496975" cy="51081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7" name="Rectangle 216"/>
              <p:cNvSpPr/>
              <p:nvPr/>
            </p:nvSpPr>
            <p:spPr>
              <a:xfrm>
                <a:off x="1504731" y="1836163"/>
                <a:ext cx="151853" cy="179474"/>
              </a:xfrm>
              <a:prstGeom prst="rect">
                <a:avLst/>
              </a:prstGeom>
              <a:solidFill>
                <a:srgbClr val="DA1F28"/>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8" name="Rectangle 217"/>
              <p:cNvSpPr/>
              <p:nvPr/>
            </p:nvSpPr>
            <p:spPr>
              <a:xfrm>
                <a:off x="1733057" y="1836163"/>
                <a:ext cx="151853" cy="179474"/>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9" name="Rectangle 218"/>
              <p:cNvSpPr/>
              <p:nvPr/>
            </p:nvSpPr>
            <p:spPr>
              <a:xfrm flipH="1">
                <a:off x="1504732" y="2057593"/>
                <a:ext cx="152400" cy="179474"/>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0" name="Rectangle 219"/>
              <p:cNvSpPr/>
              <p:nvPr/>
            </p:nvSpPr>
            <p:spPr>
              <a:xfrm flipH="1">
                <a:off x="1733058" y="2057593"/>
                <a:ext cx="152400" cy="179474"/>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80" name="Group 179"/>
            <p:cNvGrpSpPr/>
            <p:nvPr/>
          </p:nvGrpSpPr>
          <p:grpSpPr>
            <a:xfrm>
              <a:off x="2051115" y="1843605"/>
              <a:ext cx="496975" cy="510812"/>
              <a:chOff x="1435706" y="1794745"/>
              <a:chExt cx="496975" cy="510812"/>
            </a:xfrm>
          </p:grpSpPr>
          <p:sp>
            <p:nvSpPr>
              <p:cNvPr id="211" name="Rectangle 210"/>
              <p:cNvSpPr/>
              <p:nvPr/>
            </p:nvSpPr>
            <p:spPr>
              <a:xfrm>
                <a:off x="1435706" y="1794745"/>
                <a:ext cx="496975" cy="51081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2" name="Rectangle 211"/>
              <p:cNvSpPr/>
              <p:nvPr/>
            </p:nvSpPr>
            <p:spPr>
              <a:xfrm>
                <a:off x="1504731" y="1836163"/>
                <a:ext cx="151853" cy="179474"/>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3" name="Rectangle 212"/>
              <p:cNvSpPr/>
              <p:nvPr/>
            </p:nvSpPr>
            <p:spPr>
              <a:xfrm>
                <a:off x="1733057" y="1836163"/>
                <a:ext cx="151853" cy="179474"/>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4" name="Rectangle 213"/>
              <p:cNvSpPr/>
              <p:nvPr/>
            </p:nvSpPr>
            <p:spPr>
              <a:xfrm flipH="1">
                <a:off x="1504732" y="2057593"/>
                <a:ext cx="152400" cy="179474"/>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5" name="Rectangle 214"/>
              <p:cNvSpPr/>
              <p:nvPr/>
            </p:nvSpPr>
            <p:spPr>
              <a:xfrm flipH="1">
                <a:off x="1733058" y="2057593"/>
                <a:ext cx="152400" cy="179474"/>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81" name="Group 180"/>
            <p:cNvGrpSpPr/>
            <p:nvPr/>
          </p:nvGrpSpPr>
          <p:grpSpPr>
            <a:xfrm>
              <a:off x="2609666" y="1837238"/>
              <a:ext cx="496975" cy="510812"/>
              <a:chOff x="1435706" y="1794745"/>
              <a:chExt cx="496975" cy="510812"/>
            </a:xfrm>
          </p:grpSpPr>
          <p:sp>
            <p:nvSpPr>
              <p:cNvPr id="206" name="Rectangle 205"/>
              <p:cNvSpPr/>
              <p:nvPr/>
            </p:nvSpPr>
            <p:spPr>
              <a:xfrm>
                <a:off x="1435706" y="1794745"/>
                <a:ext cx="496975" cy="51081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7" name="Rectangle 206"/>
              <p:cNvSpPr/>
              <p:nvPr/>
            </p:nvSpPr>
            <p:spPr>
              <a:xfrm>
                <a:off x="1504731" y="1836163"/>
                <a:ext cx="151853" cy="179474"/>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8" name="Rectangle 207"/>
              <p:cNvSpPr/>
              <p:nvPr/>
            </p:nvSpPr>
            <p:spPr>
              <a:xfrm>
                <a:off x="1733057" y="1836163"/>
                <a:ext cx="151853" cy="179474"/>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9" name="Rectangle 208"/>
              <p:cNvSpPr/>
              <p:nvPr/>
            </p:nvSpPr>
            <p:spPr>
              <a:xfrm flipH="1">
                <a:off x="1504732" y="2057593"/>
                <a:ext cx="152400" cy="179474"/>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0" name="Rectangle 209"/>
              <p:cNvSpPr/>
              <p:nvPr/>
            </p:nvSpPr>
            <p:spPr>
              <a:xfrm flipH="1">
                <a:off x="1733058" y="2057593"/>
                <a:ext cx="152400" cy="179474"/>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82" name="Group 181"/>
            <p:cNvGrpSpPr/>
            <p:nvPr/>
          </p:nvGrpSpPr>
          <p:grpSpPr>
            <a:xfrm>
              <a:off x="3175665" y="1836700"/>
              <a:ext cx="496975" cy="510812"/>
              <a:chOff x="1435706" y="1794745"/>
              <a:chExt cx="496975" cy="510812"/>
            </a:xfrm>
          </p:grpSpPr>
          <p:sp>
            <p:nvSpPr>
              <p:cNvPr id="201" name="Rectangle 200"/>
              <p:cNvSpPr/>
              <p:nvPr/>
            </p:nvSpPr>
            <p:spPr>
              <a:xfrm>
                <a:off x="1435706" y="1794745"/>
                <a:ext cx="496975" cy="51081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2" name="Rectangle 201"/>
              <p:cNvSpPr/>
              <p:nvPr/>
            </p:nvSpPr>
            <p:spPr>
              <a:xfrm>
                <a:off x="1504731" y="1836163"/>
                <a:ext cx="151853" cy="179474"/>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3" name="Rectangle 202"/>
              <p:cNvSpPr/>
              <p:nvPr/>
            </p:nvSpPr>
            <p:spPr>
              <a:xfrm>
                <a:off x="1733057" y="1836163"/>
                <a:ext cx="151853" cy="179474"/>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4" name="Rectangle 203"/>
              <p:cNvSpPr/>
              <p:nvPr/>
            </p:nvSpPr>
            <p:spPr>
              <a:xfrm flipH="1">
                <a:off x="1504732" y="2057593"/>
                <a:ext cx="152400" cy="179474"/>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5" name="Rectangle 204"/>
              <p:cNvSpPr/>
              <p:nvPr/>
            </p:nvSpPr>
            <p:spPr>
              <a:xfrm flipH="1">
                <a:off x="1733058" y="2057593"/>
                <a:ext cx="152400" cy="179474"/>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83" name="Group 182"/>
            <p:cNvGrpSpPr/>
            <p:nvPr/>
          </p:nvGrpSpPr>
          <p:grpSpPr>
            <a:xfrm>
              <a:off x="3727859" y="1836163"/>
              <a:ext cx="496975" cy="510812"/>
              <a:chOff x="1435706" y="1794745"/>
              <a:chExt cx="496975" cy="510812"/>
            </a:xfrm>
          </p:grpSpPr>
          <p:sp>
            <p:nvSpPr>
              <p:cNvPr id="196" name="Rectangle 195"/>
              <p:cNvSpPr/>
              <p:nvPr/>
            </p:nvSpPr>
            <p:spPr>
              <a:xfrm>
                <a:off x="1435706" y="1794745"/>
                <a:ext cx="496975" cy="51081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7" name="Rectangle 196"/>
              <p:cNvSpPr/>
              <p:nvPr/>
            </p:nvSpPr>
            <p:spPr>
              <a:xfrm>
                <a:off x="1504731" y="1836163"/>
                <a:ext cx="151853" cy="179474"/>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8" name="Rectangle 197"/>
              <p:cNvSpPr/>
              <p:nvPr/>
            </p:nvSpPr>
            <p:spPr>
              <a:xfrm>
                <a:off x="1733057" y="1836163"/>
                <a:ext cx="151853" cy="179474"/>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9" name="Rectangle 198"/>
              <p:cNvSpPr/>
              <p:nvPr/>
            </p:nvSpPr>
            <p:spPr>
              <a:xfrm flipH="1">
                <a:off x="1504732" y="2057593"/>
                <a:ext cx="152400" cy="179474"/>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0" name="Rectangle 199"/>
              <p:cNvSpPr/>
              <p:nvPr/>
            </p:nvSpPr>
            <p:spPr>
              <a:xfrm flipH="1">
                <a:off x="1733058" y="2057593"/>
                <a:ext cx="152400" cy="179474"/>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84" name="Group 183"/>
            <p:cNvGrpSpPr/>
            <p:nvPr/>
          </p:nvGrpSpPr>
          <p:grpSpPr>
            <a:xfrm>
              <a:off x="4274243" y="1836699"/>
              <a:ext cx="496975" cy="510812"/>
              <a:chOff x="1435706" y="1794745"/>
              <a:chExt cx="496975" cy="510812"/>
            </a:xfrm>
          </p:grpSpPr>
          <p:sp>
            <p:nvSpPr>
              <p:cNvPr id="191" name="Rectangle 190"/>
              <p:cNvSpPr/>
              <p:nvPr/>
            </p:nvSpPr>
            <p:spPr>
              <a:xfrm>
                <a:off x="1435706" y="1794745"/>
                <a:ext cx="496975" cy="51081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2" name="Rectangle 191"/>
              <p:cNvSpPr/>
              <p:nvPr/>
            </p:nvSpPr>
            <p:spPr>
              <a:xfrm>
                <a:off x="1504731" y="1836163"/>
                <a:ext cx="151853" cy="179474"/>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3" name="Rectangle 192"/>
              <p:cNvSpPr/>
              <p:nvPr/>
            </p:nvSpPr>
            <p:spPr>
              <a:xfrm>
                <a:off x="1733057" y="1836163"/>
                <a:ext cx="151853" cy="179474"/>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4" name="Rectangle 193"/>
              <p:cNvSpPr/>
              <p:nvPr/>
            </p:nvSpPr>
            <p:spPr>
              <a:xfrm flipH="1">
                <a:off x="1504732" y="2057593"/>
                <a:ext cx="152400" cy="179474"/>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5" name="Rectangle 194"/>
              <p:cNvSpPr/>
              <p:nvPr/>
            </p:nvSpPr>
            <p:spPr>
              <a:xfrm flipH="1">
                <a:off x="1733058" y="2057593"/>
                <a:ext cx="152400" cy="179474"/>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85" name="Group 184"/>
            <p:cNvGrpSpPr/>
            <p:nvPr/>
          </p:nvGrpSpPr>
          <p:grpSpPr>
            <a:xfrm>
              <a:off x="4826438" y="1836700"/>
              <a:ext cx="496975" cy="510812"/>
              <a:chOff x="1435706" y="1794745"/>
              <a:chExt cx="496975" cy="510812"/>
            </a:xfrm>
          </p:grpSpPr>
          <p:sp>
            <p:nvSpPr>
              <p:cNvPr id="186" name="Rectangle 185"/>
              <p:cNvSpPr/>
              <p:nvPr/>
            </p:nvSpPr>
            <p:spPr>
              <a:xfrm>
                <a:off x="1435706" y="1794745"/>
                <a:ext cx="496975" cy="51081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7" name="Rectangle 186"/>
              <p:cNvSpPr/>
              <p:nvPr/>
            </p:nvSpPr>
            <p:spPr>
              <a:xfrm>
                <a:off x="1504731" y="1836163"/>
                <a:ext cx="151853" cy="179474"/>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8" name="Rectangle 187"/>
              <p:cNvSpPr/>
              <p:nvPr/>
            </p:nvSpPr>
            <p:spPr>
              <a:xfrm>
                <a:off x="1733057" y="1836163"/>
                <a:ext cx="151853" cy="179474"/>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9" name="Rectangle 188"/>
              <p:cNvSpPr/>
              <p:nvPr/>
            </p:nvSpPr>
            <p:spPr>
              <a:xfrm flipH="1">
                <a:off x="1504732" y="2057593"/>
                <a:ext cx="152400" cy="179474"/>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0" name="Rectangle 189"/>
              <p:cNvSpPr/>
              <p:nvPr/>
            </p:nvSpPr>
            <p:spPr>
              <a:xfrm flipH="1">
                <a:off x="1733058" y="2057593"/>
                <a:ext cx="152400" cy="179474"/>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nvGrpSpPr>
          <p:cNvPr id="221" name="Group 220"/>
          <p:cNvGrpSpPr/>
          <p:nvPr/>
        </p:nvGrpSpPr>
        <p:grpSpPr>
          <a:xfrm>
            <a:off x="4248286" y="1812725"/>
            <a:ext cx="4900181" cy="552231"/>
            <a:chOff x="1876020" y="1596718"/>
            <a:chExt cx="4900181" cy="552231"/>
          </a:xfrm>
        </p:grpSpPr>
        <p:grpSp>
          <p:nvGrpSpPr>
            <p:cNvPr id="222" name="Group 221"/>
            <p:cNvGrpSpPr/>
            <p:nvPr/>
          </p:nvGrpSpPr>
          <p:grpSpPr>
            <a:xfrm>
              <a:off x="1876020" y="1630695"/>
              <a:ext cx="496975" cy="510812"/>
              <a:chOff x="1435706" y="1794745"/>
              <a:chExt cx="496975" cy="510812"/>
            </a:xfrm>
          </p:grpSpPr>
          <p:sp>
            <p:nvSpPr>
              <p:cNvPr id="260" name="Rectangle 259"/>
              <p:cNvSpPr/>
              <p:nvPr/>
            </p:nvSpPr>
            <p:spPr>
              <a:xfrm>
                <a:off x="1435706" y="1794745"/>
                <a:ext cx="496975" cy="51081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1" name="Rectangle 260"/>
              <p:cNvSpPr/>
              <p:nvPr/>
            </p:nvSpPr>
            <p:spPr>
              <a:xfrm>
                <a:off x="1504731" y="1836163"/>
                <a:ext cx="151853" cy="179474"/>
              </a:xfrm>
              <a:prstGeom prst="rect">
                <a:avLst/>
              </a:prstGeom>
              <a:solidFill>
                <a:schemeClr val="accent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2" name="Rectangle 261"/>
              <p:cNvSpPr/>
              <p:nvPr/>
            </p:nvSpPr>
            <p:spPr>
              <a:xfrm>
                <a:off x="1733057" y="1836163"/>
                <a:ext cx="151853" cy="179474"/>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3" name="Rectangle 262"/>
              <p:cNvSpPr/>
              <p:nvPr/>
            </p:nvSpPr>
            <p:spPr>
              <a:xfrm flipH="1">
                <a:off x="1504732" y="2057593"/>
                <a:ext cx="152400" cy="179474"/>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4" name="Rectangle 263"/>
              <p:cNvSpPr/>
              <p:nvPr/>
            </p:nvSpPr>
            <p:spPr>
              <a:xfrm flipH="1">
                <a:off x="1733058" y="2057593"/>
                <a:ext cx="152400" cy="179474"/>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23" name="Group 222"/>
            <p:cNvGrpSpPr/>
            <p:nvPr/>
          </p:nvGrpSpPr>
          <p:grpSpPr>
            <a:xfrm>
              <a:off x="2422404" y="1638137"/>
              <a:ext cx="496975" cy="510812"/>
              <a:chOff x="1435706" y="1794745"/>
              <a:chExt cx="496975" cy="510812"/>
            </a:xfrm>
          </p:grpSpPr>
          <p:sp>
            <p:nvSpPr>
              <p:cNvPr id="255" name="Rectangle 254"/>
              <p:cNvSpPr/>
              <p:nvPr/>
            </p:nvSpPr>
            <p:spPr>
              <a:xfrm>
                <a:off x="1435706" y="1794745"/>
                <a:ext cx="496975" cy="51081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6" name="Rectangle 255"/>
              <p:cNvSpPr/>
              <p:nvPr/>
            </p:nvSpPr>
            <p:spPr>
              <a:xfrm>
                <a:off x="1504731" y="1836163"/>
                <a:ext cx="151853" cy="179474"/>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7" name="Rectangle 256"/>
              <p:cNvSpPr/>
              <p:nvPr/>
            </p:nvSpPr>
            <p:spPr>
              <a:xfrm>
                <a:off x="1733057" y="1836163"/>
                <a:ext cx="151853" cy="179474"/>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8" name="Rectangle 257"/>
              <p:cNvSpPr/>
              <p:nvPr/>
            </p:nvSpPr>
            <p:spPr>
              <a:xfrm flipH="1">
                <a:off x="1504732" y="2057593"/>
                <a:ext cx="152400" cy="179474"/>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9" name="Rectangle 258"/>
              <p:cNvSpPr/>
              <p:nvPr/>
            </p:nvSpPr>
            <p:spPr>
              <a:xfrm flipH="1">
                <a:off x="1733058" y="2057593"/>
                <a:ext cx="152400" cy="179474"/>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24" name="Group 223"/>
            <p:cNvGrpSpPr/>
            <p:nvPr/>
          </p:nvGrpSpPr>
          <p:grpSpPr>
            <a:xfrm>
              <a:off x="2980955" y="1631770"/>
              <a:ext cx="496975" cy="510812"/>
              <a:chOff x="1435706" y="1794745"/>
              <a:chExt cx="496975" cy="510812"/>
            </a:xfrm>
          </p:grpSpPr>
          <p:sp>
            <p:nvSpPr>
              <p:cNvPr id="250" name="Rectangle 249"/>
              <p:cNvSpPr/>
              <p:nvPr/>
            </p:nvSpPr>
            <p:spPr>
              <a:xfrm>
                <a:off x="1435706" y="1794745"/>
                <a:ext cx="496975" cy="51081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1" name="Rectangle 250"/>
              <p:cNvSpPr/>
              <p:nvPr/>
            </p:nvSpPr>
            <p:spPr>
              <a:xfrm>
                <a:off x="1504731" y="1836163"/>
                <a:ext cx="151853" cy="179474"/>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2" name="Rectangle 251"/>
              <p:cNvSpPr/>
              <p:nvPr/>
            </p:nvSpPr>
            <p:spPr>
              <a:xfrm>
                <a:off x="1733057" y="1836163"/>
                <a:ext cx="151853" cy="179474"/>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3" name="Rectangle 252"/>
              <p:cNvSpPr/>
              <p:nvPr/>
            </p:nvSpPr>
            <p:spPr>
              <a:xfrm flipH="1">
                <a:off x="1504732" y="2057593"/>
                <a:ext cx="152400" cy="179474"/>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4" name="Rectangle 253"/>
              <p:cNvSpPr/>
              <p:nvPr/>
            </p:nvSpPr>
            <p:spPr>
              <a:xfrm flipH="1">
                <a:off x="1733058" y="2057593"/>
                <a:ext cx="152400" cy="179474"/>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25" name="Group 224"/>
            <p:cNvGrpSpPr/>
            <p:nvPr/>
          </p:nvGrpSpPr>
          <p:grpSpPr>
            <a:xfrm>
              <a:off x="3546954" y="1631232"/>
              <a:ext cx="496975" cy="510812"/>
              <a:chOff x="1435706" y="1794745"/>
              <a:chExt cx="496975" cy="510812"/>
            </a:xfrm>
          </p:grpSpPr>
          <p:sp>
            <p:nvSpPr>
              <p:cNvPr id="245" name="Rectangle 244"/>
              <p:cNvSpPr/>
              <p:nvPr/>
            </p:nvSpPr>
            <p:spPr>
              <a:xfrm>
                <a:off x="1435706" y="1794745"/>
                <a:ext cx="496975" cy="51081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6" name="Rectangle 245"/>
              <p:cNvSpPr/>
              <p:nvPr/>
            </p:nvSpPr>
            <p:spPr>
              <a:xfrm>
                <a:off x="1504731" y="1836163"/>
                <a:ext cx="151853" cy="179474"/>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7" name="Rectangle 246"/>
              <p:cNvSpPr/>
              <p:nvPr/>
            </p:nvSpPr>
            <p:spPr>
              <a:xfrm>
                <a:off x="1733057" y="1836163"/>
                <a:ext cx="151853" cy="179474"/>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8" name="Rectangle 247"/>
              <p:cNvSpPr/>
              <p:nvPr/>
            </p:nvSpPr>
            <p:spPr>
              <a:xfrm flipH="1">
                <a:off x="1504732" y="2057593"/>
                <a:ext cx="152400" cy="179474"/>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9" name="Rectangle 248"/>
              <p:cNvSpPr/>
              <p:nvPr/>
            </p:nvSpPr>
            <p:spPr>
              <a:xfrm flipH="1">
                <a:off x="1733058" y="2057593"/>
                <a:ext cx="152400" cy="179474"/>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26" name="Group 225"/>
            <p:cNvGrpSpPr/>
            <p:nvPr/>
          </p:nvGrpSpPr>
          <p:grpSpPr>
            <a:xfrm>
              <a:off x="4099148" y="1630695"/>
              <a:ext cx="496975" cy="510812"/>
              <a:chOff x="1435706" y="1794745"/>
              <a:chExt cx="496975" cy="510812"/>
            </a:xfrm>
          </p:grpSpPr>
          <p:sp>
            <p:nvSpPr>
              <p:cNvPr id="240" name="Rectangle 239"/>
              <p:cNvSpPr/>
              <p:nvPr/>
            </p:nvSpPr>
            <p:spPr>
              <a:xfrm>
                <a:off x="1435706" y="1794745"/>
                <a:ext cx="496975" cy="51081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1" name="Rectangle 240"/>
              <p:cNvSpPr/>
              <p:nvPr/>
            </p:nvSpPr>
            <p:spPr>
              <a:xfrm>
                <a:off x="1504731" y="1836163"/>
                <a:ext cx="151853" cy="179474"/>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2" name="Rectangle 241"/>
              <p:cNvSpPr/>
              <p:nvPr/>
            </p:nvSpPr>
            <p:spPr>
              <a:xfrm>
                <a:off x="1733057" y="1836163"/>
                <a:ext cx="151853" cy="179474"/>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3" name="Rectangle 242"/>
              <p:cNvSpPr/>
              <p:nvPr/>
            </p:nvSpPr>
            <p:spPr>
              <a:xfrm flipH="1">
                <a:off x="1504732" y="2057593"/>
                <a:ext cx="152400" cy="179474"/>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4" name="Rectangle 243"/>
              <p:cNvSpPr/>
              <p:nvPr/>
            </p:nvSpPr>
            <p:spPr>
              <a:xfrm flipH="1">
                <a:off x="1733058" y="2057593"/>
                <a:ext cx="152400" cy="179474"/>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27" name="Group 226"/>
            <p:cNvGrpSpPr/>
            <p:nvPr/>
          </p:nvGrpSpPr>
          <p:grpSpPr>
            <a:xfrm>
              <a:off x="4645532" y="1631231"/>
              <a:ext cx="496975" cy="510812"/>
              <a:chOff x="1435706" y="1794745"/>
              <a:chExt cx="496975" cy="510812"/>
            </a:xfrm>
          </p:grpSpPr>
          <p:sp>
            <p:nvSpPr>
              <p:cNvPr id="235" name="Rectangle 234"/>
              <p:cNvSpPr/>
              <p:nvPr/>
            </p:nvSpPr>
            <p:spPr>
              <a:xfrm>
                <a:off x="1435706" y="1794745"/>
                <a:ext cx="496975" cy="51081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6" name="Rectangle 235"/>
              <p:cNvSpPr/>
              <p:nvPr/>
            </p:nvSpPr>
            <p:spPr>
              <a:xfrm>
                <a:off x="1504731" y="1836163"/>
                <a:ext cx="151853" cy="179474"/>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7" name="Rectangle 236"/>
              <p:cNvSpPr/>
              <p:nvPr/>
            </p:nvSpPr>
            <p:spPr>
              <a:xfrm>
                <a:off x="1733057" y="1836163"/>
                <a:ext cx="151853" cy="179474"/>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8" name="Rectangle 237"/>
              <p:cNvSpPr/>
              <p:nvPr/>
            </p:nvSpPr>
            <p:spPr>
              <a:xfrm flipH="1">
                <a:off x="1504732" y="2057593"/>
                <a:ext cx="152400" cy="179474"/>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9" name="Rectangle 238"/>
              <p:cNvSpPr/>
              <p:nvPr/>
            </p:nvSpPr>
            <p:spPr>
              <a:xfrm flipH="1">
                <a:off x="1733058" y="2057593"/>
                <a:ext cx="152400" cy="179474"/>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28" name="Group 227"/>
            <p:cNvGrpSpPr/>
            <p:nvPr/>
          </p:nvGrpSpPr>
          <p:grpSpPr>
            <a:xfrm>
              <a:off x="5197727" y="1631232"/>
              <a:ext cx="496975" cy="510812"/>
              <a:chOff x="1435706" y="1794745"/>
              <a:chExt cx="496975" cy="510812"/>
            </a:xfrm>
          </p:grpSpPr>
          <p:sp>
            <p:nvSpPr>
              <p:cNvPr id="230" name="Rectangle 229"/>
              <p:cNvSpPr/>
              <p:nvPr/>
            </p:nvSpPr>
            <p:spPr>
              <a:xfrm>
                <a:off x="1435706" y="1794745"/>
                <a:ext cx="496975" cy="51081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1" name="Rectangle 230"/>
              <p:cNvSpPr/>
              <p:nvPr/>
            </p:nvSpPr>
            <p:spPr>
              <a:xfrm>
                <a:off x="1504731" y="1836163"/>
                <a:ext cx="151853" cy="179474"/>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2" name="Rectangle 231"/>
              <p:cNvSpPr/>
              <p:nvPr/>
            </p:nvSpPr>
            <p:spPr>
              <a:xfrm>
                <a:off x="1733057" y="1836163"/>
                <a:ext cx="151853" cy="179474"/>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3" name="Rectangle 232"/>
              <p:cNvSpPr/>
              <p:nvPr/>
            </p:nvSpPr>
            <p:spPr>
              <a:xfrm flipH="1">
                <a:off x="1504732" y="2057593"/>
                <a:ext cx="152400" cy="179474"/>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4" name="Rectangle 233"/>
              <p:cNvSpPr/>
              <p:nvPr/>
            </p:nvSpPr>
            <p:spPr>
              <a:xfrm flipH="1">
                <a:off x="1733058" y="2057593"/>
                <a:ext cx="152400" cy="179474"/>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29" name="Rectangle 228"/>
            <p:cNvSpPr/>
            <p:nvPr/>
          </p:nvSpPr>
          <p:spPr>
            <a:xfrm>
              <a:off x="5989324" y="1596718"/>
              <a:ext cx="786877" cy="51081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GPU</a:t>
              </a:r>
            </a:p>
          </p:txBody>
        </p:sp>
      </p:grpSp>
      <p:sp>
        <p:nvSpPr>
          <p:cNvPr id="265" name="Rectangle 264"/>
          <p:cNvSpPr/>
          <p:nvPr/>
        </p:nvSpPr>
        <p:spPr>
          <a:xfrm>
            <a:off x="8361590" y="2517356"/>
            <a:ext cx="786877" cy="51081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GPU</a:t>
            </a:r>
          </a:p>
        </p:txBody>
      </p:sp>
      <p:sp>
        <p:nvSpPr>
          <p:cNvPr id="266" name="Rectangle 265"/>
          <p:cNvSpPr/>
          <p:nvPr/>
        </p:nvSpPr>
        <p:spPr>
          <a:xfrm>
            <a:off x="8361590" y="3194911"/>
            <a:ext cx="786877" cy="51081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GPU</a:t>
            </a:r>
          </a:p>
        </p:txBody>
      </p:sp>
      <p:sp>
        <p:nvSpPr>
          <p:cNvPr id="267" name="Rectangle 266"/>
          <p:cNvSpPr/>
          <p:nvPr/>
        </p:nvSpPr>
        <p:spPr>
          <a:xfrm>
            <a:off x="8361590" y="3966959"/>
            <a:ext cx="786877" cy="51081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GPU</a:t>
            </a:r>
          </a:p>
        </p:txBody>
      </p:sp>
      <p:sp>
        <p:nvSpPr>
          <p:cNvPr id="268" name="Rectangle 267"/>
          <p:cNvSpPr/>
          <p:nvPr/>
        </p:nvSpPr>
        <p:spPr>
          <a:xfrm>
            <a:off x="8361590" y="4684858"/>
            <a:ext cx="786877" cy="51081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GPU</a:t>
            </a:r>
          </a:p>
        </p:txBody>
      </p:sp>
      <p:sp>
        <p:nvSpPr>
          <p:cNvPr id="269" name="Rectangle 268"/>
          <p:cNvSpPr/>
          <p:nvPr/>
        </p:nvSpPr>
        <p:spPr>
          <a:xfrm>
            <a:off x="8361590" y="5381507"/>
            <a:ext cx="786877" cy="51081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GPU</a:t>
            </a:r>
          </a:p>
        </p:txBody>
      </p:sp>
      <p:grpSp>
        <p:nvGrpSpPr>
          <p:cNvPr id="270" name="Group 269"/>
          <p:cNvGrpSpPr/>
          <p:nvPr/>
        </p:nvGrpSpPr>
        <p:grpSpPr>
          <a:xfrm>
            <a:off x="3055259" y="2566216"/>
            <a:ext cx="496975" cy="510812"/>
            <a:chOff x="1435706" y="1794745"/>
            <a:chExt cx="496975" cy="510812"/>
          </a:xfrm>
        </p:grpSpPr>
        <p:sp>
          <p:nvSpPr>
            <p:cNvPr id="271" name="Rectangle 270"/>
            <p:cNvSpPr/>
            <p:nvPr/>
          </p:nvSpPr>
          <p:spPr>
            <a:xfrm>
              <a:off x="1435706" y="1794745"/>
              <a:ext cx="496975" cy="51081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2" name="Rectangle 271"/>
            <p:cNvSpPr/>
            <p:nvPr/>
          </p:nvSpPr>
          <p:spPr>
            <a:xfrm>
              <a:off x="1504731" y="1836163"/>
              <a:ext cx="151853"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3" name="Rectangle 272"/>
            <p:cNvSpPr/>
            <p:nvPr/>
          </p:nvSpPr>
          <p:spPr>
            <a:xfrm>
              <a:off x="1733057" y="1836163"/>
              <a:ext cx="151853"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4" name="Rectangle 273"/>
            <p:cNvSpPr/>
            <p:nvPr/>
          </p:nvSpPr>
          <p:spPr>
            <a:xfrm flipH="1">
              <a:off x="1504732" y="2057593"/>
              <a:ext cx="152400"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5" name="Rectangle 274"/>
            <p:cNvSpPr/>
            <p:nvPr/>
          </p:nvSpPr>
          <p:spPr>
            <a:xfrm flipH="1">
              <a:off x="1733058" y="2057593"/>
              <a:ext cx="152400"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76" name="Group 275"/>
          <p:cNvGrpSpPr/>
          <p:nvPr/>
        </p:nvGrpSpPr>
        <p:grpSpPr>
          <a:xfrm>
            <a:off x="3055259" y="4650344"/>
            <a:ext cx="496975" cy="510812"/>
            <a:chOff x="1435706" y="1794745"/>
            <a:chExt cx="496975" cy="510812"/>
          </a:xfrm>
        </p:grpSpPr>
        <p:sp>
          <p:nvSpPr>
            <p:cNvPr id="277" name="Rectangle 276"/>
            <p:cNvSpPr/>
            <p:nvPr/>
          </p:nvSpPr>
          <p:spPr>
            <a:xfrm>
              <a:off x="1435706" y="1794745"/>
              <a:ext cx="496975" cy="51081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8" name="Rectangle 277"/>
            <p:cNvSpPr/>
            <p:nvPr/>
          </p:nvSpPr>
          <p:spPr>
            <a:xfrm>
              <a:off x="1504731" y="1836163"/>
              <a:ext cx="151853"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9" name="Rectangle 278"/>
            <p:cNvSpPr/>
            <p:nvPr/>
          </p:nvSpPr>
          <p:spPr>
            <a:xfrm>
              <a:off x="1733057" y="1836163"/>
              <a:ext cx="151853"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0" name="Rectangle 279"/>
            <p:cNvSpPr/>
            <p:nvPr/>
          </p:nvSpPr>
          <p:spPr>
            <a:xfrm flipH="1">
              <a:off x="1504732" y="2057593"/>
              <a:ext cx="152400"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1" name="Rectangle 280"/>
            <p:cNvSpPr/>
            <p:nvPr/>
          </p:nvSpPr>
          <p:spPr>
            <a:xfrm flipH="1">
              <a:off x="1733058" y="2057593"/>
              <a:ext cx="152400"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82" name="TextBox 281"/>
          <p:cNvSpPr txBox="1"/>
          <p:nvPr/>
        </p:nvSpPr>
        <p:spPr>
          <a:xfrm>
            <a:off x="1378159" y="2730234"/>
            <a:ext cx="1249223" cy="346249"/>
          </a:xfrm>
          <a:prstGeom prst="rect">
            <a:avLst/>
          </a:prstGeom>
          <a:noFill/>
        </p:spPr>
        <p:txBody>
          <a:bodyPr wrap="none" rtlCol="0">
            <a:spAutoFit/>
          </a:bodyPr>
          <a:lstStyle/>
          <a:p>
            <a:pPr algn="ctr">
              <a:lnSpc>
                <a:spcPct val="90000"/>
              </a:lnSpc>
            </a:pPr>
            <a:r>
              <a:rPr lang="en-US" dirty="0"/>
              <a:t>POWER 9</a:t>
            </a:r>
          </a:p>
        </p:txBody>
      </p:sp>
      <p:sp>
        <p:nvSpPr>
          <p:cNvPr id="283" name="TextBox 282"/>
          <p:cNvSpPr txBox="1"/>
          <p:nvPr/>
        </p:nvSpPr>
        <p:spPr>
          <a:xfrm>
            <a:off x="1389445" y="4627198"/>
            <a:ext cx="1249223" cy="346249"/>
          </a:xfrm>
          <a:prstGeom prst="rect">
            <a:avLst/>
          </a:prstGeom>
          <a:noFill/>
        </p:spPr>
        <p:txBody>
          <a:bodyPr wrap="none" rtlCol="0">
            <a:spAutoFit/>
          </a:bodyPr>
          <a:lstStyle/>
          <a:p>
            <a:pPr algn="ctr">
              <a:lnSpc>
                <a:spcPct val="90000"/>
              </a:lnSpc>
            </a:pPr>
            <a:r>
              <a:rPr lang="en-US" dirty="0"/>
              <a:t>POWER 9</a:t>
            </a:r>
          </a:p>
        </p:txBody>
      </p:sp>
      <p:sp>
        <p:nvSpPr>
          <p:cNvPr id="284" name="TextBox 283"/>
          <p:cNvSpPr txBox="1"/>
          <p:nvPr/>
        </p:nvSpPr>
        <p:spPr>
          <a:xfrm>
            <a:off x="3039370" y="2204298"/>
            <a:ext cx="518178" cy="346249"/>
          </a:xfrm>
          <a:prstGeom prst="rect">
            <a:avLst/>
          </a:prstGeom>
          <a:noFill/>
        </p:spPr>
        <p:txBody>
          <a:bodyPr wrap="none" rtlCol="0">
            <a:spAutoFit/>
          </a:bodyPr>
          <a:lstStyle/>
          <a:p>
            <a:pPr algn="ctr">
              <a:lnSpc>
                <a:spcPct val="90000"/>
              </a:lnSpc>
            </a:pPr>
            <a:r>
              <a:rPr lang="en-US" dirty="0"/>
              <a:t>OS</a:t>
            </a:r>
          </a:p>
        </p:txBody>
      </p:sp>
      <p:sp>
        <p:nvSpPr>
          <p:cNvPr id="285" name="TextBox 284"/>
          <p:cNvSpPr txBox="1"/>
          <p:nvPr/>
        </p:nvSpPr>
        <p:spPr>
          <a:xfrm>
            <a:off x="3140456" y="4203885"/>
            <a:ext cx="518178" cy="346249"/>
          </a:xfrm>
          <a:prstGeom prst="rect">
            <a:avLst/>
          </a:prstGeom>
          <a:noFill/>
        </p:spPr>
        <p:txBody>
          <a:bodyPr wrap="none" rtlCol="0">
            <a:spAutoFit/>
          </a:bodyPr>
          <a:lstStyle/>
          <a:p>
            <a:pPr algn="ctr">
              <a:lnSpc>
                <a:spcPct val="90000"/>
              </a:lnSpc>
            </a:pPr>
            <a:r>
              <a:rPr lang="en-US" dirty="0"/>
              <a:t>OS</a:t>
            </a:r>
          </a:p>
        </p:txBody>
      </p:sp>
      <p:sp>
        <p:nvSpPr>
          <p:cNvPr id="286" name="Rectangle 285"/>
          <p:cNvSpPr/>
          <p:nvPr/>
        </p:nvSpPr>
        <p:spPr>
          <a:xfrm>
            <a:off x="9676712" y="2057454"/>
            <a:ext cx="151853" cy="179474"/>
          </a:xfrm>
          <a:prstGeom prst="rect">
            <a:avLst/>
          </a:prstGeom>
          <a:solidFill>
            <a:schemeClr val="accent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7" name="Rectangle 286"/>
          <p:cNvSpPr/>
          <p:nvPr/>
        </p:nvSpPr>
        <p:spPr>
          <a:xfrm>
            <a:off x="9680945" y="2476554"/>
            <a:ext cx="151853" cy="179474"/>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8" name="TextBox 287"/>
          <p:cNvSpPr txBox="1"/>
          <p:nvPr/>
        </p:nvSpPr>
        <p:spPr>
          <a:xfrm>
            <a:off x="9926814" y="1964266"/>
            <a:ext cx="1133644" cy="346249"/>
          </a:xfrm>
          <a:prstGeom prst="rect">
            <a:avLst/>
          </a:prstGeom>
          <a:noFill/>
        </p:spPr>
        <p:txBody>
          <a:bodyPr wrap="none" rtlCol="0">
            <a:spAutoFit/>
          </a:bodyPr>
          <a:lstStyle/>
          <a:p>
            <a:pPr algn="ctr">
              <a:lnSpc>
                <a:spcPct val="90000"/>
              </a:lnSpc>
            </a:pPr>
            <a:r>
              <a:rPr lang="en-US" dirty="0"/>
              <a:t>MPI Task </a:t>
            </a:r>
          </a:p>
        </p:txBody>
      </p:sp>
      <p:sp>
        <p:nvSpPr>
          <p:cNvPr id="289" name="Rectangle 288"/>
          <p:cNvSpPr/>
          <p:nvPr/>
        </p:nvSpPr>
        <p:spPr>
          <a:xfrm>
            <a:off x="9928065" y="2388042"/>
            <a:ext cx="1810073" cy="346249"/>
          </a:xfrm>
          <a:prstGeom prst="rect">
            <a:avLst/>
          </a:prstGeom>
        </p:spPr>
        <p:txBody>
          <a:bodyPr wrap="none">
            <a:spAutoFit/>
          </a:bodyPr>
          <a:lstStyle/>
          <a:p>
            <a:pPr algn="ctr">
              <a:lnSpc>
                <a:spcPct val="90000"/>
              </a:lnSpc>
            </a:pPr>
            <a:r>
              <a:rPr lang="en-US" dirty="0" err="1"/>
              <a:t>OpenMP</a:t>
            </a:r>
            <a:r>
              <a:rPr lang="en-US" dirty="0"/>
              <a:t> thread</a:t>
            </a:r>
          </a:p>
        </p:txBody>
      </p:sp>
      <p:sp>
        <p:nvSpPr>
          <p:cNvPr id="290" name="TextBox 289"/>
          <p:cNvSpPr txBox="1"/>
          <p:nvPr/>
        </p:nvSpPr>
        <p:spPr>
          <a:xfrm>
            <a:off x="7697867" y="1333234"/>
            <a:ext cx="2198814" cy="346249"/>
          </a:xfrm>
          <a:prstGeom prst="rect">
            <a:avLst/>
          </a:prstGeom>
          <a:noFill/>
        </p:spPr>
        <p:txBody>
          <a:bodyPr wrap="none" rtlCol="0">
            <a:spAutoFit/>
          </a:bodyPr>
          <a:lstStyle/>
          <a:p>
            <a:pPr algn="ctr">
              <a:lnSpc>
                <a:spcPct val="90000"/>
              </a:lnSpc>
            </a:pPr>
            <a:r>
              <a:rPr lang="en-US" dirty="0"/>
              <a:t>NVIDIA Volta GPUs</a:t>
            </a:r>
          </a:p>
        </p:txBody>
      </p:sp>
      <p:sp>
        <p:nvSpPr>
          <p:cNvPr id="291" name="Left-Right Arrow 290"/>
          <p:cNvSpPr/>
          <p:nvPr/>
        </p:nvSpPr>
        <p:spPr>
          <a:xfrm>
            <a:off x="8064500" y="1964266"/>
            <a:ext cx="419100" cy="355600"/>
          </a:xfrm>
          <a:prstGeom prst="leftRightArrow">
            <a:avLst/>
          </a:prstGeom>
          <a:solidFill>
            <a:srgbClr val="DA1F28"/>
          </a:solidFill>
          <a:ln>
            <a:solidFill>
              <a:schemeClr val="accent1"/>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92" name="Left-Right Arrow 291"/>
          <p:cNvSpPr/>
          <p:nvPr/>
        </p:nvSpPr>
        <p:spPr>
          <a:xfrm>
            <a:off x="8051800" y="4047066"/>
            <a:ext cx="419100" cy="355600"/>
          </a:xfrm>
          <a:prstGeom prst="leftRightArrow">
            <a:avLst/>
          </a:prstGeom>
          <a:solidFill>
            <a:srgbClr val="DA1F28"/>
          </a:solidFill>
          <a:ln>
            <a:solidFill>
              <a:schemeClr val="accent1"/>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93" name="Left-Right Arrow 292"/>
          <p:cNvSpPr/>
          <p:nvPr/>
        </p:nvSpPr>
        <p:spPr>
          <a:xfrm>
            <a:off x="8051800" y="3310466"/>
            <a:ext cx="419100" cy="355600"/>
          </a:xfrm>
          <a:prstGeom prst="leftRightArrow">
            <a:avLst/>
          </a:prstGeom>
          <a:solidFill>
            <a:srgbClr val="DA1F28"/>
          </a:solidFill>
          <a:ln>
            <a:solidFill>
              <a:schemeClr val="accent1"/>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94" name="Left-Right Arrow 293"/>
          <p:cNvSpPr/>
          <p:nvPr/>
        </p:nvSpPr>
        <p:spPr>
          <a:xfrm>
            <a:off x="8026400" y="2611966"/>
            <a:ext cx="419100" cy="355600"/>
          </a:xfrm>
          <a:prstGeom prst="leftRightArrow">
            <a:avLst/>
          </a:prstGeom>
          <a:solidFill>
            <a:srgbClr val="DA1F28"/>
          </a:solidFill>
          <a:ln>
            <a:solidFill>
              <a:schemeClr val="accent1"/>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95" name="Left-Right Arrow 294"/>
          <p:cNvSpPr/>
          <p:nvPr/>
        </p:nvSpPr>
        <p:spPr>
          <a:xfrm>
            <a:off x="8039100" y="4770966"/>
            <a:ext cx="419100" cy="355600"/>
          </a:xfrm>
          <a:prstGeom prst="leftRightArrow">
            <a:avLst/>
          </a:prstGeom>
          <a:solidFill>
            <a:srgbClr val="DA1F28"/>
          </a:solidFill>
          <a:ln>
            <a:solidFill>
              <a:schemeClr val="accent1"/>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96" name="Left-Right Arrow 295"/>
          <p:cNvSpPr/>
          <p:nvPr/>
        </p:nvSpPr>
        <p:spPr>
          <a:xfrm>
            <a:off x="8051800" y="5444066"/>
            <a:ext cx="419100" cy="355600"/>
          </a:xfrm>
          <a:prstGeom prst="leftRightArrow">
            <a:avLst/>
          </a:prstGeom>
          <a:solidFill>
            <a:srgbClr val="DA1F28"/>
          </a:solidFill>
          <a:ln>
            <a:solidFill>
              <a:schemeClr val="accent1"/>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97" name="TextBox 296"/>
          <p:cNvSpPr txBox="1"/>
          <p:nvPr/>
        </p:nvSpPr>
        <p:spPr>
          <a:xfrm>
            <a:off x="806398" y="5944458"/>
            <a:ext cx="6977231" cy="590931"/>
          </a:xfrm>
          <a:prstGeom prst="rect">
            <a:avLst/>
          </a:prstGeom>
          <a:noFill/>
          <a:ln>
            <a:solidFill>
              <a:schemeClr val="tx1"/>
            </a:solidFill>
            <a:prstDash val="solid"/>
          </a:ln>
        </p:spPr>
        <p:txBody>
          <a:bodyPr wrap="none" rtlCol="0">
            <a:spAutoFit/>
          </a:bodyPr>
          <a:lstStyle/>
          <a:p>
            <a:pPr>
              <a:lnSpc>
                <a:spcPct val="90000"/>
              </a:lnSpc>
            </a:pPr>
            <a:r>
              <a:rPr lang="en-US" dirty="0" err="1"/>
              <a:t>jsrun</a:t>
            </a:r>
            <a:r>
              <a:rPr lang="en-US" dirty="0"/>
              <a:t> --</a:t>
            </a:r>
            <a:r>
              <a:rPr lang="en-US" dirty="0" err="1"/>
              <a:t>cpu_per_rs</a:t>
            </a:r>
            <a:r>
              <a:rPr lang="en-US" dirty="0"/>
              <a:t> 7 --</a:t>
            </a:r>
            <a:r>
              <a:rPr lang="en-US" dirty="0" err="1"/>
              <a:t>gpu_per_rs</a:t>
            </a:r>
            <a:r>
              <a:rPr lang="en-US" dirty="0"/>
              <a:t> 1 </a:t>
            </a:r>
            <a:r>
              <a:rPr lang="mr-IN" dirty="0"/>
              <a:t>…</a:t>
            </a:r>
            <a:r>
              <a:rPr lang="en-US" dirty="0"/>
              <a:t> --np &lt;# of tasks&gt;</a:t>
            </a:r>
          </a:p>
          <a:p>
            <a:pPr>
              <a:lnSpc>
                <a:spcPct val="90000"/>
              </a:lnSpc>
            </a:pPr>
            <a:r>
              <a:rPr lang="en-US" dirty="0"/>
              <a:t>(default --</a:t>
            </a:r>
            <a:r>
              <a:rPr lang="en-US" dirty="0" err="1"/>
              <a:t>latency_priority</a:t>
            </a:r>
            <a:r>
              <a:rPr lang="en-US" dirty="0"/>
              <a:t> will CPU’s as close as possible to GPU)</a:t>
            </a:r>
          </a:p>
        </p:txBody>
      </p:sp>
    </p:spTree>
    <p:extLst>
      <p:ext uri="{BB962C8B-B14F-4D97-AF65-F5344CB8AC3E}">
        <p14:creationId xmlns:p14="http://schemas.microsoft.com/office/powerpoint/2010/main" val="9694757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MPI+X.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77796" y="3443266"/>
            <a:ext cx="4190205" cy="2741186"/>
          </a:xfrm>
          <a:prstGeom prst="rect">
            <a:avLst/>
          </a:prstGeom>
        </p:spPr>
      </p:pic>
      <p:sp>
        <p:nvSpPr>
          <p:cNvPr id="2" name="Title 1"/>
          <p:cNvSpPr>
            <a:spLocks noGrp="1"/>
          </p:cNvSpPr>
          <p:nvPr>
            <p:ph type="title"/>
          </p:nvPr>
        </p:nvSpPr>
        <p:spPr/>
        <p:txBody>
          <a:bodyPr>
            <a:normAutofit fontScale="90000"/>
          </a:bodyPr>
          <a:lstStyle/>
          <a:p>
            <a:r>
              <a:rPr lang="en-US" dirty="0"/>
              <a:t>On Modern HPC systems, we need a solution to enable parallelism across nodes</a:t>
            </a:r>
          </a:p>
        </p:txBody>
      </p:sp>
      <p:sp>
        <p:nvSpPr>
          <p:cNvPr id="8" name="Content Placeholder 2"/>
          <p:cNvSpPr>
            <a:spLocks noGrp="1"/>
          </p:cNvSpPr>
          <p:nvPr>
            <p:ph idx="1"/>
          </p:nvPr>
        </p:nvSpPr>
        <p:spPr>
          <a:xfrm>
            <a:off x="1979615" y="1201739"/>
            <a:ext cx="7648251" cy="4840287"/>
          </a:xfrm>
        </p:spPr>
        <p:txBody>
          <a:bodyPr>
            <a:normAutofit fontScale="77500" lnSpcReduction="20000"/>
          </a:bodyPr>
          <a:lstStyle/>
          <a:p>
            <a:r>
              <a:rPr lang="en-US" sz="3400" dirty="0">
                <a:ea typeface="ＭＳ Ｐゴシック" pitchFamily="1" charset="-128"/>
                <a:cs typeface="ＭＳ Ｐゴシック" pitchFamily="1" charset="-128"/>
              </a:rPr>
              <a:t>MPI was developed primarily for inter-address space (inter means between or among)</a:t>
            </a:r>
          </a:p>
          <a:p>
            <a:r>
              <a:rPr lang="en-US" sz="3400" dirty="0" err="1">
                <a:ea typeface="ＭＳ Ｐゴシック" pitchFamily="1" charset="-128"/>
                <a:cs typeface="ＭＳ Ｐゴシック" pitchFamily="1" charset="-128"/>
              </a:rPr>
              <a:t>OpenMP</a:t>
            </a:r>
            <a:r>
              <a:rPr lang="en-US" sz="3400" dirty="0">
                <a:ea typeface="ＭＳ Ｐゴシック" pitchFamily="1" charset="-128"/>
                <a:cs typeface="ＭＳ Ｐゴシック" pitchFamily="1" charset="-128"/>
              </a:rPr>
              <a:t> was developed for shared memory or intra-node, and now supports accelerators as well (intra means within)</a:t>
            </a:r>
          </a:p>
          <a:p>
            <a:r>
              <a:rPr lang="en-US" sz="3400" dirty="0">
                <a:ea typeface="ＭＳ Ｐゴシック" pitchFamily="1" charset="-128"/>
                <a:cs typeface="ＭＳ Ｐゴシック" pitchFamily="1" charset="-128"/>
              </a:rPr>
              <a:t>Several solutions including</a:t>
            </a:r>
          </a:p>
          <a:p>
            <a:pPr lvl="1"/>
            <a:r>
              <a:rPr lang="en-US" sz="3000" dirty="0">
                <a:ea typeface="ＭＳ Ｐゴシック" pitchFamily="1" charset="-128"/>
                <a:cs typeface="ＭＳ Ｐゴシック" pitchFamily="1" charset="-128"/>
              </a:rPr>
              <a:t>MPI + </a:t>
            </a:r>
            <a:r>
              <a:rPr lang="en-US" sz="3000" dirty="0" err="1">
                <a:ea typeface="ＭＳ Ｐゴシック" pitchFamily="1" charset="-128"/>
                <a:cs typeface="ＭＳ Ｐゴシック" pitchFamily="1" charset="-128"/>
              </a:rPr>
              <a:t>OpenMP</a:t>
            </a:r>
            <a:endParaRPr lang="en-US" sz="3000" dirty="0">
              <a:ea typeface="ＭＳ Ｐゴシック" pitchFamily="1" charset="-128"/>
              <a:cs typeface="ＭＳ Ｐゴシック" pitchFamily="1" charset="-128"/>
            </a:endParaRPr>
          </a:p>
          <a:p>
            <a:pPr lvl="1"/>
            <a:r>
              <a:rPr lang="en-US" sz="3000" dirty="0">
                <a:ea typeface="ＭＳ Ｐゴシック" pitchFamily="1" charset="-128"/>
                <a:cs typeface="ＭＳ Ｐゴシック" pitchFamily="1" charset="-128"/>
              </a:rPr>
              <a:t>MPI + MPI</a:t>
            </a:r>
          </a:p>
          <a:p>
            <a:pPr lvl="1"/>
            <a:r>
              <a:rPr lang="en-US" sz="3000" dirty="0">
                <a:ea typeface="ＭＳ Ｐゴシック" pitchFamily="1" charset="-128"/>
                <a:cs typeface="ＭＳ Ｐゴシック" pitchFamily="1" charset="-128"/>
              </a:rPr>
              <a:t>MPI + other languages</a:t>
            </a:r>
          </a:p>
          <a:p>
            <a:pPr lvl="1"/>
            <a:r>
              <a:rPr lang="en-US" sz="3000" dirty="0">
                <a:ea typeface="ＭＳ Ｐゴシック" pitchFamily="1" charset="-128"/>
                <a:cs typeface="ＭＳ Ｐゴシック" pitchFamily="1" charset="-128"/>
              </a:rPr>
              <a:t>Non-MPI solutions such as HPX</a:t>
            </a:r>
          </a:p>
          <a:p>
            <a:r>
              <a:rPr lang="en-US" sz="3400" dirty="0">
                <a:ea typeface="ＭＳ Ｐゴシック" pitchFamily="1" charset="-128"/>
                <a:cs typeface="ＭＳ Ｐゴシック" pitchFamily="1" charset="-128"/>
              </a:rPr>
              <a:t>Hybrid Programming is </a:t>
            </a:r>
            <a:br>
              <a:rPr lang="en-US" sz="3400" dirty="0">
                <a:ea typeface="ＭＳ Ｐゴシック" pitchFamily="1" charset="-128"/>
                <a:cs typeface="ＭＳ Ｐゴシック" pitchFamily="1" charset="-128"/>
              </a:rPr>
            </a:br>
            <a:r>
              <a:rPr lang="en-US" sz="3400" dirty="0">
                <a:ea typeface="ＭＳ Ｐゴシック" pitchFamily="1" charset="-128"/>
                <a:cs typeface="ＭＳ Ｐゴシック" pitchFamily="1" charset="-128"/>
              </a:rPr>
              <a:t>when we use a solution with </a:t>
            </a:r>
            <a:br>
              <a:rPr lang="en-US" sz="3400" dirty="0">
                <a:ea typeface="ＭＳ Ｐゴシック" pitchFamily="1" charset="-128"/>
                <a:cs typeface="ＭＳ Ｐゴシック" pitchFamily="1" charset="-128"/>
              </a:rPr>
            </a:br>
            <a:r>
              <a:rPr lang="en-US" sz="3400" dirty="0">
                <a:ea typeface="ＭＳ Ｐゴシック" pitchFamily="1" charset="-128"/>
                <a:cs typeface="ＭＳ Ｐゴシック" pitchFamily="1" charset="-128"/>
              </a:rPr>
              <a:t>different programming models </a:t>
            </a:r>
            <a:br>
              <a:rPr lang="en-US" sz="3400" dirty="0">
                <a:ea typeface="ＭＳ Ｐゴシック" pitchFamily="1" charset="-128"/>
                <a:cs typeface="ＭＳ Ｐゴシック" pitchFamily="1" charset="-128"/>
              </a:rPr>
            </a:br>
            <a:r>
              <a:rPr lang="en-US" sz="3400" dirty="0">
                <a:ea typeface="ＭＳ Ｐゴシック" pitchFamily="1" charset="-128"/>
                <a:cs typeface="ＭＳ Ｐゴシック" pitchFamily="1" charset="-128"/>
              </a:rPr>
              <a:t>for inter vs intra-node parallelism</a:t>
            </a:r>
          </a:p>
          <a:p>
            <a:pPr lvl="1"/>
            <a:endParaRPr lang="en-US" dirty="0"/>
          </a:p>
          <a:p>
            <a:pPr lvl="1"/>
            <a:endParaRPr lang="en-US" dirty="0"/>
          </a:p>
        </p:txBody>
      </p:sp>
      <p:sp>
        <p:nvSpPr>
          <p:cNvPr id="3" name="TextBox 2"/>
          <p:cNvSpPr txBox="1"/>
          <p:nvPr/>
        </p:nvSpPr>
        <p:spPr>
          <a:xfrm>
            <a:off x="6362249" y="2697540"/>
            <a:ext cx="4151193" cy="923330"/>
          </a:xfrm>
          <a:prstGeom prst="rect">
            <a:avLst/>
          </a:prstGeom>
          <a:noFill/>
        </p:spPr>
        <p:txBody>
          <a:bodyPr wrap="square" rtlCol="0">
            <a:spAutoFit/>
          </a:bodyPr>
          <a:lstStyle/>
          <a:p>
            <a:r>
              <a:rPr lang="en-US" dirty="0"/>
              <a:t>Recall NERSC data from 2015: </a:t>
            </a:r>
          </a:p>
          <a:p>
            <a:r>
              <a:rPr lang="en-US" dirty="0"/>
              <a:t>When asked: If you use MPI + X,</a:t>
            </a:r>
          </a:p>
          <a:p>
            <a:r>
              <a:rPr lang="en-US" dirty="0"/>
              <a:t> what is X ?</a:t>
            </a:r>
          </a:p>
        </p:txBody>
      </p:sp>
      <p:sp>
        <p:nvSpPr>
          <p:cNvPr id="6" name="TextBox 5">
            <a:extLst>
              <a:ext uri="{FF2B5EF4-FFF2-40B4-BE49-F238E27FC236}">
                <a16:creationId xmlns:a16="http://schemas.microsoft.com/office/drawing/2014/main" id="{467B2E67-C5D0-1545-BF98-802A92E0BDA3}"/>
              </a:ext>
            </a:extLst>
          </p:cNvPr>
          <p:cNvSpPr txBox="1"/>
          <p:nvPr/>
        </p:nvSpPr>
        <p:spPr>
          <a:xfrm>
            <a:off x="3848469" y="670759"/>
            <a:ext cx="7263527" cy="341632"/>
          </a:xfrm>
          <a:prstGeom prst="rect">
            <a:avLst/>
          </a:prstGeom>
          <a:noFill/>
        </p:spPr>
        <p:txBody>
          <a:bodyPr wrap="none" rtlCol="0">
            <a:spAutoFit/>
          </a:bodyPr>
          <a:lstStyle/>
          <a:p>
            <a:pPr algn="ctr">
              <a:lnSpc>
                <a:spcPct val="90000"/>
              </a:lnSpc>
            </a:pPr>
            <a:r>
              <a:rPr lang="en-US" b="1" dirty="0">
                <a:solidFill>
                  <a:srgbClr val="FF0000"/>
                </a:solidFill>
              </a:rPr>
              <a:t>Helen note: I think this slide can be combined with the next slide</a:t>
            </a:r>
          </a:p>
        </p:txBody>
      </p:sp>
    </p:spTree>
    <p:extLst>
      <p:ext uri="{BB962C8B-B14F-4D97-AF65-F5344CB8AC3E}">
        <p14:creationId xmlns:p14="http://schemas.microsoft.com/office/powerpoint/2010/main" val="86344217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2608" y="173736"/>
            <a:ext cx="11375136" cy="496290"/>
          </a:xfrm>
        </p:spPr>
        <p:txBody>
          <a:bodyPr/>
          <a:lstStyle/>
          <a:p>
            <a:r>
              <a:rPr lang="en-US" dirty="0"/>
              <a:t>Example of </a:t>
            </a:r>
            <a:r>
              <a:rPr lang="en-US" dirty="0" err="1"/>
              <a:t>MPI+OpenMP</a:t>
            </a:r>
            <a:r>
              <a:rPr lang="en-US" dirty="0"/>
              <a:t> Affinity (E3SM)</a:t>
            </a:r>
          </a:p>
        </p:txBody>
      </p:sp>
      <p:sp>
        <p:nvSpPr>
          <p:cNvPr id="3" name="Content Placeholder 2"/>
          <p:cNvSpPr>
            <a:spLocks noGrp="1"/>
          </p:cNvSpPr>
          <p:nvPr>
            <p:ph idx="1"/>
          </p:nvPr>
        </p:nvSpPr>
        <p:spPr>
          <a:xfrm>
            <a:off x="297227" y="673633"/>
            <a:ext cx="11391392" cy="4195415"/>
          </a:xfrm>
        </p:spPr>
        <p:txBody>
          <a:bodyPr/>
          <a:lstStyle/>
          <a:p>
            <a:r>
              <a:rPr lang="en-US" dirty="0"/>
              <a:t>2 MPI task per GPU and 7 </a:t>
            </a:r>
            <a:r>
              <a:rPr lang="en-US" dirty="0" err="1"/>
              <a:t>OpenMP</a:t>
            </a:r>
            <a:r>
              <a:rPr lang="en-US" dirty="0"/>
              <a:t> threads (</a:t>
            </a:r>
            <a:r>
              <a:rPr lang="en-US" dirty="0" err="1"/>
              <a:t>hw</a:t>
            </a:r>
            <a:r>
              <a:rPr lang="en-US" dirty="0"/>
              <a:t> threads – SMT2). </a:t>
            </a:r>
          </a:p>
          <a:p>
            <a:pPr lvl="1"/>
            <a:r>
              <a:rPr lang="en-US" dirty="0"/>
              <a:t>2 MPI task access a GPU</a:t>
            </a:r>
          </a:p>
          <a:p>
            <a:pPr lvl="1"/>
            <a:endParaRPr lang="en-US" dirty="0"/>
          </a:p>
        </p:txBody>
      </p:sp>
      <p:sp>
        <p:nvSpPr>
          <p:cNvPr id="4" name="Rectangle 3"/>
          <p:cNvSpPr/>
          <p:nvPr/>
        </p:nvSpPr>
        <p:spPr>
          <a:xfrm>
            <a:off x="2854342" y="3882613"/>
            <a:ext cx="5328679" cy="2020385"/>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p:cNvSpPr/>
          <p:nvPr/>
        </p:nvSpPr>
        <p:spPr>
          <a:xfrm>
            <a:off x="2853599" y="1754374"/>
            <a:ext cx="5328679" cy="2020385"/>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6" name="Group 5"/>
          <p:cNvGrpSpPr/>
          <p:nvPr/>
        </p:nvGrpSpPr>
        <p:grpSpPr>
          <a:xfrm>
            <a:off x="4163619" y="2500423"/>
            <a:ext cx="3818682" cy="518254"/>
            <a:chOff x="1504731" y="1836163"/>
            <a:chExt cx="3818682" cy="518254"/>
          </a:xfrm>
        </p:grpSpPr>
        <p:grpSp>
          <p:nvGrpSpPr>
            <p:cNvPr id="7" name="Group 6"/>
            <p:cNvGrpSpPr/>
            <p:nvPr/>
          </p:nvGrpSpPr>
          <p:grpSpPr>
            <a:xfrm>
              <a:off x="1504731" y="1836163"/>
              <a:ext cx="496975" cy="510812"/>
              <a:chOff x="1435706" y="1794745"/>
              <a:chExt cx="496975" cy="510812"/>
            </a:xfrm>
          </p:grpSpPr>
          <p:sp>
            <p:nvSpPr>
              <p:cNvPr id="44" name="Rectangle 43"/>
              <p:cNvSpPr/>
              <p:nvPr/>
            </p:nvSpPr>
            <p:spPr>
              <a:xfrm>
                <a:off x="1435706" y="1794745"/>
                <a:ext cx="496975" cy="51081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Rectangle 44"/>
              <p:cNvSpPr/>
              <p:nvPr/>
            </p:nvSpPr>
            <p:spPr>
              <a:xfrm>
                <a:off x="1504731" y="1836163"/>
                <a:ext cx="151853" cy="179474"/>
              </a:xfrm>
              <a:prstGeom prst="rect">
                <a:avLst/>
              </a:prstGeom>
              <a:solidFill>
                <a:srgbClr val="DA1F28"/>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Rectangle 45"/>
              <p:cNvSpPr/>
              <p:nvPr/>
            </p:nvSpPr>
            <p:spPr>
              <a:xfrm>
                <a:off x="1733057" y="1836163"/>
                <a:ext cx="151853" cy="179474"/>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Rectangle 46"/>
              <p:cNvSpPr/>
              <p:nvPr/>
            </p:nvSpPr>
            <p:spPr>
              <a:xfrm flipH="1">
                <a:off x="1504732" y="2057593"/>
                <a:ext cx="152400" cy="179474"/>
              </a:xfrm>
              <a:prstGeom prst="rect">
                <a:avLst/>
              </a:prstGeom>
              <a:solidFill>
                <a:srgbClr val="26609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Rectangle 47"/>
              <p:cNvSpPr/>
              <p:nvPr/>
            </p:nvSpPr>
            <p:spPr>
              <a:xfrm flipH="1">
                <a:off x="1733058" y="2057593"/>
                <a:ext cx="152400" cy="179474"/>
              </a:xfrm>
              <a:prstGeom prst="rect">
                <a:avLst/>
              </a:prstGeom>
              <a:solidFill>
                <a:srgbClr val="26609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8" name="Group 7"/>
            <p:cNvGrpSpPr/>
            <p:nvPr/>
          </p:nvGrpSpPr>
          <p:grpSpPr>
            <a:xfrm>
              <a:off x="2051115" y="1843605"/>
              <a:ext cx="496975" cy="510812"/>
              <a:chOff x="1435706" y="1794745"/>
              <a:chExt cx="496975" cy="510812"/>
            </a:xfrm>
          </p:grpSpPr>
          <p:sp>
            <p:nvSpPr>
              <p:cNvPr id="39" name="Rectangle 38"/>
              <p:cNvSpPr/>
              <p:nvPr/>
            </p:nvSpPr>
            <p:spPr>
              <a:xfrm>
                <a:off x="1435706" y="1794745"/>
                <a:ext cx="496975" cy="51081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Rectangle 39"/>
              <p:cNvSpPr/>
              <p:nvPr/>
            </p:nvSpPr>
            <p:spPr>
              <a:xfrm>
                <a:off x="1504731" y="1836163"/>
                <a:ext cx="151853" cy="179474"/>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Rectangle 40"/>
              <p:cNvSpPr/>
              <p:nvPr/>
            </p:nvSpPr>
            <p:spPr>
              <a:xfrm>
                <a:off x="1733057" y="1836163"/>
                <a:ext cx="151853" cy="179474"/>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Rectangle 41"/>
              <p:cNvSpPr/>
              <p:nvPr/>
            </p:nvSpPr>
            <p:spPr>
              <a:xfrm flipH="1">
                <a:off x="1504732" y="2057593"/>
                <a:ext cx="152400" cy="179474"/>
              </a:xfrm>
              <a:prstGeom prst="rect">
                <a:avLst/>
              </a:prstGeom>
              <a:solidFill>
                <a:srgbClr val="26609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Rectangle 42"/>
              <p:cNvSpPr/>
              <p:nvPr/>
            </p:nvSpPr>
            <p:spPr>
              <a:xfrm flipH="1">
                <a:off x="1733058" y="2057593"/>
                <a:ext cx="152400" cy="179474"/>
              </a:xfrm>
              <a:prstGeom prst="rect">
                <a:avLst/>
              </a:prstGeom>
              <a:solidFill>
                <a:srgbClr val="26609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9" name="Group 8"/>
            <p:cNvGrpSpPr/>
            <p:nvPr/>
          </p:nvGrpSpPr>
          <p:grpSpPr>
            <a:xfrm>
              <a:off x="2609666" y="1837238"/>
              <a:ext cx="496975" cy="510812"/>
              <a:chOff x="1435706" y="1794745"/>
              <a:chExt cx="496975" cy="510812"/>
            </a:xfrm>
          </p:grpSpPr>
          <p:sp>
            <p:nvSpPr>
              <p:cNvPr id="34" name="Rectangle 33"/>
              <p:cNvSpPr/>
              <p:nvPr/>
            </p:nvSpPr>
            <p:spPr>
              <a:xfrm>
                <a:off x="1435706" y="1794745"/>
                <a:ext cx="496975" cy="51081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Rectangle 34"/>
              <p:cNvSpPr/>
              <p:nvPr/>
            </p:nvSpPr>
            <p:spPr>
              <a:xfrm>
                <a:off x="1504731" y="1836163"/>
                <a:ext cx="151853" cy="179474"/>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Rectangle 35"/>
              <p:cNvSpPr/>
              <p:nvPr/>
            </p:nvSpPr>
            <p:spPr>
              <a:xfrm>
                <a:off x="1733057" y="1836163"/>
                <a:ext cx="151853" cy="179474"/>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Rectangle 36"/>
              <p:cNvSpPr/>
              <p:nvPr/>
            </p:nvSpPr>
            <p:spPr>
              <a:xfrm flipH="1">
                <a:off x="1504732" y="2057593"/>
                <a:ext cx="152400" cy="179474"/>
              </a:xfrm>
              <a:prstGeom prst="rect">
                <a:avLst/>
              </a:prstGeom>
              <a:solidFill>
                <a:srgbClr val="26609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Rectangle 37"/>
              <p:cNvSpPr/>
              <p:nvPr/>
            </p:nvSpPr>
            <p:spPr>
              <a:xfrm flipH="1">
                <a:off x="1733058" y="2057593"/>
                <a:ext cx="152400" cy="179474"/>
              </a:xfrm>
              <a:prstGeom prst="rect">
                <a:avLst/>
              </a:prstGeom>
              <a:solidFill>
                <a:srgbClr val="26609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0" name="Group 9"/>
            <p:cNvGrpSpPr/>
            <p:nvPr/>
          </p:nvGrpSpPr>
          <p:grpSpPr>
            <a:xfrm>
              <a:off x="3175665" y="1836700"/>
              <a:ext cx="496975" cy="510812"/>
              <a:chOff x="1435706" y="1794745"/>
              <a:chExt cx="496975" cy="510812"/>
            </a:xfrm>
          </p:grpSpPr>
          <p:sp>
            <p:nvSpPr>
              <p:cNvPr id="29" name="Rectangle 28"/>
              <p:cNvSpPr/>
              <p:nvPr/>
            </p:nvSpPr>
            <p:spPr>
              <a:xfrm>
                <a:off x="1435706" y="1794745"/>
                <a:ext cx="496975" cy="51081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ectangle 29"/>
              <p:cNvSpPr/>
              <p:nvPr/>
            </p:nvSpPr>
            <p:spPr>
              <a:xfrm>
                <a:off x="1504731" y="1836163"/>
                <a:ext cx="151853" cy="179474"/>
              </a:xfrm>
              <a:prstGeom prst="rect">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ectangle 30"/>
              <p:cNvSpPr/>
              <p:nvPr/>
            </p:nvSpPr>
            <p:spPr>
              <a:xfrm>
                <a:off x="1733057" y="1836163"/>
                <a:ext cx="151853" cy="179474"/>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ectangle 31"/>
              <p:cNvSpPr/>
              <p:nvPr/>
            </p:nvSpPr>
            <p:spPr>
              <a:xfrm flipH="1">
                <a:off x="1504732" y="2057593"/>
                <a:ext cx="152400" cy="179474"/>
              </a:xfrm>
              <a:prstGeom prst="rect">
                <a:avLst/>
              </a:prstGeom>
              <a:solidFill>
                <a:srgbClr val="26609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Rectangle 32"/>
              <p:cNvSpPr/>
              <p:nvPr/>
            </p:nvSpPr>
            <p:spPr>
              <a:xfrm flipH="1">
                <a:off x="1733058" y="2057593"/>
                <a:ext cx="152400" cy="179474"/>
              </a:xfrm>
              <a:prstGeom prst="rect">
                <a:avLst/>
              </a:prstGeom>
              <a:solidFill>
                <a:srgbClr val="26609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1" name="Group 10"/>
            <p:cNvGrpSpPr/>
            <p:nvPr/>
          </p:nvGrpSpPr>
          <p:grpSpPr>
            <a:xfrm>
              <a:off x="3727859" y="1836163"/>
              <a:ext cx="496975" cy="510812"/>
              <a:chOff x="1435706" y="1794745"/>
              <a:chExt cx="496975" cy="510812"/>
            </a:xfrm>
          </p:grpSpPr>
          <p:sp>
            <p:nvSpPr>
              <p:cNvPr id="24" name="Rectangle 23"/>
              <p:cNvSpPr/>
              <p:nvPr/>
            </p:nvSpPr>
            <p:spPr>
              <a:xfrm>
                <a:off x="1435706" y="1794745"/>
                <a:ext cx="496975" cy="51081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a:off x="1504731" y="1836163"/>
                <a:ext cx="151853" cy="179474"/>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p:cNvSpPr/>
              <p:nvPr/>
            </p:nvSpPr>
            <p:spPr>
              <a:xfrm>
                <a:off x="1733057" y="1836163"/>
                <a:ext cx="151853" cy="179474"/>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p:nvPr/>
            </p:nvSpPr>
            <p:spPr>
              <a:xfrm flipH="1">
                <a:off x="1504732" y="2057593"/>
                <a:ext cx="152400" cy="179474"/>
              </a:xfrm>
              <a:prstGeom prst="rect">
                <a:avLst/>
              </a:prstGeom>
              <a:solidFill>
                <a:srgbClr val="26609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ectangle 27"/>
              <p:cNvSpPr/>
              <p:nvPr/>
            </p:nvSpPr>
            <p:spPr>
              <a:xfrm flipH="1">
                <a:off x="1733058" y="2057593"/>
                <a:ext cx="152400" cy="179474"/>
              </a:xfrm>
              <a:prstGeom prst="rect">
                <a:avLst/>
              </a:prstGeom>
              <a:solidFill>
                <a:srgbClr val="26609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2" name="Group 11"/>
            <p:cNvGrpSpPr/>
            <p:nvPr/>
          </p:nvGrpSpPr>
          <p:grpSpPr>
            <a:xfrm>
              <a:off x="4274243" y="1836699"/>
              <a:ext cx="496975" cy="510812"/>
              <a:chOff x="1435706" y="1794745"/>
              <a:chExt cx="496975" cy="510812"/>
            </a:xfrm>
          </p:grpSpPr>
          <p:sp>
            <p:nvSpPr>
              <p:cNvPr id="19" name="Rectangle 18"/>
              <p:cNvSpPr/>
              <p:nvPr/>
            </p:nvSpPr>
            <p:spPr>
              <a:xfrm>
                <a:off x="1435706" y="1794745"/>
                <a:ext cx="496975" cy="51081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p:cNvSpPr/>
              <p:nvPr/>
            </p:nvSpPr>
            <p:spPr>
              <a:xfrm>
                <a:off x="1504731" y="1836163"/>
                <a:ext cx="151853" cy="179474"/>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p:cNvSpPr/>
              <p:nvPr/>
            </p:nvSpPr>
            <p:spPr>
              <a:xfrm>
                <a:off x="1733057" y="1836163"/>
                <a:ext cx="151853" cy="179474"/>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flipH="1">
                <a:off x="1504732" y="2057593"/>
                <a:ext cx="152400" cy="179474"/>
              </a:xfrm>
              <a:prstGeom prst="rect">
                <a:avLst/>
              </a:prstGeom>
              <a:solidFill>
                <a:srgbClr val="26609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p:cNvSpPr/>
              <p:nvPr/>
            </p:nvSpPr>
            <p:spPr>
              <a:xfrm flipH="1">
                <a:off x="1733058" y="2057593"/>
                <a:ext cx="152400" cy="179474"/>
              </a:xfrm>
              <a:prstGeom prst="rect">
                <a:avLst/>
              </a:prstGeom>
              <a:solidFill>
                <a:srgbClr val="26609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3" name="Group 12"/>
            <p:cNvGrpSpPr/>
            <p:nvPr/>
          </p:nvGrpSpPr>
          <p:grpSpPr>
            <a:xfrm>
              <a:off x="4826438" y="1836700"/>
              <a:ext cx="496975" cy="510812"/>
              <a:chOff x="1435706" y="1794745"/>
              <a:chExt cx="496975" cy="510812"/>
            </a:xfrm>
          </p:grpSpPr>
          <p:sp>
            <p:nvSpPr>
              <p:cNvPr id="14" name="Rectangle 13"/>
              <p:cNvSpPr/>
              <p:nvPr/>
            </p:nvSpPr>
            <p:spPr>
              <a:xfrm>
                <a:off x="1435706" y="1794745"/>
                <a:ext cx="496975" cy="51081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1504731" y="1836163"/>
                <a:ext cx="151853" cy="179474"/>
              </a:xfrm>
              <a:prstGeom prst="rect">
                <a:avLst/>
              </a:prstGeom>
              <a:solidFill>
                <a:srgbClr val="26609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1733057" y="1836163"/>
                <a:ext cx="151853" cy="179474"/>
              </a:xfrm>
              <a:prstGeom prst="rect">
                <a:avLst/>
              </a:prstGeom>
              <a:solidFill>
                <a:srgbClr val="26609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flipH="1">
                <a:off x="1504732" y="2057593"/>
                <a:ext cx="152400" cy="179474"/>
              </a:xfrm>
              <a:prstGeom prst="rect">
                <a:avLst/>
              </a:prstGeom>
              <a:solidFill>
                <a:srgbClr val="26609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flipH="1">
                <a:off x="1733058" y="2057593"/>
                <a:ext cx="152400" cy="179474"/>
              </a:xfrm>
              <a:prstGeom prst="rect">
                <a:avLst/>
              </a:prstGeom>
              <a:solidFill>
                <a:srgbClr val="26609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nvGrpSpPr>
          <p:cNvPr id="49" name="Group 48"/>
          <p:cNvGrpSpPr/>
          <p:nvPr/>
        </p:nvGrpSpPr>
        <p:grpSpPr>
          <a:xfrm>
            <a:off x="4163619" y="3197074"/>
            <a:ext cx="3818682" cy="518254"/>
            <a:chOff x="1504731" y="1836163"/>
            <a:chExt cx="3818682" cy="518254"/>
          </a:xfrm>
        </p:grpSpPr>
        <p:grpSp>
          <p:nvGrpSpPr>
            <p:cNvPr id="50" name="Group 49"/>
            <p:cNvGrpSpPr/>
            <p:nvPr/>
          </p:nvGrpSpPr>
          <p:grpSpPr>
            <a:xfrm>
              <a:off x="1504731" y="1836163"/>
              <a:ext cx="496975" cy="510812"/>
              <a:chOff x="1435706" y="1794745"/>
              <a:chExt cx="496975" cy="510812"/>
            </a:xfrm>
          </p:grpSpPr>
          <p:sp>
            <p:nvSpPr>
              <p:cNvPr id="87" name="Rectangle 86"/>
              <p:cNvSpPr/>
              <p:nvPr/>
            </p:nvSpPr>
            <p:spPr>
              <a:xfrm>
                <a:off x="1435706" y="1794745"/>
                <a:ext cx="496975" cy="51081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Rectangle 87"/>
              <p:cNvSpPr/>
              <p:nvPr/>
            </p:nvSpPr>
            <p:spPr>
              <a:xfrm>
                <a:off x="1504731" y="1836163"/>
                <a:ext cx="151853" cy="179474"/>
              </a:xfrm>
              <a:prstGeom prst="rect">
                <a:avLst/>
              </a:prstGeom>
              <a:solidFill>
                <a:srgbClr val="DA1F28"/>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9" name="Rectangle 88"/>
              <p:cNvSpPr/>
              <p:nvPr/>
            </p:nvSpPr>
            <p:spPr>
              <a:xfrm>
                <a:off x="1733057" y="1836163"/>
                <a:ext cx="151853" cy="179474"/>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Rectangle 89"/>
              <p:cNvSpPr/>
              <p:nvPr/>
            </p:nvSpPr>
            <p:spPr>
              <a:xfrm flipH="1">
                <a:off x="1504732" y="2057593"/>
                <a:ext cx="152400" cy="179474"/>
              </a:xfrm>
              <a:prstGeom prst="rect">
                <a:avLst/>
              </a:prstGeom>
              <a:solidFill>
                <a:srgbClr val="26609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1" name="Rectangle 90"/>
              <p:cNvSpPr/>
              <p:nvPr/>
            </p:nvSpPr>
            <p:spPr>
              <a:xfrm flipH="1">
                <a:off x="1733058" y="2057593"/>
                <a:ext cx="152400" cy="179474"/>
              </a:xfrm>
              <a:prstGeom prst="rect">
                <a:avLst/>
              </a:prstGeom>
              <a:solidFill>
                <a:srgbClr val="26609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1" name="Group 50"/>
            <p:cNvGrpSpPr/>
            <p:nvPr/>
          </p:nvGrpSpPr>
          <p:grpSpPr>
            <a:xfrm>
              <a:off x="2051115" y="1843605"/>
              <a:ext cx="496975" cy="510812"/>
              <a:chOff x="1435706" y="1794745"/>
              <a:chExt cx="496975" cy="510812"/>
            </a:xfrm>
          </p:grpSpPr>
          <p:sp>
            <p:nvSpPr>
              <p:cNvPr id="82" name="Rectangle 81"/>
              <p:cNvSpPr/>
              <p:nvPr/>
            </p:nvSpPr>
            <p:spPr>
              <a:xfrm>
                <a:off x="1435706" y="1794745"/>
                <a:ext cx="496975" cy="51081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3" name="Rectangle 82"/>
              <p:cNvSpPr/>
              <p:nvPr/>
            </p:nvSpPr>
            <p:spPr>
              <a:xfrm>
                <a:off x="1504731" y="1836163"/>
                <a:ext cx="151853" cy="179474"/>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4" name="Rectangle 83"/>
              <p:cNvSpPr/>
              <p:nvPr/>
            </p:nvSpPr>
            <p:spPr>
              <a:xfrm>
                <a:off x="1733057" y="1836163"/>
                <a:ext cx="151853" cy="179474"/>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5" name="Rectangle 84"/>
              <p:cNvSpPr/>
              <p:nvPr/>
            </p:nvSpPr>
            <p:spPr>
              <a:xfrm flipH="1">
                <a:off x="1504732" y="2057593"/>
                <a:ext cx="152400" cy="179474"/>
              </a:xfrm>
              <a:prstGeom prst="rect">
                <a:avLst/>
              </a:prstGeom>
              <a:solidFill>
                <a:srgbClr val="26609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6" name="Rectangle 85"/>
              <p:cNvSpPr/>
              <p:nvPr/>
            </p:nvSpPr>
            <p:spPr>
              <a:xfrm flipH="1">
                <a:off x="1733058" y="2057593"/>
                <a:ext cx="152400" cy="179474"/>
              </a:xfrm>
              <a:prstGeom prst="rect">
                <a:avLst/>
              </a:prstGeom>
              <a:solidFill>
                <a:srgbClr val="26609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2" name="Group 51"/>
            <p:cNvGrpSpPr/>
            <p:nvPr/>
          </p:nvGrpSpPr>
          <p:grpSpPr>
            <a:xfrm>
              <a:off x="2609666" y="1837238"/>
              <a:ext cx="496975" cy="510812"/>
              <a:chOff x="1435706" y="1794745"/>
              <a:chExt cx="496975" cy="510812"/>
            </a:xfrm>
          </p:grpSpPr>
          <p:sp>
            <p:nvSpPr>
              <p:cNvPr id="77" name="Rectangle 76"/>
              <p:cNvSpPr/>
              <p:nvPr/>
            </p:nvSpPr>
            <p:spPr>
              <a:xfrm>
                <a:off x="1435706" y="1794745"/>
                <a:ext cx="496975" cy="51081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8" name="Rectangle 77"/>
              <p:cNvSpPr/>
              <p:nvPr/>
            </p:nvSpPr>
            <p:spPr>
              <a:xfrm>
                <a:off x="1504731" y="1836163"/>
                <a:ext cx="151853" cy="179474"/>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9" name="Rectangle 78"/>
              <p:cNvSpPr/>
              <p:nvPr/>
            </p:nvSpPr>
            <p:spPr>
              <a:xfrm>
                <a:off x="1733057" y="1836163"/>
                <a:ext cx="151853" cy="179474"/>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Rectangle 79"/>
              <p:cNvSpPr/>
              <p:nvPr/>
            </p:nvSpPr>
            <p:spPr>
              <a:xfrm flipH="1">
                <a:off x="1504732" y="2057593"/>
                <a:ext cx="152400" cy="179474"/>
              </a:xfrm>
              <a:prstGeom prst="rect">
                <a:avLst/>
              </a:prstGeom>
              <a:solidFill>
                <a:srgbClr val="26609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Rectangle 80"/>
              <p:cNvSpPr/>
              <p:nvPr/>
            </p:nvSpPr>
            <p:spPr>
              <a:xfrm flipH="1">
                <a:off x="1733058" y="2057593"/>
                <a:ext cx="152400" cy="179474"/>
              </a:xfrm>
              <a:prstGeom prst="rect">
                <a:avLst/>
              </a:prstGeom>
              <a:solidFill>
                <a:srgbClr val="26609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3" name="Group 52"/>
            <p:cNvGrpSpPr/>
            <p:nvPr/>
          </p:nvGrpSpPr>
          <p:grpSpPr>
            <a:xfrm>
              <a:off x="3175665" y="1836700"/>
              <a:ext cx="496975" cy="510812"/>
              <a:chOff x="1435706" y="1794745"/>
              <a:chExt cx="496975" cy="510812"/>
            </a:xfrm>
          </p:grpSpPr>
          <p:sp>
            <p:nvSpPr>
              <p:cNvPr id="72" name="Rectangle 71"/>
              <p:cNvSpPr/>
              <p:nvPr/>
            </p:nvSpPr>
            <p:spPr>
              <a:xfrm>
                <a:off x="1435706" y="1794745"/>
                <a:ext cx="496975" cy="51081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Rectangle 72"/>
              <p:cNvSpPr/>
              <p:nvPr/>
            </p:nvSpPr>
            <p:spPr>
              <a:xfrm>
                <a:off x="1504731" y="1836163"/>
                <a:ext cx="151853" cy="179474"/>
              </a:xfrm>
              <a:prstGeom prst="rect">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Rectangle 73"/>
              <p:cNvSpPr/>
              <p:nvPr/>
            </p:nvSpPr>
            <p:spPr>
              <a:xfrm>
                <a:off x="1733057" y="1836163"/>
                <a:ext cx="151853" cy="179474"/>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Rectangle 74"/>
              <p:cNvSpPr/>
              <p:nvPr/>
            </p:nvSpPr>
            <p:spPr>
              <a:xfrm flipH="1">
                <a:off x="1504732" y="2057593"/>
                <a:ext cx="152400" cy="179474"/>
              </a:xfrm>
              <a:prstGeom prst="rect">
                <a:avLst/>
              </a:prstGeom>
              <a:solidFill>
                <a:srgbClr val="26609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Rectangle 75"/>
              <p:cNvSpPr/>
              <p:nvPr/>
            </p:nvSpPr>
            <p:spPr>
              <a:xfrm flipH="1">
                <a:off x="1733058" y="2057593"/>
                <a:ext cx="152400" cy="179474"/>
              </a:xfrm>
              <a:prstGeom prst="rect">
                <a:avLst/>
              </a:prstGeom>
              <a:solidFill>
                <a:srgbClr val="26609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4" name="Group 53"/>
            <p:cNvGrpSpPr/>
            <p:nvPr/>
          </p:nvGrpSpPr>
          <p:grpSpPr>
            <a:xfrm>
              <a:off x="3727859" y="1836163"/>
              <a:ext cx="496975" cy="510812"/>
              <a:chOff x="1435706" y="1794745"/>
              <a:chExt cx="496975" cy="510812"/>
            </a:xfrm>
          </p:grpSpPr>
          <p:sp>
            <p:nvSpPr>
              <p:cNvPr id="67" name="Rectangle 66"/>
              <p:cNvSpPr/>
              <p:nvPr/>
            </p:nvSpPr>
            <p:spPr>
              <a:xfrm>
                <a:off x="1435706" y="1794745"/>
                <a:ext cx="496975" cy="51081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Rectangle 67"/>
              <p:cNvSpPr/>
              <p:nvPr/>
            </p:nvSpPr>
            <p:spPr>
              <a:xfrm>
                <a:off x="1504731" y="1836163"/>
                <a:ext cx="151853" cy="179474"/>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Rectangle 68"/>
              <p:cNvSpPr/>
              <p:nvPr/>
            </p:nvSpPr>
            <p:spPr>
              <a:xfrm>
                <a:off x="1733057" y="1836163"/>
                <a:ext cx="151853" cy="179474"/>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Rectangle 69"/>
              <p:cNvSpPr/>
              <p:nvPr/>
            </p:nvSpPr>
            <p:spPr>
              <a:xfrm flipH="1">
                <a:off x="1504732" y="2057593"/>
                <a:ext cx="152400" cy="179474"/>
              </a:xfrm>
              <a:prstGeom prst="rect">
                <a:avLst/>
              </a:prstGeom>
              <a:solidFill>
                <a:srgbClr val="26609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Rectangle 70"/>
              <p:cNvSpPr/>
              <p:nvPr/>
            </p:nvSpPr>
            <p:spPr>
              <a:xfrm flipH="1">
                <a:off x="1733058" y="2057593"/>
                <a:ext cx="152400" cy="179474"/>
              </a:xfrm>
              <a:prstGeom prst="rect">
                <a:avLst/>
              </a:prstGeom>
              <a:solidFill>
                <a:srgbClr val="26609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5" name="Group 54"/>
            <p:cNvGrpSpPr/>
            <p:nvPr/>
          </p:nvGrpSpPr>
          <p:grpSpPr>
            <a:xfrm>
              <a:off x="4274243" y="1836699"/>
              <a:ext cx="496975" cy="510812"/>
              <a:chOff x="1435706" y="1794745"/>
              <a:chExt cx="496975" cy="510812"/>
            </a:xfrm>
          </p:grpSpPr>
          <p:sp>
            <p:nvSpPr>
              <p:cNvPr id="62" name="Rectangle 61"/>
              <p:cNvSpPr/>
              <p:nvPr/>
            </p:nvSpPr>
            <p:spPr>
              <a:xfrm>
                <a:off x="1435706" y="1794745"/>
                <a:ext cx="496975" cy="51081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Rectangle 62"/>
              <p:cNvSpPr/>
              <p:nvPr/>
            </p:nvSpPr>
            <p:spPr>
              <a:xfrm>
                <a:off x="1504731" y="1836163"/>
                <a:ext cx="151853" cy="179474"/>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 name="Rectangle 63"/>
              <p:cNvSpPr/>
              <p:nvPr/>
            </p:nvSpPr>
            <p:spPr>
              <a:xfrm>
                <a:off x="1733057" y="1836163"/>
                <a:ext cx="151853" cy="179474"/>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Rectangle 64"/>
              <p:cNvSpPr/>
              <p:nvPr/>
            </p:nvSpPr>
            <p:spPr>
              <a:xfrm flipH="1">
                <a:off x="1504732" y="2057593"/>
                <a:ext cx="152400" cy="179474"/>
              </a:xfrm>
              <a:prstGeom prst="rect">
                <a:avLst/>
              </a:prstGeom>
              <a:solidFill>
                <a:srgbClr val="26609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6" name="Rectangle 65"/>
              <p:cNvSpPr/>
              <p:nvPr/>
            </p:nvSpPr>
            <p:spPr>
              <a:xfrm flipH="1">
                <a:off x="1733058" y="2057593"/>
                <a:ext cx="152400" cy="179474"/>
              </a:xfrm>
              <a:prstGeom prst="rect">
                <a:avLst/>
              </a:prstGeom>
              <a:solidFill>
                <a:srgbClr val="26609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6" name="Group 55"/>
            <p:cNvGrpSpPr/>
            <p:nvPr/>
          </p:nvGrpSpPr>
          <p:grpSpPr>
            <a:xfrm>
              <a:off x="4826438" y="1836700"/>
              <a:ext cx="496975" cy="510812"/>
              <a:chOff x="1435706" y="1794745"/>
              <a:chExt cx="496975" cy="510812"/>
            </a:xfrm>
          </p:grpSpPr>
          <p:sp>
            <p:nvSpPr>
              <p:cNvPr id="57" name="Rectangle 56"/>
              <p:cNvSpPr/>
              <p:nvPr/>
            </p:nvSpPr>
            <p:spPr>
              <a:xfrm>
                <a:off x="1435706" y="1794745"/>
                <a:ext cx="496975" cy="51081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Rectangle 57"/>
              <p:cNvSpPr/>
              <p:nvPr/>
            </p:nvSpPr>
            <p:spPr>
              <a:xfrm>
                <a:off x="1504731" y="1836163"/>
                <a:ext cx="151853" cy="179474"/>
              </a:xfrm>
              <a:prstGeom prst="rect">
                <a:avLst/>
              </a:prstGeom>
              <a:solidFill>
                <a:srgbClr val="26609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Rectangle 58"/>
              <p:cNvSpPr/>
              <p:nvPr/>
            </p:nvSpPr>
            <p:spPr>
              <a:xfrm>
                <a:off x="1733057" y="1836163"/>
                <a:ext cx="151853" cy="179474"/>
              </a:xfrm>
              <a:prstGeom prst="rect">
                <a:avLst/>
              </a:prstGeom>
              <a:solidFill>
                <a:srgbClr val="26609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Rectangle 59"/>
              <p:cNvSpPr/>
              <p:nvPr/>
            </p:nvSpPr>
            <p:spPr>
              <a:xfrm flipH="1">
                <a:off x="1504732" y="2057593"/>
                <a:ext cx="152400" cy="179474"/>
              </a:xfrm>
              <a:prstGeom prst="rect">
                <a:avLst/>
              </a:prstGeom>
              <a:solidFill>
                <a:srgbClr val="26609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Rectangle 60"/>
              <p:cNvSpPr/>
              <p:nvPr/>
            </p:nvSpPr>
            <p:spPr>
              <a:xfrm flipH="1">
                <a:off x="1733058" y="2057593"/>
                <a:ext cx="152400" cy="179474"/>
              </a:xfrm>
              <a:prstGeom prst="rect">
                <a:avLst/>
              </a:prstGeom>
              <a:solidFill>
                <a:srgbClr val="26609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nvGrpSpPr>
          <p:cNvPr id="92" name="Group 91"/>
          <p:cNvGrpSpPr/>
          <p:nvPr/>
        </p:nvGrpSpPr>
        <p:grpSpPr>
          <a:xfrm>
            <a:off x="4163619" y="3942584"/>
            <a:ext cx="3818682" cy="518254"/>
            <a:chOff x="1504731" y="1836163"/>
            <a:chExt cx="3818682" cy="518254"/>
          </a:xfrm>
        </p:grpSpPr>
        <p:grpSp>
          <p:nvGrpSpPr>
            <p:cNvPr id="93" name="Group 92"/>
            <p:cNvGrpSpPr/>
            <p:nvPr/>
          </p:nvGrpSpPr>
          <p:grpSpPr>
            <a:xfrm>
              <a:off x="1504731" y="1836163"/>
              <a:ext cx="496975" cy="510812"/>
              <a:chOff x="1435706" y="1794745"/>
              <a:chExt cx="496975" cy="510812"/>
            </a:xfrm>
          </p:grpSpPr>
          <p:sp>
            <p:nvSpPr>
              <p:cNvPr id="130" name="Rectangle 129"/>
              <p:cNvSpPr/>
              <p:nvPr/>
            </p:nvSpPr>
            <p:spPr>
              <a:xfrm>
                <a:off x="1435706" y="1794745"/>
                <a:ext cx="496975" cy="51081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Rectangle 130"/>
              <p:cNvSpPr/>
              <p:nvPr/>
            </p:nvSpPr>
            <p:spPr>
              <a:xfrm>
                <a:off x="1504731" y="1836163"/>
                <a:ext cx="151853" cy="179474"/>
              </a:xfrm>
              <a:prstGeom prst="rect">
                <a:avLst/>
              </a:prstGeom>
              <a:solidFill>
                <a:srgbClr val="DA1F28"/>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2" name="Rectangle 131"/>
              <p:cNvSpPr/>
              <p:nvPr/>
            </p:nvSpPr>
            <p:spPr>
              <a:xfrm>
                <a:off x="1733057" y="1836163"/>
                <a:ext cx="151853" cy="179474"/>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3" name="Rectangle 132"/>
              <p:cNvSpPr/>
              <p:nvPr/>
            </p:nvSpPr>
            <p:spPr>
              <a:xfrm flipH="1">
                <a:off x="1504732" y="2057593"/>
                <a:ext cx="152400" cy="179474"/>
              </a:xfrm>
              <a:prstGeom prst="rect">
                <a:avLst/>
              </a:prstGeom>
              <a:solidFill>
                <a:srgbClr val="26609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4" name="Rectangle 133"/>
              <p:cNvSpPr/>
              <p:nvPr/>
            </p:nvSpPr>
            <p:spPr>
              <a:xfrm flipH="1">
                <a:off x="1733058" y="2057593"/>
                <a:ext cx="152400" cy="179474"/>
              </a:xfrm>
              <a:prstGeom prst="rect">
                <a:avLst/>
              </a:prstGeom>
              <a:solidFill>
                <a:srgbClr val="26609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94" name="Group 93"/>
            <p:cNvGrpSpPr/>
            <p:nvPr/>
          </p:nvGrpSpPr>
          <p:grpSpPr>
            <a:xfrm>
              <a:off x="2051115" y="1843605"/>
              <a:ext cx="496975" cy="510812"/>
              <a:chOff x="1435706" y="1794745"/>
              <a:chExt cx="496975" cy="510812"/>
            </a:xfrm>
          </p:grpSpPr>
          <p:sp>
            <p:nvSpPr>
              <p:cNvPr id="125" name="Rectangle 124"/>
              <p:cNvSpPr/>
              <p:nvPr/>
            </p:nvSpPr>
            <p:spPr>
              <a:xfrm>
                <a:off x="1435706" y="1794745"/>
                <a:ext cx="496975" cy="51081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6" name="Rectangle 125"/>
              <p:cNvSpPr/>
              <p:nvPr/>
            </p:nvSpPr>
            <p:spPr>
              <a:xfrm>
                <a:off x="1504731" y="1836163"/>
                <a:ext cx="151853" cy="179474"/>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7" name="Rectangle 126"/>
              <p:cNvSpPr/>
              <p:nvPr/>
            </p:nvSpPr>
            <p:spPr>
              <a:xfrm>
                <a:off x="1733057" y="1836163"/>
                <a:ext cx="151853" cy="179474"/>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8" name="Rectangle 127"/>
              <p:cNvSpPr/>
              <p:nvPr/>
            </p:nvSpPr>
            <p:spPr>
              <a:xfrm flipH="1">
                <a:off x="1504732" y="2057593"/>
                <a:ext cx="152400" cy="179474"/>
              </a:xfrm>
              <a:prstGeom prst="rect">
                <a:avLst/>
              </a:prstGeom>
              <a:solidFill>
                <a:srgbClr val="26609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9" name="Rectangle 128"/>
              <p:cNvSpPr/>
              <p:nvPr/>
            </p:nvSpPr>
            <p:spPr>
              <a:xfrm flipH="1">
                <a:off x="1733058" y="2057593"/>
                <a:ext cx="152400" cy="179474"/>
              </a:xfrm>
              <a:prstGeom prst="rect">
                <a:avLst/>
              </a:prstGeom>
              <a:solidFill>
                <a:srgbClr val="26609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95" name="Group 94"/>
            <p:cNvGrpSpPr/>
            <p:nvPr/>
          </p:nvGrpSpPr>
          <p:grpSpPr>
            <a:xfrm>
              <a:off x="2609666" y="1837238"/>
              <a:ext cx="496975" cy="510812"/>
              <a:chOff x="1435706" y="1794745"/>
              <a:chExt cx="496975" cy="510812"/>
            </a:xfrm>
          </p:grpSpPr>
          <p:sp>
            <p:nvSpPr>
              <p:cNvPr id="120" name="Rectangle 119"/>
              <p:cNvSpPr/>
              <p:nvPr/>
            </p:nvSpPr>
            <p:spPr>
              <a:xfrm>
                <a:off x="1435706" y="1794745"/>
                <a:ext cx="496975" cy="51081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1" name="Rectangle 120"/>
              <p:cNvSpPr/>
              <p:nvPr/>
            </p:nvSpPr>
            <p:spPr>
              <a:xfrm>
                <a:off x="1504731" y="1836163"/>
                <a:ext cx="151853" cy="179474"/>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Rectangle 121"/>
              <p:cNvSpPr/>
              <p:nvPr/>
            </p:nvSpPr>
            <p:spPr>
              <a:xfrm>
                <a:off x="1733057" y="1836163"/>
                <a:ext cx="151853" cy="179474"/>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3" name="Rectangle 122"/>
              <p:cNvSpPr/>
              <p:nvPr/>
            </p:nvSpPr>
            <p:spPr>
              <a:xfrm flipH="1">
                <a:off x="1504732" y="2057593"/>
                <a:ext cx="152400" cy="179474"/>
              </a:xfrm>
              <a:prstGeom prst="rect">
                <a:avLst/>
              </a:prstGeom>
              <a:solidFill>
                <a:srgbClr val="26609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4" name="Rectangle 123"/>
              <p:cNvSpPr/>
              <p:nvPr/>
            </p:nvSpPr>
            <p:spPr>
              <a:xfrm flipH="1">
                <a:off x="1733058" y="2057593"/>
                <a:ext cx="152400" cy="179474"/>
              </a:xfrm>
              <a:prstGeom prst="rect">
                <a:avLst/>
              </a:prstGeom>
              <a:solidFill>
                <a:srgbClr val="26609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96" name="Group 95"/>
            <p:cNvGrpSpPr/>
            <p:nvPr/>
          </p:nvGrpSpPr>
          <p:grpSpPr>
            <a:xfrm>
              <a:off x="3175665" y="1836700"/>
              <a:ext cx="496975" cy="510812"/>
              <a:chOff x="1435706" y="1794745"/>
              <a:chExt cx="496975" cy="510812"/>
            </a:xfrm>
          </p:grpSpPr>
          <p:sp>
            <p:nvSpPr>
              <p:cNvPr id="115" name="Rectangle 114"/>
              <p:cNvSpPr/>
              <p:nvPr/>
            </p:nvSpPr>
            <p:spPr>
              <a:xfrm>
                <a:off x="1435706" y="1794745"/>
                <a:ext cx="496975" cy="51081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6" name="Rectangle 115"/>
              <p:cNvSpPr/>
              <p:nvPr/>
            </p:nvSpPr>
            <p:spPr>
              <a:xfrm>
                <a:off x="1504731" y="1836163"/>
                <a:ext cx="151853" cy="179474"/>
              </a:xfrm>
              <a:prstGeom prst="rect">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7" name="Rectangle 116"/>
              <p:cNvSpPr/>
              <p:nvPr/>
            </p:nvSpPr>
            <p:spPr>
              <a:xfrm>
                <a:off x="1733057" y="1836163"/>
                <a:ext cx="151853" cy="179474"/>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8" name="Rectangle 117"/>
              <p:cNvSpPr/>
              <p:nvPr/>
            </p:nvSpPr>
            <p:spPr>
              <a:xfrm flipH="1">
                <a:off x="1504732" y="2057593"/>
                <a:ext cx="152400" cy="179474"/>
              </a:xfrm>
              <a:prstGeom prst="rect">
                <a:avLst/>
              </a:prstGeom>
              <a:solidFill>
                <a:srgbClr val="26609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9" name="Rectangle 118"/>
              <p:cNvSpPr/>
              <p:nvPr/>
            </p:nvSpPr>
            <p:spPr>
              <a:xfrm flipH="1">
                <a:off x="1733058" y="2057593"/>
                <a:ext cx="152400" cy="179474"/>
              </a:xfrm>
              <a:prstGeom prst="rect">
                <a:avLst/>
              </a:prstGeom>
              <a:solidFill>
                <a:srgbClr val="26609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97" name="Group 96"/>
            <p:cNvGrpSpPr/>
            <p:nvPr/>
          </p:nvGrpSpPr>
          <p:grpSpPr>
            <a:xfrm>
              <a:off x="3727859" y="1836163"/>
              <a:ext cx="496975" cy="510812"/>
              <a:chOff x="1435706" y="1794745"/>
              <a:chExt cx="496975" cy="510812"/>
            </a:xfrm>
          </p:grpSpPr>
          <p:sp>
            <p:nvSpPr>
              <p:cNvPr id="110" name="Rectangle 109"/>
              <p:cNvSpPr/>
              <p:nvPr/>
            </p:nvSpPr>
            <p:spPr>
              <a:xfrm>
                <a:off x="1435706" y="1794745"/>
                <a:ext cx="496975" cy="51081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1" name="Rectangle 110"/>
              <p:cNvSpPr/>
              <p:nvPr/>
            </p:nvSpPr>
            <p:spPr>
              <a:xfrm>
                <a:off x="1504731" y="1836163"/>
                <a:ext cx="151853" cy="179474"/>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2" name="Rectangle 111"/>
              <p:cNvSpPr/>
              <p:nvPr/>
            </p:nvSpPr>
            <p:spPr>
              <a:xfrm>
                <a:off x="1733057" y="1836163"/>
                <a:ext cx="151853" cy="179474"/>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3" name="Rectangle 112"/>
              <p:cNvSpPr/>
              <p:nvPr/>
            </p:nvSpPr>
            <p:spPr>
              <a:xfrm flipH="1">
                <a:off x="1504732" y="2057593"/>
                <a:ext cx="152400" cy="179474"/>
              </a:xfrm>
              <a:prstGeom prst="rect">
                <a:avLst/>
              </a:prstGeom>
              <a:solidFill>
                <a:srgbClr val="26609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4" name="Rectangle 113"/>
              <p:cNvSpPr/>
              <p:nvPr/>
            </p:nvSpPr>
            <p:spPr>
              <a:xfrm flipH="1">
                <a:off x="1733058" y="2057593"/>
                <a:ext cx="152400" cy="179474"/>
              </a:xfrm>
              <a:prstGeom prst="rect">
                <a:avLst/>
              </a:prstGeom>
              <a:solidFill>
                <a:srgbClr val="26609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98" name="Group 97"/>
            <p:cNvGrpSpPr/>
            <p:nvPr/>
          </p:nvGrpSpPr>
          <p:grpSpPr>
            <a:xfrm>
              <a:off x="4274243" y="1836699"/>
              <a:ext cx="496975" cy="510812"/>
              <a:chOff x="1435706" y="1794745"/>
              <a:chExt cx="496975" cy="510812"/>
            </a:xfrm>
          </p:grpSpPr>
          <p:sp>
            <p:nvSpPr>
              <p:cNvPr id="105" name="Rectangle 104"/>
              <p:cNvSpPr/>
              <p:nvPr/>
            </p:nvSpPr>
            <p:spPr>
              <a:xfrm>
                <a:off x="1435706" y="1794745"/>
                <a:ext cx="496975" cy="51081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6" name="Rectangle 105"/>
              <p:cNvSpPr/>
              <p:nvPr/>
            </p:nvSpPr>
            <p:spPr>
              <a:xfrm>
                <a:off x="1504731" y="1836163"/>
                <a:ext cx="151853" cy="179474"/>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7" name="Rectangle 106"/>
              <p:cNvSpPr/>
              <p:nvPr/>
            </p:nvSpPr>
            <p:spPr>
              <a:xfrm>
                <a:off x="1733057" y="1836163"/>
                <a:ext cx="151853" cy="179474"/>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8" name="Rectangle 107"/>
              <p:cNvSpPr/>
              <p:nvPr/>
            </p:nvSpPr>
            <p:spPr>
              <a:xfrm flipH="1">
                <a:off x="1504732" y="2057593"/>
                <a:ext cx="152400" cy="179474"/>
              </a:xfrm>
              <a:prstGeom prst="rect">
                <a:avLst/>
              </a:prstGeom>
              <a:solidFill>
                <a:srgbClr val="26609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9" name="Rectangle 108"/>
              <p:cNvSpPr/>
              <p:nvPr/>
            </p:nvSpPr>
            <p:spPr>
              <a:xfrm flipH="1">
                <a:off x="1733058" y="2057593"/>
                <a:ext cx="152400" cy="179474"/>
              </a:xfrm>
              <a:prstGeom prst="rect">
                <a:avLst/>
              </a:prstGeom>
              <a:solidFill>
                <a:srgbClr val="26609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99" name="Group 98"/>
            <p:cNvGrpSpPr/>
            <p:nvPr/>
          </p:nvGrpSpPr>
          <p:grpSpPr>
            <a:xfrm>
              <a:off x="4826438" y="1836700"/>
              <a:ext cx="496975" cy="510812"/>
              <a:chOff x="1435706" y="1794745"/>
              <a:chExt cx="496975" cy="510812"/>
            </a:xfrm>
          </p:grpSpPr>
          <p:sp>
            <p:nvSpPr>
              <p:cNvPr id="100" name="Rectangle 99"/>
              <p:cNvSpPr/>
              <p:nvPr/>
            </p:nvSpPr>
            <p:spPr>
              <a:xfrm>
                <a:off x="1435706" y="1794745"/>
                <a:ext cx="496975" cy="51081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1" name="Rectangle 100"/>
              <p:cNvSpPr/>
              <p:nvPr/>
            </p:nvSpPr>
            <p:spPr>
              <a:xfrm>
                <a:off x="1504731" y="1836163"/>
                <a:ext cx="151853" cy="179474"/>
              </a:xfrm>
              <a:prstGeom prst="rect">
                <a:avLst/>
              </a:prstGeom>
              <a:solidFill>
                <a:srgbClr val="26609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Rectangle 101"/>
              <p:cNvSpPr/>
              <p:nvPr/>
            </p:nvSpPr>
            <p:spPr>
              <a:xfrm>
                <a:off x="1733057" y="1836163"/>
                <a:ext cx="151853" cy="179474"/>
              </a:xfrm>
              <a:prstGeom prst="rect">
                <a:avLst/>
              </a:prstGeom>
              <a:solidFill>
                <a:srgbClr val="26609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3" name="Rectangle 102"/>
              <p:cNvSpPr/>
              <p:nvPr/>
            </p:nvSpPr>
            <p:spPr>
              <a:xfrm flipH="1">
                <a:off x="1504732" y="2057593"/>
                <a:ext cx="152400" cy="179474"/>
              </a:xfrm>
              <a:prstGeom prst="rect">
                <a:avLst/>
              </a:prstGeom>
              <a:solidFill>
                <a:srgbClr val="26609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4" name="Rectangle 103"/>
              <p:cNvSpPr/>
              <p:nvPr/>
            </p:nvSpPr>
            <p:spPr>
              <a:xfrm flipH="1">
                <a:off x="1733058" y="2057593"/>
                <a:ext cx="152400" cy="179474"/>
              </a:xfrm>
              <a:prstGeom prst="rect">
                <a:avLst/>
              </a:prstGeom>
              <a:solidFill>
                <a:srgbClr val="26609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nvGrpSpPr>
          <p:cNvPr id="135" name="Group 134"/>
          <p:cNvGrpSpPr/>
          <p:nvPr/>
        </p:nvGrpSpPr>
        <p:grpSpPr>
          <a:xfrm>
            <a:off x="4163619" y="4660483"/>
            <a:ext cx="3818682" cy="518254"/>
            <a:chOff x="1504731" y="1836163"/>
            <a:chExt cx="3818682" cy="518254"/>
          </a:xfrm>
        </p:grpSpPr>
        <p:grpSp>
          <p:nvGrpSpPr>
            <p:cNvPr id="136" name="Group 135"/>
            <p:cNvGrpSpPr/>
            <p:nvPr/>
          </p:nvGrpSpPr>
          <p:grpSpPr>
            <a:xfrm>
              <a:off x="1504731" y="1836163"/>
              <a:ext cx="496975" cy="510812"/>
              <a:chOff x="1435706" y="1794745"/>
              <a:chExt cx="496975" cy="510812"/>
            </a:xfrm>
          </p:grpSpPr>
          <p:sp>
            <p:nvSpPr>
              <p:cNvPr id="173" name="Rectangle 172"/>
              <p:cNvSpPr/>
              <p:nvPr/>
            </p:nvSpPr>
            <p:spPr>
              <a:xfrm>
                <a:off x="1435706" y="1794745"/>
                <a:ext cx="496975" cy="51081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4" name="Rectangle 173"/>
              <p:cNvSpPr/>
              <p:nvPr/>
            </p:nvSpPr>
            <p:spPr>
              <a:xfrm>
                <a:off x="1504731" y="1836163"/>
                <a:ext cx="151853" cy="179474"/>
              </a:xfrm>
              <a:prstGeom prst="rect">
                <a:avLst/>
              </a:prstGeom>
              <a:solidFill>
                <a:srgbClr val="DA1F28"/>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5" name="Rectangle 174"/>
              <p:cNvSpPr/>
              <p:nvPr/>
            </p:nvSpPr>
            <p:spPr>
              <a:xfrm>
                <a:off x="1733057" y="1836163"/>
                <a:ext cx="151853" cy="179474"/>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6" name="Rectangle 175"/>
              <p:cNvSpPr/>
              <p:nvPr/>
            </p:nvSpPr>
            <p:spPr>
              <a:xfrm flipH="1">
                <a:off x="1504732" y="2057593"/>
                <a:ext cx="152400" cy="179474"/>
              </a:xfrm>
              <a:prstGeom prst="rect">
                <a:avLst/>
              </a:prstGeom>
              <a:solidFill>
                <a:srgbClr val="26609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7" name="Rectangle 176"/>
              <p:cNvSpPr/>
              <p:nvPr/>
            </p:nvSpPr>
            <p:spPr>
              <a:xfrm flipH="1">
                <a:off x="1733058" y="2057593"/>
                <a:ext cx="152400" cy="179474"/>
              </a:xfrm>
              <a:prstGeom prst="rect">
                <a:avLst/>
              </a:prstGeom>
              <a:solidFill>
                <a:srgbClr val="26609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37" name="Group 136"/>
            <p:cNvGrpSpPr/>
            <p:nvPr/>
          </p:nvGrpSpPr>
          <p:grpSpPr>
            <a:xfrm>
              <a:off x="2051115" y="1843605"/>
              <a:ext cx="496975" cy="510812"/>
              <a:chOff x="1435706" y="1794745"/>
              <a:chExt cx="496975" cy="510812"/>
            </a:xfrm>
          </p:grpSpPr>
          <p:sp>
            <p:nvSpPr>
              <p:cNvPr id="168" name="Rectangle 167"/>
              <p:cNvSpPr/>
              <p:nvPr/>
            </p:nvSpPr>
            <p:spPr>
              <a:xfrm>
                <a:off x="1435706" y="1794745"/>
                <a:ext cx="496975" cy="51081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9" name="Rectangle 168"/>
              <p:cNvSpPr/>
              <p:nvPr/>
            </p:nvSpPr>
            <p:spPr>
              <a:xfrm>
                <a:off x="1504731" y="1836163"/>
                <a:ext cx="151853" cy="179474"/>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0" name="Rectangle 169"/>
              <p:cNvSpPr/>
              <p:nvPr/>
            </p:nvSpPr>
            <p:spPr>
              <a:xfrm>
                <a:off x="1733057" y="1836163"/>
                <a:ext cx="151853" cy="179474"/>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1" name="Rectangle 170"/>
              <p:cNvSpPr/>
              <p:nvPr/>
            </p:nvSpPr>
            <p:spPr>
              <a:xfrm flipH="1">
                <a:off x="1504732" y="2057593"/>
                <a:ext cx="152400" cy="179474"/>
              </a:xfrm>
              <a:prstGeom prst="rect">
                <a:avLst/>
              </a:prstGeom>
              <a:solidFill>
                <a:srgbClr val="26609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2" name="Rectangle 171"/>
              <p:cNvSpPr/>
              <p:nvPr/>
            </p:nvSpPr>
            <p:spPr>
              <a:xfrm flipH="1">
                <a:off x="1733058" y="2057593"/>
                <a:ext cx="152400" cy="179474"/>
              </a:xfrm>
              <a:prstGeom prst="rect">
                <a:avLst/>
              </a:prstGeom>
              <a:solidFill>
                <a:srgbClr val="26609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38" name="Group 137"/>
            <p:cNvGrpSpPr/>
            <p:nvPr/>
          </p:nvGrpSpPr>
          <p:grpSpPr>
            <a:xfrm>
              <a:off x="2609666" y="1837238"/>
              <a:ext cx="496975" cy="510812"/>
              <a:chOff x="1435706" y="1794745"/>
              <a:chExt cx="496975" cy="510812"/>
            </a:xfrm>
          </p:grpSpPr>
          <p:sp>
            <p:nvSpPr>
              <p:cNvPr id="163" name="Rectangle 162"/>
              <p:cNvSpPr/>
              <p:nvPr/>
            </p:nvSpPr>
            <p:spPr>
              <a:xfrm>
                <a:off x="1435706" y="1794745"/>
                <a:ext cx="496975" cy="51081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4" name="Rectangle 163"/>
              <p:cNvSpPr/>
              <p:nvPr/>
            </p:nvSpPr>
            <p:spPr>
              <a:xfrm>
                <a:off x="1504731" y="1836163"/>
                <a:ext cx="151853" cy="179474"/>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5" name="Rectangle 164"/>
              <p:cNvSpPr/>
              <p:nvPr/>
            </p:nvSpPr>
            <p:spPr>
              <a:xfrm>
                <a:off x="1733057" y="1836163"/>
                <a:ext cx="151853" cy="179474"/>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6" name="Rectangle 165"/>
              <p:cNvSpPr/>
              <p:nvPr/>
            </p:nvSpPr>
            <p:spPr>
              <a:xfrm flipH="1">
                <a:off x="1504732" y="2057593"/>
                <a:ext cx="152400" cy="179474"/>
              </a:xfrm>
              <a:prstGeom prst="rect">
                <a:avLst/>
              </a:prstGeom>
              <a:solidFill>
                <a:srgbClr val="26609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7" name="Rectangle 166"/>
              <p:cNvSpPr/>
              <p:nvPr/>
            </p:nvSpPr>
            <p:spPr>
              <a:xfrm flipH="1">
                <a:off x="1733058" y="2057593"/>
                <a:ext cx="152400" cy="179474"/>
              </a:xfrm>
              <a:prstGeom prst="rect">
                <a:avLst/>
              </a:prstGeom>
              <a:solidFill>
                <a:srgbClr val="26609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39" name="Group 138"/>
            <p:cNvGrpSpPr/>
            <p:nvPr/>
          </p:nvGrpSpPr>
          <p:grpSpPr>
            <a:xfrm>
              <a:off x="3175665" y="1836700"/>
              <a:ext cx="496975" cy="510812"/>
              <a:chOff x="1435706" y="1794745"/>
              <a:chExt cx="496975" cy="510812"/>
            </a:xfrm>
          </p:grpSpPr>
          <p:sp>
            <p:nvSpPr>
              <p:cNvPr id="158" name="Rectangle 157"/>
              <p:cNvSpPr/>
              <p:nvPr/>
            </p:nvSpPr>
            <p:spPr>
              <a:xfrm>
                <a:off x="1435706" y="1794745"/>
                <a:ext cx="496975" cy="51081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9" name="Rectangle 158"/>
              <p:cNvSpPr/>
              <p:nvPr/>
            </p:nvSpPr>
            <p:spPr>
              <a:xfrm>
                <a:off x="1504731" y="1836163"/>
                <a:ext cx="151853" cy="179474"/>
              </a:xfrm>
              <a:prstGeom prst="rect">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0" name="Rectangle 159"/>
              <p:cNvSpPr/>
              <p:nvPr/>
            </p:nvSpPr>
            <p:spPr>
              <a:xfrm>
                <a:off x="1733057" y="1836163"/>
                <a:ext cx="151853" cy="179474"/>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1" name="Rectangle 160"/>
              <p:cNvSpPr/>
              <p:nvPr/>
            </p:nvSpPr>
            <p:spPr>
              <a:xfrm flipH="1">
                <a:off x="1504732" y="2057593"/>
                <a:ext cx="152400" cy="179474"/>
              </a:xfrm>
              <a:prstGeom prst="rect">
                <a:avLst/>
              </a:prstGeom>
              <a:solidFill>
                <a:srgbClr val="26609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2" name="Rectangle 161"/>
              <p:cNvSpPr/>
              <p:nvPr/>
            </p:nvSpPr>
            <p:spPr>
              <a:xfrm flipH="1">
                <a:off x="1733058" y="2057593"/>
                <a:ext cx="152400" cy="179474"/>
              </a:xfrm>
              <a:prstGeom prst="rect">
                <a:avLst/>
              </a:prstGeom>
              <a:solidFill>
                <a:srgbClr val="26609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40" name="Group 139"/>
            <p:cNvGrpSpPr/>
            <p:nvPr/>
          </p:nvGrpSpPr>
          <p:grpSpPr>
            <a:xfrm>
              <a:off x="3727859" y="1836163"/>
              <a:ext cx="496975" cy="510812"/>
              <a:chOff x="1435706" y="1794745"/>
              <a:chExt cx="496975" cy="510812"/>
            </a:xfrm>
          </p:grpSpPr>
          <p:sp>
            <p:nvSpPr>
              <p:cNvPr id="153" name="Rectangle 152"/>
              <p:cNvSpPr/>
              <p:nvPr/>
            </p:nvSpPr>
            <p:spPr>
              <a:xfrm>
                <a:off x="1435706" y="1794745"/>
                <a:ext cx="496975" cy="51081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4" name="Rectangle 153"/>
              <p:cNvSpPr/>
              <p:nvPr/>
            </p:nvSpPr>
            <p:spPr>
              <a:xfrm>
                <a:off x="1504731" y="1836163"/>
                <a:ext cx="151853" cy="179474"/>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5" name="Rectangle 154"/>
              <p:cNvSpPr/>
              <p:nvPr/>
            </p:nvSpPr>
            <p:spPr>
              <a:xfrm>
                <a:off x="1733057" y="1836163"/>
                <a:ext cx="151853" cy="179474"/>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6" name="Rectangle 155"/>
              <p:cNvSpPr/>
              <p:nvPr/>
            </p:nvSpPr>
            <p:spPr>
              <a:xfrm flipH="1">
                <a:off x="1504732" y="2057593"/>
                <a:ext cx="152400" cy="179474"/>
              </a:xfrm>
              <a:prstGeom prst="rect">
                <a:avLst/>
              </a:prstGeom>
              <a:solidFill>
                <a:srgbClr val="26609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7" name="Rectangle 156"/>
              <p:cNvSpPr/>
              <p:nvPr/>
            </p:nvSpPr>
            <p:spPr>
              <a:xfrm flipH="1">
                <a:off x="1733058" y="2057593"/>
                <a:ext cx="152400" cy="179474"/>
              </a:xfrm>
              <a:prstGeom prst="rect">
                <a:avLst/>
              </a:prstGeom>
              <a:solidFill>
                <a:srgbClr val="26609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41" name="Group 140"/>
            <p:cNvGrpSpPr/>
            <p:nvPr/>
          </p:nvGrpSpPr>
          <p:grpSpPr>
            <a:xfrm>
              <a:off x="4274243" y="1836699"/>
              <a:ext cx="496975" cy="510812"/>
              <a:chOff x="1435706" y="1794745"/>
              <a:chExt cx="496975" cy="510812"/>
            </a:xfrm>
          </p:grpSpPr>
          <p:sp>
            <p:nvSpPr>
              <p:cNvPr id="148" name="Rectangle 147"/>
              <p:cNvSpPr/>
              <p:nvPr/>
            </p:nvSpPr>
            <p:spPr>
              <a:xfrm>
                <a:off x="1435706" y="1794745"/>
                <a:ext cx="496975" cy="51081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9" name="Rectangle 148"/>
              <p:cNvSpPr/>
              <p:nvPr/>
            </p:nvSpPr>
            <p:spPr>
              <a:xfrm>
                <a:off x="1504731" y="1836163"/>
                <a:ext cx="151853" cy="179474"/>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0" name="Rectangle 149"/>
              <p:cNvSpPr/>
              <p:nvPr/>
            </p:nvSpPr>
            <p:spPr>
              <a:xfrm>
                <a:off x="1733057" y="1836163"/>
                <a:ext cx="151853" cy="179474"/>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1" name="Rectangle 150"/>
              <p:cNvSpPr/>
              <p:nvPr/>
            </p:nvSpPr>
            <p:spPr>
              <a:xfrm flipH="1">
                <a:off x="1504732" y="2057593"/>
                <a:ext cx="152400" cy="179474"/>
              </a:xfrm>
              <a:prstGeom prst="rect">
                <a:avLst/>
              </a:prstGeom>
              <a:solidFill>
                <a:srgbClr val="26609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2" name="Rectangle 151"/>
              <p:cNvSpPr/>
              <p:nvPr/>
            </p:nvSpPr>
            <p:spPr>
              <a:xfrm flipH="1">
                <a:off x="1733058" y="2057593"/>
                <a:ext cx="152400" cy="179474"/>
              </a:xfrm>
              <a:prstGeom prst="rect">
                <a:avLst/>
              </a:prstGeom>
              <a:solidFill>
                <a:srgbClr val="26609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42" name="Group 141"/>
            <p:cNvGrpSpPr/>
            <p:nvPr/>
          </p:nvGrpSpPr>
          <p:grpSpPr>
            <a:xfrm>
              <a:off x="4826438" y="1836700"/>
              <a:ext cx="496975" cy="510812"/>
              <a:chOff x="1435706" y="1794745"/>
              <a:chExt cx="496975" cy="510812"/>
            </a:xfrm>
          </p:grpSpPr>
          <p:sp>
            <p:nvSpPr>
              <p:cNvPr id="143" name="Rectangle 142"/>
              <p:cNvSpPr/>
              <p:nvPr/>
            </p:nvSpPr>
            <p:spPr>
              <a:xfrm>
                <a:off x="1435706" y="1794745"/>
                <a:ext cx="496975" cy="51081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4" name="Rectangle 143"/>
              <p:cNvSpPr/>
              <p:nvPr/>
            </p:nvSpPr>
            <p:spPr>
              <a:xfrm>
                <a:off x="1504731" y="1836163"/>
                <a:ext cx="151853" cy="179474"/>
              </a:xfrm>
              <a:prstGeom prst="rect">
                <a:avLst/>
              </a:prstGeom>
              <a:solidFill>
                <a:srgbClr val="26609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5" name="Rectangle 144"/>
              <p:cNvSpPr/>
              <p:nvPr/>
            </p:nvSpPr>
            <p:spPr>
              <a:xfrm>
                <a:off x="1733057" y="1836163"/>
                <a:ext cx="151853" cy="179474"/>
              </a:xfrm>
              <a:prstGeom prst="rect">
                <a:avLst/>
              </a:prstGeom>
              <a:solidFill>
                <a:srgbClr val="26609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6" name="Rectangle 145"/>
              <p:cNvSpPr/>
              <p:nvPr/>
            </p:nvSpPr>
            <p:spPr>
              <a:xfrm flipH="1">
                <a:off x="1504732" y="2057593"/>
                <a:ext cx="152400" cy="179474"/>
              </a:xfrm>
              <a:prstGeom prst="rect">
                <a:avLst/>
              </a:prstGeom>
              <a:solidFill>
                <a:srgbClr val="26609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7" name="Rectangle 146"/>
              <p:cNvSpPr/>
              <p:nvPr/>
            </p:nvSpPr>
            <p:spPr>
              <a:xfrm flipH="1">
                <a:off x="1733058" y="2057593"/>
                <a:ext cx="152400" cy="179474"/>
              </a:xfrm>
              <a:prstGeom prst="rect">
                <a:avLst/>
              </a:prstGeom>
              <a:solidFill>
                <a:srgbClr val="26609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nvGrpSpPr>
          <p:cNvPr id="178" name="Group 177"/>
          <p:cNvGrpSpPr/>
          <p:nvPr/>
        </p:nvGrpSpPr>
        <p:grpSpPr>
          <a:xfrm>
            <a:off x="4164711" y="5364574"/>
            <a:ext cx="3818682" cy="518254"/>
            <a:chOff x="1504731" y="1836163"/>
            <a:chExt cx="3818682" cy="518254"/>
          </a:xfrm>
        </p:grpSpPr>
        <p:grpSp>
          <p:nvGrpSpPr>
            <p:cNvPr id="179" name="Group 178"/>
            <p:cNvGrpSpPr/>
            <p:nvPr/>
          </p:nvGrpSpPr>
          <p:grpSpPr>
            <a:xfrm>
              <a:off x="1504731" y="1836163"/>
              <a:ext cx="496975" cy="510812"/>
              <a:chOff x="1435706" y="1794745"/>
              <a:chExt cx="496975" cy="510812"/>
            </a:xfrm>
          </p:grpSpPr>
          <p:sp>
            <p:nvSpPr>
              <p:cNvPr id="216" name="Rectangle 215"/>
              <p:cNvSpPr/>
              <p:nvPr/>
            </p:nvSpPr>
            <p:spPr>
              <a:xfrm>
                <a:off x="1435706" y="1794745"/>
                <a:ext cx="496975" cy="51081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7" name="Rectangle 216"/>
              <p:cNvSpPr/>
              <p:nvPr/>
            </p:nvSpPr>
            <p:spPr>
              <a:xfrm>
                <a:off x="1504731" y="1836163"/>
                <a:ext cx="151853" cy="179474"/>
              </a:xfrm>
              <a:prstGeom prst="rect">
                <a:avLst/>
              </a:prstGeom>
              <a:solidFill>
                <a:srgbClr val="DA1F28"/>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8" name="Rectangle 217"/>
              <p:cNvSpPr/>
              <p:nvPr/>
            </p:nvSpPr>
            <p:spPr>
              <a:xfrm>
                <a:off x="1733057" y="1836163"/>
                <a:ext cx="151853" cy="179474"/>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9" name="Rectangle 218"/>
              <p:cNvSpPr/>
              <p:nvPr/>
            </p:nvSpPr>
            <p:spPr>
              <a:xfrm flipH="1">
                <a:off x="1504732" y="2057593"/>
                <a:ext cx="152400" cy="179474"/>
              </a:xfrm>
              <a:prstGeom prst="rect">
                <a:avLst/>
              </a:prstGeom>
              <a:solidFill>
                <a:srgbClr val="26609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0" name="Rectangle 219"/>
              <p:cNvSpPr/>
              <p:nvPr/>
            </p:nvSpPr>
            <p:spPr>
              <a:xfrm flipH="1">
                <a:off x="1733058" y="2057593"/>
                <a:ext cx="152400" cy="179474"/>
              </a:xfrm>
              <a:prstGeom prst="rect">
                <a:avLst/>
              </a:prstGeom>
              <a:solidFill>
                <a:srgbClr val="26609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80" name="Group 179"/>
            <p:cNvGrpSpPr/>
            <p:nvPr/>
          </p:nvGrpSpPr>
          <p:grpSpPr>
            <a:xfrm>
              <a:off x="2051115" y="1843605"/>
              <a:ext cx="496975" cy="510812"/>
              <a:chOff x="1435706" y="1794745"/>
              <a:chExt cx="496975" cy="510812"/>
            </a:xfrm>
          </p:grpSpPr>
          <p:sp>
            <p:nvSpPr>
              <p:cNvPr id="211" name="Rectangle 210"/>
              <p:cNvSpPr/>
              <p:nvPr/>
            </p:nvSpPr>
            <p:spPr>
              <a:xfrm>
                <a:off x="1435706" y="1794745"/>
                <a:ext cx="496975" cy="51081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2" name="Rectangle 211"/>
              <p:cNvSpPr/>
              <p:nvPr/>
            </p:nvSpPr>
            <p:spPr>
              <a:xfrm>
                <a:off x="1504731" y="1836163"/>
                <a:ext cx="151853" cy="179474"/>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3" name="Rectangle 212"/>
              <p:cNvSpPr/>
              <p:nvPr/>
            </p:nvSpPr>
            <p:spPr>
              <a:xfrm>
                <a:off x="1733057" y="1836163"/>
                <a:ext cx="151853" cy="179474"/>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4" name="Rectangle 213"/>
              <p:cNvSpPr/>
              <p:nvPr/>
            </p:nvSpPr>
            <p:spPr>
              <a:xfrm flipH="1">
                <a:off x="1504732" y="2057593"/>
                <a:ext cx="152400" cy="179474"/>
              </a:xfrm>
              <a:prstGeom prst="rect">
                <a:avLst/>
              </a:prstGeom>
              <a:solidFill>
                <a:srgbClr val="26609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5" name="Rectangle 214"/>
              <p:cNvSpPr/>
              <p:nvPr/>
            </p:nvSpPr>
            <p:spPr>
              <a:xfrm flipH="1">
                <a:off x="1733058" y="2057593"/>
                <a:ext cx="152400" cy="179474"/>
              </a:xfrm>
              <a:prstGeom prst="rect">
                <a:avLst/>
              </a:prstGeom>
              <a:solidFill>
                <a:srgbClr val="26609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81" name="Group 180"/>
            <p:cNvGrpSpPr/>
            <p:nvPr/>
          </p:nvGrpSpPr>
          <p:grpSpPr>
            <a:xfrm>
              <a:off x="2609666" y="1837238"/>
              <a:ext cx="496975" cy="510812"/>
              <a:chOff x="1435706" y="1794745"/>
              <a:chExt cx="496975" cy="510812"/>
            </a:xfrm>
          </p:grpSpPr>
          <p:sp>
            <p:nvSpPr>
              <p:cNvPr id="206" name="Rectangle 205"/>
              <p:cNvSpPr/>
              <p:nvPr/>
            </p:nvSpPr>
            <p:spPr>
              <a:xfrm>
                <a:off x="1435706" y="1794745"/>
                <a:ext cx="496975" cy="51081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7" name="Rectangle 206"/>
              <p:cNvSpPr/>
              <p:nvPr/>
            </p:nvSpPr>
            <p:spPr>
              <a:xfrm>
                <a:off x="1504731" y="1836163"/>
                <a:ext cx="151853" cy="179474"/>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8" name="Rectangle 207"/>
              <p:cNvSpPr/>
              <p:nvPr/>
            </p:nvSpPr>
            <p:spPr>
              <a:xfrm>
                <a:off x="1733057" y="1836163"/>
                <a:ext cx="151853" cy="179474"/>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9" name="Rectangle 208"/>
              <p:cNvSpPr/>
              <p:nvPr/>
            </p:nvSpPr>
            <p:spPr>
              <a:xfrm flipH="1">
                <a:off x="1504732" y="2057593"/>
                <a:ext cx="152400" cy="179474"/>
              </a:xfrm>
              <a:prstGeom prst="rect">
                <a:avLst/>
              </a:prstGeom>
              <a:solidFill>
                <a:srgbClr val="26609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0" name="Rectangle 209"/>
              <p:cNvSpPr/>
              <p:nvPr/>
            </p:nvSpPr>
            <p:spPr>
              <a:xfrm flipH="1">
                <a:off x="1733058" y="2057593"/>
                <a:ext cx="152400" cy="179474"/>
              </a:xfrm>
              <a:prstGeom prst="rect">
                <a:avLst/>
              </a:prstGeom>
              <a:solidFill>
                <a:srgbClr val="26609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82" name="Group 181"/>
            <p:cNvGrpSpPr/>
            <p:nvPr/>
          </p:nvGrpSpPr>
          <p:grpSpPr>
            <a:xfrm>
              <a:off x="3175665" y="1836700"/>
              <a:ext cx="496975" cy="510812"/>
              <a:chOff x="1435706" y="1794745"/>
              <a:chExt cx="496975" cy="510812"/>
            </a:xfrm>
          </p:grpSpPr>
          <p:sp>
            <p:nvSpPr>
              <p:cNvPr id="201" name="Rectangle 200"/>
              <p:cNvSpPr/>
              <p:nvPr/>
            </p:nvSpPr>
            <p:spPr>
              <a:xfrm>
                <a:off x="1435706" y="1794745"/>
                <a:ext cx="496975" cy="51081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2" name="Rectangle 201"/>
              <p:cNvSpPr/>
              <p:nvPr/>
            </p:nvSpPr>
            <p:spPr>
              <a:xfrm>
                <a:off x="1504731" y="1836163"/>
                <a:ext cx="151853" cy="179474"/>
              </a:xfrm>
              <a:prstGeom prst="rect">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3" name="Rectangle 202"/>
              <p:cNvSpPr/>
              <p:nvPr/>
            </p:nvSpPr>
            <p:spPr>
              <a:xfrm>
                <a:off x="1733057" y="1836163"/>
                <a:ext cx="151853" cy="179474"/>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4" name="Rectangle 203"/>
              <p:cNvSpPr/>
              <p:nvPr/>
            </p:nvSpPr>
            <p:spPr>
              <a:xfrm flipH="1">
                <a:off x="1504732" y="2057593"/>
                <a:ext cx="152400" cy="179474"/>
              </a:xfrm>
              <a:prstGeom prst="rect">
                <a:avLst/>
              </a:prstGeom>
              <a:solidFill>
                <a:srgbClr val="26609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5" name="Rectangle 204"/>
              <p:cNvSpPr/>
              <p:nvPr/>
            </p:nvSpPr>
            <p:spPr>
              <a:xfrm flipH="1">
                <a:off x="1733058" y="2057593"/>
                <a:ext cx="152400" cy="179474"/>
              </a:xfrm>
              <a:prstGeom prst="rect">
                <a:avLst/>
              </a:prstGeom>
              <a:solidFill>
                <a:srgbClr val="26609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83" name="Group 182"/>
            <p:cNvGrpSpPr/>
            <p:nvPr/>
          </p:nvGrpSpPr>
          <p:grpSpPr>
            <a:xfrm>
              <a:off x="3727859" y="1836163"/>
              <a:ext cx="496975" cy="510812"/>
              <a:chOff x="1435706" y="1794745"/>
              <a:chExt cx="496975" cy="510812"/>
            </a:xfrm>
          </p:grpSpPr>
          <p:sp>
            <p:nvSpPr>
              <p:cNvPr id="196" name="Rectangle 195"/>
              <p:cNvSpPr/>
              <p:nvPr/>
            </p:nvSpPr>
            <p:spPr>
              <a:xfrm>
                <a:off x="1435706" y="1794745"/>
                <a:ext cx="496975" cy="51081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7" name="Rectangle 196"/>
              <p:cNvSpPr/>
              <p:nvPr/>
            </p:nvSpPr>
            <p:spPr>
              <a:xfrm>
                <a:off x="1504731" y="1836163"/>
                <a:ext cx="151853" cy="179474"/>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8" name="Rectangle 197"/>
              <p:cNvSpPr/>
              <p:nvPr/>
            </p:nvSpPr>
            <p:spPr>
              <a:xfrm>
                <a:off x="1733057" y="1836163"/>
                <a:ext cx="151853" cy="179474"/>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9" name="Rectangle 198"/>
              <p:cNvSpPr/>
              <p:nvPr/>
            </p:nvSpPr>
            <p:spPr>
              <a:xfrm flipH="1">
                <a:off x="1504732" y="2057593"/>
                <a:ext cx="152400" cy="179474"/>
              </a:xfrm>
              <a:prstGeom prst="rect">
                <a:avLst/>
              </a:prstGeom>
              <a:solidFill>
                <a:srgbClr val="26609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0" name="Rectangle 199"/>
              <p:cNvSpPr/>
              <p:nvPr/>
            </p:nvSpPr>
            <p:spPr>
              <a:xfrm flipH="1">
                <a:off x="1733058" y="2057593"/>
                <a:ext cx="152400" cy="179474"/>
              </a:xfrm>
              <a:prstGeom prst="rect">
                <a:avLst/>
              </a:prstGeom>
              <a:solidFill>
                <a:srgbClr val="26609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84" name="Group 183"/>
            <p:cNvGrpSpPr/>
            <p:nvPr/>
          </p:nvGrpSpPr>
          <p:grpSpPr>
            <a:xfrm>
              <a:off x="4274243" y="1836699"/>
              <a:ext cx="496975" cy="510812"/>
              <a:chOff x="1435706" y="1794745"/>
              <a:chExt cx="496975" cy="510812"/>
            </a:xfrm>
          </p:grpSpPr>
          <p:sp>
            <p:nvSpPr>
              <p:cNvPr id="191" name="Rectangle 190"/>
              <p:cNvSpPr/>
              <p:nvPr/>
            </p:nvSpPr>
            <p:spPr>
              <a:xfrm>
                <a:off x="1435706" y="1794745"/>
                <a:ext cx="496975" cy="51081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2" name="Rectangle 191"/>
              <p:cNvSpPr/>
              <p:nvPr/>
            </p:nvSpPr>
            <p:spPr>
              <a:xfrm>
                <a:off x="1504731" y="1836163"/>
                <a:ext cx="151853" cy="179474"/>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3" name="Rectangle 192"/>
              <p:cNvSpPr/>
              <p:nvPr/>
            </p:nvSpPr>
            <p:spPr>
              <a:xfrm>
                <a:off x="1733057" y="1836163"/>
                <a:ext cx="151853" cy="179474"/>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4" name="Rectangle 193"/>
              <p:cNvSpPr/>
              <p:nvPr/>
            </p:nvSpPr>
            <p:spPr>
              <a:xfrm flipH="1">
                <a:off x="1504732" y="2057593"/>
                <a:ext cx="152400" cy="179474"/>
              </a:xfrm>
              <a:prstGeom prst="rect">
                <a:avLst/>
              </a:prstGeom>
              <a:solidFill>
                <a:srgbClr val="26609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5" name="Rectangle 194"/>
              <p:cNvSpPr/>
              <p:nvPr/>
            </p:nvSpPr>
            <p:spPr>
              <a:xfrm flipH="1">
                <a:off x="1733058" y="2057593"/>
                <a:ext cx="152400" cy="179474"/>
              </a:xfrm>
              <a:prstGeom prst="rect">
                <a:avLst/>
              </a:prstGeom>
              <a:solidFill>
                <a:srgbClr val="26609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85" name="Group 184"/>
            <p:cNvGrpSpPr/>
            <p:nvPr/>
          </p:nvGrpSpPr>
          <p:grpSpPr>
            <a:xfrm>
              <a:off x="4826438" y="1836700"/>
              <a:ext cx="496975" cy="510812"/>
              <a:chOff x="1435706" y="1794745"/>
              <a:chExt cx="496975" cy="510812"/>
            </a:xfrm>
          </p:grpSpPr>
          <p:sp>
            <p:nvSpPr>
              <p:cNvPr id="186" name="Rectangle 185"/>
              <p:cNvSpPr/>
              <p:nvPr/>
            </p:nvSpPr>
            <p:spPr>
              <a:xfrm>
                <a:off x="1435706" y="1794745"/>
                <a:ext cx="496975" cy="51081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7" name="Rectangle 186"/>
              <p:cNvSpPr/>
              <p:nvPr/>
            </p:nvSpPr>
            <p:spPr>
              <a:xfrm>
                <a:off x="1504731" y="1836163"/>
                <a:ext cx="151853" cy="179474"/>
              </a:xfrm>
              <a:prstGeom prst="rect">
                <a:avLst/>
              </a:prstGeom>
              <a:solidFill>
                <a:srgbClr val="26609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8" name="Rectangle 187"/>
              <p:cNvSpPr/>
              <p:nvPr/>
            </p:nvSpPr>
            <p:spPr>
              <a:xfrm>
                <a:off x="1733057" y="1836163"/>
                <a:ext cx="151853" cy="179474"/>
              </a:xfrm>
              <a:prstGeom prst="rect">
                <a:avLst/>
              </a:prstGeom>
              <a:solidFill>
                <a:srgbClr val="26609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9" name="Rectangle 188"/>
              <p:cNvSpPr/>
              <p:nvPr/>
            </p:nvSpPr>
            <p:spPr>
              <a:xfrm flipH="1">
                <a:off x="1504732" y="2057593"/>
                <a:ext cx="152400" cy="179474"/>
              </a:xfrm>
              <a:prstGeom prst="rect">
                <a:avLst/>
              </a:prstGeom>
              <a:solidFill>
                <a:srgbClr val="26609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0" name="Rectangle 189"/>
              <p:cNvSpPr/>
              <p:nvPr/>
            </p:nvSpPr>
            <p:spPr>
              <a:xfrm flipH="1">
                <a:off x="1733058" y="2057593"/>
                <a:ext cx="152400" cy="179474"/>
              </a:xfrm>
              <a:prstGeom prst="rect">
                <a:avLst/>
              </a:prstGeom>
              <a:solidFill>
                <a:srgbClr val="26609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nvGrpSpPr>
          <p:cNvPr id="221" name="Group 220"/>
          <p:cNvGrpSpPr/>
          <p:nvPr/>
        </p:nvGrpSpPr>
        <p:grpSpPr>
          <a:xfrm>
            <a:off x="4163619" y="1795792"/>
            <a:ext cx="4900181" cy="552231"/>
            <a:chOff x="1876020" y="1596718"/>
            <a:chExt cx="4900181" cy="552231"/>
          </a:xfrm>
        </p:grpSpPr>
        <p:grpSp>
          <p:nvGrpSpPr>
            <p:cNvPr id="222" name="Group 221"/>
            <p:cNvGrpSpPr/>
            <p:nvPr/>
          </p:nvGrpSpPr>
          <p:grpSpPr>
            <a:xfrm>
              <a:off x="1876020" y="1630695"/>
              <a:ext cx="496975" cy="510812"/>
              <a:chOff x="1435706" y="1794745"/>
              <a:chExt cx="496975" cy="510812"/>
            </a:xfrm>
          </p:grpSpPr>
          <p:sp>
            <p:nvSpPr>
              <p:cNvPr id="260" name="Rectangle 259"/>
              <p:cNvSpPr/>
              <p:nvPr/>
            </p:nvSpPr>
            <p:spPr>
              <a:xfrm>
                <a:off x="1435706" y="1794745"/>
                <a:ext cx="496975" cy="51081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1" name="Rectangle 260"/>
              <p:cNvSpPr/>
              <p:nvPr/>
            </p:nvSpPr>
            <p:spPr>
              <a:xfrm>
                <a:off x="1504731" y="1836163"/>
                <a:ext cx="151853" cy="179474"/>
              </a:xfrm>
              <a:prstGeom prst="rect">
                <a:avLst/>
              </a:prstGeom>
              <a:solidFill>
                <a:schemeClr val="accent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2" name="Rectangle 261"/>
              <p:cNvSpPr/>
              <p:nvPr/>
            </p:nvSpPr>
            <p:spPr>
              <a:xfrm>
                <a:off x="1733057" y="1836163"/>
                <a:ext cx="151853" cy="179474"/>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3" name="Rectangle 262"/>
              <p:cNvSpPr/>
              <p:nvPr/>
            </p:nvSpPr>
            <p:spPr>
              <a:xfrm flipH="1">
                <a:off x="1504732" y="2057593"/>
                <a:ext cx="152400" cy="179474"/>
              </a:xfrm>
              <a:prstGeom prst="rect">
                <a:avLst/>
              </a:prstGeom>
              <a:solidFill>
                <a:schemeClr val="tx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4" name="Rectangle 263"/>
              <p:cNvSpPr/>
              <p:nvPr/>
            </p:nvSpPr>
            <p:spPr>
              <a:xfrm flipH="1">
                <a:off x="1733058" y="2057593"/>
                <a:ext cx="152400" cy="179474"/>
              </a:xfrm>
              <a:prstGeom prst="rect">
                <a:avLst/>
              </a:prstGeom>
              <a:solidFill>
                <a:schemeClr val="tx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23" name="Group 222"/>
            <p:cNvGrpSpPr/>
            <p:nvPr/>
          </p:nvGrpSpPr>
          <p:grpSpPr>
            <a:xfrm>
              <a:off x="2422404" y="1638137"/>
              <a:ext cx="496975" cy="510812"/>
              <a:chOff x="1435706" y="1794745"/>
              <a:chExt cx="496975" cy="510812"/>
            </a:xfrm>
          </p:grpSpPr>
          <p:sp>
            <p:nvSpPr>
              <p:cNvPr id="255" name="Rectangle 254"/>
              <p:cNvSpPr/>
              <p:nvPr/>
            </p:nvSpPr>
            <p:spPr>
              <a:xfrm>
                <a:off x="1435706" y="1794745"/>
                <a:ext cx="496975" cy="51081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6" name="Rectangle 255"/>
              <p:cNvSpPr/>
              <p:nvPr/>
            </p:nvSpPr>
            <p:spPr>
              <a:xfrm>
                <a:off x="1504731" y="1836163"/>
                <a:ext cx="151853" cy="179474"/>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7" name="Rectangle 256"/>
              <p:cNvSpPr/>
              <p:nvPr/>
            </p:nvSpPr>
            <p:spPr>
              <a:xfrm>
                <a:off x="1733057" y="1836163"/>
                <a:ext cx="151853" cy="179474"/>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8" name="Rectangle 257"/>
              <p:cNvSpPr/>
              <p:nvPr/>
            </p:nvSpPr>
            <p:spPr>
              <a:xfrm flipH="1">
                <a:off x="1504732" y="2057593"/>
                <a:ext cx="152400" cy="179474"/>
              </a:xfrm>
              <a:prstGeom prst="rect">
                <a:avLst/>
              </a:prstGeom>
              <a:solidFill>
                <a:schemeClr val="tx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9" name="Rectangle 258"/>
              <p:cNvSpPr/>
              <p:nvPr/>
            </p:nvSpPr>
            <p:spPr>
              <a:xfrm flipH="1">
                <a:off x="1733058" y="2057593"/>
                <a:ext cx="152400" cy="179474"/>
              </a:xfrm>
              <a:prstGeom prst="rect">
                <a:avLst/>
              </a:prstGeom>
              <a:solidFill>
                <a:schemeClr val="tx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24" name="Group 223"/>
            <p:cNvGrpSpPr/>
            <p:nvPr/>
          </p:nvGrpSpPr>
          <p:grpSpPr>
            <a:xfrm>
              <a:off x="2980955" y="1631770"/>
              <a:ext cx="496975" cy="510812"/>
              <a:chOff x="1435706" y="1794745"/>
              <a:chExt cx="496975" cy="510812"/>
            </a:xfrm>
          </p:grpSpPr>
          <p:sp>
            <p:nvSpPr>
              <p:cNvPr id="250" name="Rectangle 249"/>
              <p:cNvSpPr/>
              <p:nvPr/>
            </p:nvSpPr>
            <p:spPr>
              <a:xfrm>
                <a:off x="1435706" y="1794745"/>
                <a:ext cx="496975" cy="51081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1" name="Rectangle 250"/>
              <p:cNvSpPr/>
              <p:nvPr/>
            </p:nvSpPr>
            <p:spPr>
              <a:xfrm>
                <a:off x="1504731" y="1836163"/>
                <a:ext cx="151853" cy="179474"/>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2" name="Rectangle 251"/>
              <p:cNvSpPr/>
              <p:nvPr/>
            </p:nvSpPr>
            <p:spPr>
              <a:xfrm>
                <a:off x="1733057" y="1836163"/>
                <a:ext cx="151853" cy="179474"/>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3" name="Rectangle 252"/>
              <p:cNvSpPr/>
              <p:nvPr/>
            </p:nvSpPr>
            <p:spPr>
              <a:xfrm flipH="1">
                <a:off x="1504732" y="2057593"/>
                <a:ext cx="152400" cy="179474"/>
              </a:xfrm>
              <a:prstGeom prst="rect">
                <a:avLst/>
              </a:prstGeom>
              <a:solidFill>
                <a:schemeClr val="tx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4" name="Rectangle 253"/>
              <p:cNvSpPr/>
              <p:nvPr/>
            </p:nvSpPr>
            <p:spPr>
              <a:xfrm flipH="1">
                <a:off x="1733058" y="2057593"/>
                <a:ext cx="152400" cy="179474"/>
              </a:xfrm>
              <a:prstGeom prst="rect">
                <a:avLst/>
              </a:prstGeom>
              <a:solidFill>
                <a:schemeClr val="tx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25" name="Group 224"/>
            <p:cNvGrpSpPr/>
            <p:nvPr/>
          </p:nvGrpSpPr>
          <p:grpSpPr>
            <a:xfrm>
              <a:off x="3546954" y="1631232"/>
              <a:ext cx="496975" cy="510812"/>
              <a:chOff x="1435706" y="1794745"/>
              <a:chExt cx="496975" cy="510812"/>
            </a:xfrm>
          </p:grpSpPr>
          <p:sp>
            <p:nvSpPr>
              <p:cNvPr id="245" name="Rectangle 244"/>
              <p:cNvSpPr/>
              <p:nvPr/>
            </p:nvSpPr>
            <p:spPr>
              <a:xfrm>
                <a:off x="1435706" y="1794745"/>
                <a:ext cx="496975" cy="51081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6" name="Rectangle 245"/>
              <p:cNvSpPr/>
              <p:nvPr/>
            </p:nvSpPr>
            <p:spPr>
              <a:xfrm>
                <a:off x="1504731" y="1836163"/>
                <a:ext cx="151853" cy="179474"/>
              </a:xfrm>
              <a:prstGeom prst="rect">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7" name="Rectangle 246"/>
              <p:cNvSpPr/>
              <p:nvPr/>
            </p:nvSpPr>
            <p:spPr>
              <a:xfrm>
                <a:off x="1733057" y="1836163"/>
                <a:ext cx="151853" cy="179474"/>
              </a:xfrm>
              <a:prstGeom prst="rect">
                <a:avLst/>
              </a:prstGeom>
              <a:solidFill>
                <a:srgbClr val="FF6600"/>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8" name="Rectangle 247"/>
              <p:cNvSpPr/>
              <p:nvPr/>
            </p:nvSpPr>
            <p:spPr>
              <a:xfrm flipH="1">
                <a:off x="1504732" y="2057593"/>
                <a:ext cx="152400" cy="179474"/>
              </a:xfrm>
              <a:prstGeom prst="rect">
                <a:avLst/>
              </a:prstGeom>
              <a:solidFill>
                <a:schemeClr val="tx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9" name="Rectangle 248"/>
              <p:cNvSpPr/>
              <p:nvPr/>
            </p:nvSpPr>
            <p:spPr>
              <a:xfrm flipH="1">
                <a:off x="1733058" y="2057593"/>
                <a:ext cx="152400" cy="179474"/>
              </a:xfrm>
              <a:prstGeom prst="rect">
                <a:avLst/>
              </a:prstGeom>
              <a:solidFill>
                <a:schemeClr val="tx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26" name="Group 225"/>
            <p:cNvGrpSpPr/>
            <p:nvPr/>
          </p:nvGrpSpPr>
          <p:grpSpPr>
            <a:xfrm>
              <a:off x="4099148" y="1630695"/>
              <a:ext cx="496975" cy="510812"/>
              <a:chOff x="1435706" y="1794745"/>
              <a:chExt cx="496975" cy="510812"/>
            </a:xfrm>
          </p:grpSpPr>
          <p:sp>
            <p:nvSpPr>
              <p:cNvPr id="240" name="Rectangle 239"/>
              <p:cNvSpPr/>
              <p:nvPr/>
            </p:nvSpPr>
            <p:spPr>
              <a:xfrm>
                <a:off x="1435706" y="1794745"/>
                <a:ext cx="496975" cy="51081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1" name="Rectangle 240"/>
              <p:cNvSpPr/>
              <p:nvPr/>
            </p:nvSpPr>
            <p:spPr>
              <a:xfrm>
                <a:off x="1504731" y="1836163"/>
                <a:ext cx="151853" cy="179474"/>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2" name="Rectangle 241"/>
              <p:cNvSpPr/>
              <p:nvPr/>
            </p:nvSpPr>
            <p:spPr>
              <a:xfrm>
                <a:off x="1733057" y="1836163"/>
                <a:ext cx="151853" cy="179474"/>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3" name="Rectangle 242"/>
              <p:cNvSpPr/>
              <p:nvPr/>
            </p:nvSpPr>
            <p:spPr>
              <a:xfrm flipH="1">
                <a:off x="1504732" y="2057593"/>
                <a:ext cx="152400" cy="179474"/>
              </a:xfrm>
              <a:prstGeom prst="rect">
                <a:avLst/>
              </a:prstGeom>
              <a:solidFill>
                <a:schemeClr val="tx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4" name="Rectangle 243"/>
              <p:cNvSpPr/>
              <p:nvPr/>
            </p:nvSpPr>
            <p:spPr>
              <a:xfrm flipH="1">
                <a:off x="1733058" y="2057593"/>
                <a:ext cx="152400" cy="179474"/>
              </a:xfrm>
              <a:prstGeom prst="rect">
                <a:avLst/>
              </a:prstGeom>
              <a:solidFill>
                <a:schemeClr val="tx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27" name="Group 226"/>
            <p:cNvGrpSpPr/>
            <p:nvPr/>
          </p:nvGrpSpPr>
          <p:grpSpPr>
            <a:xfrm>
              <a:off x="4645532" y="1631231"/>
              <a:ext cx="496975" cy="510812"/>
              <a:chOff x="1435706" y="1794745"/>
              <a:chExt cx="496975" cy="510812"/>
            </a:xfrm>
          </p:grpSpPr>
          <p:sp>
            <p:nvSpPr>
              <p:cNvPr id="235" name="Rectangle 234"/>
              <p:cNvSpPr/>
              <p:nvPr/>
            </p:nvSpPr>
            <p:spPr>
              <a:xfrm>
                <a:off x="1435706" y="1794745"/>
                <a:ext cx="496975" cy="51081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6" name="Rectangle 235"/>
              <p:cNvSpPr/>
              <p:nvPr/>
            </p:nvSpPr>
            <p:spPr>
              <a:xfrm>
                <a:off x="1504731" y="1836163"/>
                <a:ext cx="151853" cy="179474"/>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7" name="Rectangle 236"/>
              <p:cNvSpPr/>
              <p:nvPr/>
            </p:nvSpPr>
            <p:spPr>
              <a:xfrm>
                <a:off x="1733057" y="1836163"/>
                <a:ext cx="151853" cy="179474"/>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8" name="Rectangle 237"/>
              <p:cNvSpPr/>
              <p:nvPr/>
            </p:nvSpPr>
            <p:spPr>
              <a:xfrm flipH="1">
                <a:off x="1504732" y="2057593"/>
                <a:ext cx="152400" cy="179474"/>
              </a:xfrm>
              <a:prstGeom prst="rect">
                <a:avLst/>
              </a:prstGeom>
              <a:solidFill>
                <a:schemeClr val="tx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9" name="Rectangle 238"/>
              <p:cNvSpPr/>
              <p:nvPr/>
            </p:nvSpPr>
            <p:spPr>
              <a:xfrm flipH="1">
                <a:off x="1733058" y="2057593"/>
                <a:ext cx="152400" cy="179474"/>
              </a:xfrm>
              <a:prstGeom prst="rect">
                <a:avLst/>
              </a:prstGeom>
              <a:solidFill>
                <a:schemeClr val="tx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28" name="Group 227"/>
            <p:cNvGrpSpPr/>
            <p:nvPr/>
          </p:nvGrpSpPr>
          <p:grpSpPr>
            <a:xfrm>
              <a:off x="5197727" y="1631232"/>
              <a:ext cx="496975" cy="510812"/>
              <a:chOff x="1435706" y="1794745"/>
              <a:chExt cx="496975" cy="510812"/>
            </a:xfrm>
          </p:grpSpPr>
          <p:sp>
            <p:nvSpPr>
              <p:cNvPr id="230" name="Rectangle 229"/>
              <p:cNvSpPr/>
              <p:nvPr/>
            </p:nvSpPr>
            <p:spPr>
              <a:xfrm>
                <a:off x="1435706" y="1794745"/>
                <a:ext cx="496975" cy="51081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1" name="Rectangle 230"/>
              <p:cNvSpPr/>
              <p:nvPr/>
            </p:nvSpPr>
            <p:spPr>
              <a:xfrm>
                <a:off x="1504731" y="1836163"/>
                <a:ext cx="151853" cy="179474"/>
              </a:xfrm>
              <a:prstGeom prst="rect">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2" name="Rectangle 231"/>
              <p:cNvSpPr/>
              <p:nvPr/>
            </p:nvSpPr>
            <p:spPr>
              <a:xfrm>
                <a:off x="1733057" y="1836163"/>
                <a:ext cx="151853" cy="179474"/>
              </a:xfrm>
              <a:prstGeom prst="rect">
                <a:avLst/>
              </a:prstGeom>
              <a:solidFill>
                <a:srgbClr val="26609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3" name="Rectangle 232"/>
              <p:cNvSpPr/>
              <p:nvPr/>
            </p:nvSpPr>
            <p:spPr>
              <a:xfrm flipH="1">
                <a:off x="1504732" y="2057593"/>
                <a:ext cx="152400" cy="179474"/>
              </a:xfrm>
              <a:prstGeom prst="rect">
                <a:avLst/>
              </a:prstGeom>
              <a:solidFill>
                <a:schemeClr val="tx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4" name="Rectangle 233"/>
              <p:cNvSpPr/>
              <p:nvPr/>
            </p:nvSpPr>
            <p:spPr>
              <a:xfrm flipH="1">
                <a:off x="1733058" y="2057593"/>
                <a:ext cx="152400" cy="179474"/>
              </a:xfrm>
              <a:prstGeom prst="rect">
                <a:avLst/>
              </a:prstGeom>
              <a:solidFill>
                <a:schemeClr val="tx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29" name="Rectangle 228"/>
            <p:cNvSpPr/>
            <p:nvPr/>
          </p:nvSpPr>
          <p:spPr>
            <a:xfrm>
              <a:off x="5989324" y="1596718"/>
              <a:ext cx="786877" cy="51081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GPU</a:t>
              </a:r>
            </a:p>
          </p:txBody>
        </p:sp>
      </p:grpSp>
      <p:sp>
        <p:nvSpPr>
          <p:cNvPr id="265" name="Rectangle 264"/>
          <p:cNvSpPr/>
          <p:nvPr/>
        </p:nvSpPr>
        <p:spPr>
          <a:xfrm>
            <a:off x="8276923" y="2500423"/>
            <a:ext cx="786877" cy="51081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GPU</a:t>
            </a:r>
          </a:p>
        </p:txBody>
      </p:sp>
      <p:sp>
        <p:nvSpPr>
          <p:cNvPr id="266" name="Rectangle 265"/>
          <p:cNvSpPr/>
          <p:nvPr/>
        </p:nvSpPr>
        <p:spPr>
          <a:xfrm>
            <a:off x="8276923" y="3177978"/>
            <a:ext cx="786877" cy="51081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GPU</a:t>
            </a:r>
          </a:p>
        </p:txBody>
      </p:sp>
      <p:sp>
        <p:nvSpPr>
          <p:cNvPr id="267" name="Rectangle 266"/>
          <p:cNvSpPr/>
          <p:nvPr/>
        </p:nvSpPr>
        <p:spPr>
          <a:xfrm>
            <a:off x="8276923" y="3950026"/>
            <a:ext cx="786877" cy="51081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GPU</a:t>
            </a:r>
          </a:p>
        </p:txBody>
      </p:sp>
      <p:sp>
        <p:nvSpPr>
          <p:cNvPr id="268" name="Rectangle 267"/>
          <p:cNvSpPr/>
          <p:nvPr/>
        </p:nvSpPr>
        <p:spPr>
          <a:xfrm>
            <a:off x="8276923" y="4667925"/>
            <a:ext cx="786877" cy="51081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GPU</a:t>
            </a:r>
          </a:p>
        </p:txBody>
      </p:sp>
      <p:sp>
        <p:nvSpPr>
          <p:cNvPr id="269" name="Rectangle 268"/>
          <p:cNvSpPr/>
          <p:nvPr/>
        </p:nvSpPr>
        <p:spPr>
          <a:xfrm>
            <a:off x="8276923" y="5364574"/>
            <a:ext cx="786877" cy="51081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GPU</a:t>
            </a:r>
          </a:p>
        </p:txBody>
      </p:sp>
      <p:grpSp>
        <p:nvGrpSpPr>
          <p:cNvPr id="270" name="Group 269"/>
          <p:cNvGrpSpPr/>
          <p:nvPr/>
        </p:nvGrpSpPr>
        <p:grpSpPr>
          <a:xfrm>
            <a:off x="2970592" y="2549283"/>
            <a:ext cx="496975" cy="510812"/>
            <a:chOff x="1435706" y="1794745"/>
            <a:chExt cx="496975" cy="510812"/>
          </a:xfrm>
        </p:grpSpPr>
        <p:sp>
          <p:nvSpPr>
            <p:cNvPr id="271" name="Rectangle 270"/>
            <p:cNvSpPr/>
            <p:nvPr/>
          </p:nvSpPr>
          <p:spPr>
            <a:xfrm>
              <a:off x="1435706" y="1794745"/>
              <a:ext cx="496975" cy="51081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2" name="Rectangle 271"/>
            <p:cNvSpPr/>
            <p:nvPr/>
          </p:nvSpPr>
          <p:spPr>
            <a:xfrm>
              <a:off x="1504731" y="1836163"/>
              <a:ext cx="151853"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3" name="Rectangle 272"/>
            <p:cNvSpPr/>
            <p:nvPr/>
          </p:nvSpPr>
          <p:spPr>
            <a:xfrm>
              <a:off x="1733057" y="1836163"/>
              <a:ext cx="151853"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4" name="Rectangle 273"/>
            <p:cNvSpPr/>
            <p:nvPr/>
          </p:nvSpPr>
          <p:spPr>
            <a:xfrm flipH="1">
              <a:off x="1504732" y="2057593"/>
              <a:ext cx="152400"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5" name="Rectangle 274"/>
            <p:cNvSpPr/>
            <p:nvPr/>
          </p:nvSpPr>
          <p:spPr>
            <a:xfrm flipH="1">
              <a:off x="1733058" y="2057593"/>
              <a:ext cx="152400"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76" name="Group 275"/>
          <p:cNvGrpSpPr/>
          <p:nvPr/>
        </p:nvGrpSpPr>
        <p:grpSpPr>
          <a:xfrm>
            <a:off x="2970592" y="4633411"/>
            <a:ext cx="496975" cy="510812"/>
            <a:chOff x="1435706" y="1794745"/>
            <a:chExt cx="496975" cy="510812"/>
          </a:xfrm>
        </p:grpSpPr>
        <p:sp>
          <p:nvSpPr>
            <p:cNvPr id="277" name="Rectangle 276"/>
            <p:cNvSpPr/>
            <p:nvPr/>
          </p:nvSpPr>
          <p:spPr>
            <a:xfrm>
              <a:off x="1435706" y="1794745"/>
              <a:ext cx="496975" cy="51081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8" name="Rectangle 277"/>
            <p:cNvSpPr/>
            <p:nvPr/>
          </p:nvSpPr>
          <p:spPr>
            <a:xfrm>
              <a:off x="1504731" y="1836163"/>
              <a:ext cx="151853"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9" name="Rectangle 278"/>
            <p:cNvSpPr/>
            <p:nvPr/>
          </p:nvSpPr>
          <p:spPr>
            <a:xfrm>
              <a:off x="1733057" y="1836163"/>
              <a:ext cx="151853"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0" name="Rectangle 279"/>
            <p:cNvSpPr/>
            <p:nvPr/>
          </p:nvSpPr>
          <p:spPr>
            <a:xfrm flipH="1">
              <a:off x="1504732" y="2057593"/>
              <a:ext cx="152400"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1" name="Rectangle 280"/>
            <p:cNvSpPr/>
            <p:nvPr/>
          </p:nvSpPr>
          <p:spPr>
            <a:xfrm flipH="1">
              <a:off x="1733058" y="2057593"/>
              <a:ext cx="152400"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82" name="TextBox 281"/>
          <p:cNvSpPr txBox="1"/>
          <p:nvPr/>
        </p:nvSpPr>
        <p:spPr>
          <a:xfrm>
            <a:off x="1293492" y="2713301"/>
            <a:ext cx="1249223" cy="346249"/>
          </a:xfrm>
          <a:prstGeom prst="rect">
            <a:avLst/>
          </a:prstGeom>
          <a:noFill/>
        </p:spPr>
        <p:txBody>
          <a:bodyPr wrap="none" rtlCol="0">
            <a:spAutoFit/>
          </a:bodyPr>
          <a:lstStyle/>
          <a:p>
            <a:pPr algn="ctr">
              <a:lnSpc>
                <a:spcPct val="90000"/>
              </a:lnSpc>
            </a:pPr>
            <a:r>
              <a:rPr lang="en-US" dirty="0"/>
              <a:t>POWER 9</a:t>
            </a:r>
          </a:p>
        </p:txBody>
      </p:sp>
      <p:sp>
        <p:nvSpPr>
          <p:cNvPr id="283" name="TextBox 282"/>
          <p:cNvSpPr txBox="1"/>
          <p:nvPr/>
        </p:nvSpPr>
        <p:spPr>
          <a:xfrm>
            <a:off x="1304778" y="4610265"/>
            <a:ext cx="1249223" cy="346249"/>
          </a:xfrm>
          <a:prstGeom prst="rect">
            <a:avLst/>
          </a:prstGeom>
          <a:noFill/>
        </p:spPr>
        <p:txBody>
          <a:bodyPr wrap="none" rtlCol="0">
            <a:spAutoFit/>
          </a:bodyPr>
          <a:lstStyle/>
          <a:p>
            <a:pPr algn="ctr">
              <a:lnSpc>
                <a:spcPct val="90000"/>
              </a:lnSpc>
            </a:pPr>
            <a:r>
              <a:rPr lang="en-US" dirty="0"/>
              <a:t>POWER 9</a:t>
            </a:r>
          </a:p>
        </p:txBody>
      </p:sp>
      <p:sp>
        <p:nvSpPr>
          <p:cNvPr id="284" name="TextBox 283"/>
          <p:cNvSpPr txBox="1"/>
          <p:nvPr/>
        </p:nvSpPr>
        <p:spPr>
          <a:xfrm>
            <a:off x="2954703" y="2187365"/>
            <a:ext cx="518178" cy="346249"/>
          </a:xfrm>
          <a:prstGeom prst="rect">
            <a:avLst/>
          </a:prstGeom>
          <a:noFill/>
        </p:spPr>
        <p:txBody>
          <a:bodyPr wrap="none" rtlCol="0">
            <a:spAutoFit/>
          </a:bodyPr>
          <a:lstStyle/>
          <a:p>
            <a:pPr algn="ctr">
              <a:lnSpc>
                <a:spcPct val="90000"/>
              </a:lnSpc>
            </a:pPr>
            <a:r>
              <a:rPr lang="en-US" dirty="0"/>
              <a:t>OS</a:t>
            </a:r>
          </a:p>
        </p:txBody>
      </p:sp>
      <p:sp>
        <p:nvSpPr>
          <p:cNvPr id="285" name="TextBox 284"/>
          <p:cNvSpPr txBox="1"/>
          <p:nvPr/>
        </p:nvSpPr>
        <p:spPr>
          <a:xfrm>
            <a:off x="3055789" y="4186952"/>
            <a:ext cx="518178" cy="346249"/>
          </a:xfrm>
          <a:prstGeom prst="rect">
            <a:avLst/>
          </a:prstGeom>
          <a:noFill/>
        </p:spPr>
        <p:txBody>
          <a:bodyPr wrap="none" rtlCol="0">
            <a:spAutoFit/>
          </a:bodyPr>
          <a:lstStyle/>
          <a:p>
            <a:pPr algn="ctr">
              <a:lnSpc>
                <a:spcPct val="90000"/>
              </a:lnSpc>
            </a:pPr>
            <a:r>
              <a:rPr lang="en-US" dirty="0"/>
              <a:t>OS</a:t>
            </a:r>
          </a:p>
        </p:txBody>
      </p:sp>
      <p:sp>
        <p:nvSpPr>
          <p:cNvPr id="286" name="Rectangle 285"/>
          <p:cNvSpPr/>
          <p:nvPr/>
        </p:nvSpPr>
        <p:spPr>
          <a:xfrm>
            <a:off x="9592045" y="2040521"/>
            <a:ext cx="151853" cy="179474"/>
          </a:xfrm>
          <a:prstGeom prst="rect">
            <a:avLst/>
          </a:prstGeom>
          <a:solidFill>
            <a:schemeClr val="accent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7" name="Rectangle 286"/>
          <p:cNvSpPr/>
          <p:nvPr/>
        </p:nvSpPr>
        <p:spPr>
          <a:xfrm>
            <a:off x="9596278" y="2459621"/>
            <a:ext cx="151853" cy="179474"/>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8" name="TextBox 287"/>
          <p:cNvSpPr txBox="1"/>
          <p:nvPr/>
        </p:nvSpPr>
        <p:spPr>
          <a:xfrm>
            <a:off x="9842147" y="1947333"/>
            <a:ext cx="1133644" cy="346249"/>
          </a:xfrm>
          <a:prstGeom prst="rect">
            <a:avLst/>
          </a:prstGeom>
          <a:noFill/>
        </p:spPr>
        <p:txBody>
          <a:bodyPr wrap="none" rtlCol="0">
            <a:spAutoFit/>
          </a:bodyPr>
          <a:lstStyle/>
          <a:p>
            <a:pPr algn="ctr">
              <a:lnSpc>
                <a:spcPct val="90000"/>
              </a:lnSpc>
            </a:pPr>
            <a:r>
              <a:rPr lang="en-US" dirty="0"/>
              <a:t>MPI Task </a:t>
            </a:r>
          </a:p>
        </p:txBody>
      </p:sp>
      <p:sp>
        <p:nvSpPr>
          <p:cNvPr id="289" name="Rectangle 288"/>
          <p:cNvSpPr/>
          <p:nvPr/>
        </p:nvSpPr>
        <p:spPr>
          <a:xfrm>
            <a:off x="9843398" y="2371109"/>
            <a:ext cx="1810073" cy="346249"/>
          </a:xfrm>
          <a:prstGeom prst="rect">
            <a:avLst/>
          </a:prstGeom>
        </p:spPr>
        <p:txBody>
          <a:bodyPr wrap="none">
            <a:spAutoFit/>
          </a:bodyPr>
          <a:lstStyle/>
          <a:p>
            <a:pPr algn="ctr">
              <a:lnSpc>
                <a:spcPct val="90000"/>
              </a:lnSpc>
            </a:pPr>
            <a:r>
              <a:rPr lang="en-US" dirty="0" err="1"/>
              <a:t>OpenMP</a:t>
            </a:r>
            <a:r>
              <a:rPr lang="en-US" dirty="0"/>
              <a:t> thread</a:t>
            </a:r>
          </a:p>
        </p:txBody>
      </p:sp>
      <p:sp>
        <p:nvSpPr>
          <p:cNvPr id="290" name="TextBox 289"/>
          <p:cNvSpPr txBox="1"/>
          <p:nvPr/>
        </p:nvSpPr>
        <p:spPr>
          <a:xfrm>
            <a:off x="7613200" y="1316301"/>
            <a:ext cx="2198814" cy="346249"/>
          </a:xfrm>
          <a:prstGeom prst="rect">
            <a:avLst/>
          </a:prstGeom>
          <a:noFill/>
        </p:spPr>
        <p:txBody>
          <a:bodyPr wrap="none" rtlCol="0">
            <a:spAutoFit/>
          </a:bodyPr>
          <a:lstStyle/>
          <a:p>
            <a:pPr algn="ctr">
              <a:lnSpc>
                <a:spcPct val="90000"/>
              </a:lnSpc>
            </a:pPr>
            <a:r>
              <a:rPr lang="en-US" dirty="0"/>
              <a:t>NVIDIA Volta GPUs</a:t>
            </a:r>
          </a:p>
        </p:txBody>
      </p:sp>
      <p:sp>
        <p:nvSpPr>
          <p:cNvPr id="291" name="Left-Right Arrow 290"/>
          <p:cNvSpPr/>
          <p:nvPr/>
        </p:nvSpPr>
        <p:spPr>
          <a:xfrm>
            <a:off x="7954433" y="1629833"/>
            <a:ext cx="419100" cy="355600"/>
          </a:xfrm>
          <a:prstGeom prst="leftRightArrow">
            <a:avLst/>
          </a:prstGeom>
          <a:solidFill>
            <a:srgbClr val="DA1F28"/>
          </a:solidFill>
          <a:ln>
            <a:solidFill>
              <a:schemeClr val="accent1"/>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92" name="Left-Right Arrow 291"/>
          <p:cNvSpPr/>
          <p:nvPr/>
        </p:nvSpPr>
        <p:spPr>
          <a:xfrm>
            <a:off x="7916333" y="3852333"/>
            <a:ext cx="419100" cy="355600"/>
          </a:xfrm>
          <a:prstGeom prst="leftRightArrow">
            <a:avLst/>
          </a:prstGeom>
          <a:solidFill>
            <a:srgbClr val="DA1F28"/>
          </a:solidFill>
          <a:ln>
            <a:solidFill>
              <a:schemeClr val="accent1"/>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93" name="Left-Right Arrow 292"/>
          <p:cNvSpPr/>
          <p:nvPr/>
        </p:nvSpPr>
        <p:spPr>
          <a:xfrm>
            <a:off x="7929033" y="3141133"/>
            <a:ext cx="419100" cy="355600"/>
          </a:xfrm>
          <a:prstGeom prst="leftRightArrow">
            <a:avLst/>
          </a:prstGeom>
          <a:solidFill>
            <a:srgbClr val="DA1F28"/>
          </a:solidFill>
          <a:ln>
            <a:solidFill>
              <a:schemeClr val="accent1"/>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94" name="Left-Right Arrow 293"/>
          <p:cNvSpPr/>
          <p:nvPr/>
        </p:nvSpPr>
        <p:spPr>
          <a:xfrm>
            <a:off x="7954433" y="2442633"/>
            <a:ext cx="419100" cy="355600"/>
          </a:xfrm>
          <a:prstGeom prst="leftRightArrow">
            <a:avLst/>
          </a:prstGeom>
          <a:solidFill>
            <a:srgbClr val="DA1F28"/>
          </a:solidFill>
          <a:ln>
            <a:solidFill>
              <a:schemeClr val="accent1"/>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95" name="Left-Right Arrow 294"/>
          <p:cNvSpPr/>
          <p:nvPr/>
        </p:nvSpPr>
        <p:spPr>
          <a:xfrm>
            <a:off x="7903633" y="4588933"/>
            <a:ext cx="419100" cy="355600"/>
          </a:xfrm>
          <a:prstGeom prst="leftRightArrow">
            <a:avLst/>
          </a:prstGeom>
          <a:solidFill>
            <a:srgbClr val="DA1F28"/>
          </a:solidFill>
          <a:ln>
            <a:solidFill>
              <a:schemeClr val="accent1"/>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96" name="Left-Right Arrow 295"/>
          <p:cNvSpPr/>
          <p:nvPr/>
        </p:nvSpPr>
        <p:spPr>
          <a:xfrm rot="189843">
            <a:off x="7941733" y="5312833"/>
            <a:ext cx="419100" cy="355600"/>
          </a:xfrm>
          <a:prstGeom prst="leftRightArrow">
            <a:avLst/>
          </a:prstGeom>
          <a:solidFill>
            <a:srgbClr val="DA1F28"/>
          </a:solidFill>
          <a:ln>
            <a:solidFill>
              <a:schemeClr val="accent1"/>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97" name="Left-Right Arrow 296"/>
          <p:cNvSpPr/>
          <p:nvPr/>
        </p:nvSpPr>
        <p:spPr>
          <a:xfrm>
            <a:off x="7954433" y="2023533"/>
            <a:ext cx="419100" cy="355600"/>
          </a:xfrm>
          <a:prstGeom prst="leftRightArrow">
            <a:avLst/>
          </a:prstGeom>
          <a:solidFill>
            <a:srgbClr val="DA1F28"/>
          </a:solidFill>
          <a:ln>
            <a:solidFill>
              <a:schemeClr val="accent1"/>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98" name="Left-Right Arrow 297"/>
          <p:cNvSpPr/>
          <p:nvPr/>
        </p:nvSpPr>
        <p:spPr>
          <a:xfrm>
            <a:off x="7979833" y="2760133"/>
            <a:ext cx="419100" cy="355600"/>
          </a:xfrm>
          <a:prstGeom prst="leftRightArrow">
            <a:avLst/>
          </a:prstGeom>
          <a:solidFill>
            <a:srgbClr val="DA1F28"/>
          </a:solidFill>
          <a:ln>
            <a:solidFill>
              <a:schemeClr val="accent1"/>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99" name="Left-Right Arrow 298"/>
          <p:cNvSpPr/>
          <p:nvPr/>
        </p:nvSpPr>
        <p:spPr>
          <a:xfrm>
            <a:off x="7954433" y="3433233"/>
            <a:ext cx="419100" cy="355600"/>
          </a:xfrm>
          <a:prstGeom prst="leftRightArrow">
            <a:avLst/>
          </a:prstGeom>
          <a:solidFill>
            <a:srgbClr val="DA1F28"/>
          </a:solidFill>
          <a:ln>
            <a:solidFill>
              <a:schemeClr val="accent1"/>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300" name="Left-Right Arrow 299"/>
          <p:cNvSpPr/>
          <p:nvPr/>
        </p:nvSpPr>
        <p:spPr>
          <a:xfrm>
            <a:off x="7929033" y="4169833"/>
            <a:ext cx="419100" cy="355600"/>
          </a:xfrm>
          <a:prstGeom prst="leftRightArrow">
            <a:avLst/>
          </a:prstGeom>
          <a:solidFill>
            <a:srgbClr val="DA1F28"/>
          </a:solidFill>
          <a:ln>
            <a:solidFill>
              <a:schemeClr val="accent1"/>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301" name="Left-Right Arrow 300"/>
          <p:cNvSpPr/>
          <p:nvPr/>
        </p:nvSpPr>
        <p:spPr>
          <a:xfrm>
            <a:off x="7890933" y="4868333"/>
            <a:ext cx="419100" cy="355600"/>
          </a:xfrm>
          <a:prstGeom prst="leftRightArrow">
            <a:avLst/>
          </a:prstGeom>
          <a:solidFill>
            <a:srgbClr val="DA1F28"/>
          </a:solidFill>
          <a:ln>
            <a:solidFill>
              <a:schemeClr val="accent1"/>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302" name="Left-Right Arrow 301"/>
          <p:cNvSpPr/>
          <p:nvPr/>
        </p:nvSpPr>
        <p:spPr>
          <a:xfrm>
            <a:off x="7954433" y="5643033"/>
            <a:ext cx="419100" cy="355600"/>
          </a:xfrm>
          <a:prstGeom prst="leftRightArrow">
            <a:avLst/>
          </a:prstGeom>
          <a:solidFill>
            <a:srgbClr val="DA1F28"/>
          </a:solidFill>
          <a:ln>
            <a:solidFill>
              <a:schemeClr val="accent1"/>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303" name="TextBox 302"/>
          <p:cNvSpPr txBox="1"/>
          <p:nvPr/>
        </p:nvSpPr>
        <p:spPr>
          <a:xfrm>
            <a:off x="278329" y="5994735"/>
            <a:ext cx="12008416" cy="590931"/>
          </a:xfrm>
          <a:prstGeom prst="rect">
            <a:avLst/>
          </a:prstGeom>
          <a:noFill/>
          <a:ln>
            <a:solidFill>
              <a:schemeClr val="tx1"/>
            </a:solidFill>
            <a:prstDash val="solid"/>
          </a:ln>
        </p:spPr>
        <p:txBody>
          <a:bodyPr wrap="none" rtlCol="0">
            <a:spAutoFit/>
          </a:bodyPr>
          <a:lstStyle/>
          <a:p>
            <a:pPr>
              <a:lnSpc>
                <a:spcPct val="90000"/>
              </a:lnSpc>
            </a:pPr>
            <a:r>
              <a:rPr lang="en-US" dirty="0"/>
              <a:t>No way to do this currently (involves splitting </a:t>
            </a:r>
            <a:r>
              <a:rPr lang="en-US" dirty="0" err="1"/>
              <a:t>cpus</a:t>
            </a:r>
            <a:r>
              <a:rPr lang="en-US" dirty="0"/>
              <a:t>)</a:t>
            </a:r>
          </a:p>
          <a:p>
            <a:pPr>
              <a:lnSpc>
                <a:spcPct val="90000"/>
              </a:lnSpc>
            </a:pPr>
            <a:r>
              <a:rPr lang="en-US" dirty="0"/>
              <a:t>closest:  </a:t>
            </a:r>
            <a:r>
              <a:rPr lang="en-US" dirty="0" err="1"/>
              <a:t>jsrun</a:t>
            </a:r>
            <a:r>
              <a:rPr lang="en-US" dirty="0"/>
              <a:t> --</a:t>
            </a:r>
            <a:r>
              <a:rPr lang="en-US" dirty="0" err="1"/>
              <a:t>cpu_per_rs</a:t>
            </a:r>
            <a:r>
              <a:rPr lang="en-US" dirty="0"/>
              <a:t> 6 --</a:t>
            </a:r>
            <a:r>
              <a:rPr lang="en-US" dirty="0" err="1"/>
              <a:t>gpu_per_rs</a:t>
            </a:r>
            <a:r>
              <a:rPr lang="en-US" dirty="0"/>
              <a:t> 1 --</a:t>
            </a:r>
            <a:r>
              <a:rPr lang="en-US" dirty="0" err="1"/>
              <a:t>nrs</a:t>
            </a:r>
            <a:r>
              <a:rPr lang="en-US" dirty="0"/>
              <a:t> &lt;x&gt; --</a:t>
            </a:r>
            <a:r>
              <a:rPr lang="en-US" dirty="0" err="1"/>
              <a:t>tasks_per_rs</a:t>
            </a:r>
            <a:r>
              <a:rPr lang="en-US" dirty="0"/>
              <a:t> 2--</a:t>
            </a:r>
            <a:r>
              <a:rPr lang="en-US" dirty="0" err="1"/>
              <a:t>launch_distribution</a:t>
            </a:r>
            <a:r>
              <a:rPr lang="en-US" dirty="0"/>
              <a:t> plane:2 --bind packed:3</a:t>
            </a:r>
          </a:p>
        </p:txBody>
      </p:sp>
    </p:spTree>
    <p:extLst>
      <p:ext uri="{BB962C8B-B14F-4D97-AF65-F5344CB8AC3E}">
        <p14:creationId xmlns:p14="http://schemas.microsoft.com/office/powerpoint/2010/main" val="226459087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2608" y="173736"/>
            <a:ext cx="11375136" cy="496290"/>
          </a:xfrm>
        </p:spPr>
        <p:txBody>
          <a:bodyPr/>
          <a:lstStyle/>
          <a:p>
            <a:r>
              <a:rPr lang="en-US" dirty="0" err="1"/>
              <a:t>MPI+OpenMP</a:t>
            </a:r>
            <a:r>
              <a:rPr lang="en-US" dirty="0"/>
              <a:t>: Affinity (LS-Dalton)  / Tasking</a:t>
            </a:r>
          </a:p>
        </p:txBody>
      </p:sp>
      <p:sp>
        <p:nvSpPr>
          <p:cNvPr id="3" name="Content Placeholder 2"/>
          <p:cNvSpPr>
            <a:spLocks noGrp="1"/>
          </p:cNvSpPr>
          <p:nvPr>
            <p:ph idx="1"/>
          </p:nvPr>
        </p:nvSpPr>
        <p:spPr>
          <a:xfrm>
            <a:off x="280294" y="910700"/>
            <a:ext cx="11391392" cy="4195415"/>
          </a:xfrm>
        </p:spPr>
        <p:txBody>
          <a:bodyPr/>
          <a:lstStyle/>
          <a:p>
            <a:r>
              <a:rPr lang="en-US" dirty="0"/>
              <a:t>1 MPI task per node and 42 </a:t>
            </a:r>
            <a:r>
              <a:rPr lang="en-US" dirty="0" err="1"/>
              <a:t>OpenMP</a:t>
            </a:r>
            <a:r>
              <a:rPr lang="en-US" dirty="0"/>
              <a:t> threads (SMT1). </a:t>
            </a:r>
          </a:p>
          <a:p>
            <a:pPr lvl="1"/>
            <a:r>
              <a:rPr lang="en-US" dirty="0"/>
              <a:t>One MPI task access all GPUs</a:t>
            </a:r>
          </a:p>
          <a:p>
            <a:pPr lvl="1"/>
            <a:endParaRPr lang="en-US" dirty="0"/>
          </a:p>
        </p:txBody>
      </p:sp>
      <p:sp>
        <p:nvSpPr>
          <p:cNvPr id="4" name="Rectangle 3"/>
          <p:cNvSpPr/>
          <p:nvPr/>
        </p:nvSpPr>
        <p:spPr>
          <a:xfrm>
            <a:off x="2871276" y="3814880"/>
            <a:ext cx="5328679" cy="2020385"/>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p:cNvSpPr/>
          <p:nvPr/>
        </p:nvSpPr>
        <p:spPr>
          <a:xfrm>
            <a:off x="2870533" y="1686641"/>
            <a:ext cx="5328679" cy="2020385"/>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6" name="Group 5"/>
          <p:cNvGrpSpPr/>
          <p:nvPr/>
        </p:nvGrpSpPr>
        <p:grpSpPr>
          <a:xfrm>
            <a:off x="4180553" y="2432690"/>
            <a:ext cx="3818682" cy="518254"/>
            <a:chOff x="1504731" y="1836163"/>
            <a:chExt cx="3818682" cy="518254"/>
          </a:xfrm>
        </p:grpSpPr>
        <p:grpSp>
          <p:nvGrpSpPr>
            <p:cNvPr id="7" name="Group 6"/>
            <p:cNvGrpSpPr/>
            <p:nvPr/>
          </p:nvGrpSpPr>
          <p:grpSpPr>
            <a:xfrm>
              <a:off x="1504731" y="1836163"/>
              <a:ext cx="496975" cy="510812"/>
              <a:chOff x="1435706" y="1794745"/>
              <a:chExt cx="496975" cy="510812"/>
            </a:xfrm>
          </p:grpSpPr>
          <p:sp>
            <p:nvSpPr>
              <p:cNvPr id="44" name="Rectangle 43"/>
              <p:cNvSpPr/>
              <p:nvPr/>
            </p:nvSpPr>
            <p:spPr>
              <a:xfrm>
                <a:off x="1435706" y="1794745"/>
                <a:ext cx="496975" cy="51081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Rectangle 44"/>
              <p:cNvSpPr/>
              <p:nvPr/>
            </p:nvSpPr>
            <p:spPr>
              <a:xfrm>
                <a:off x="1504731" y="1836163"/>
                <a:ext cx="151853" cy="179474"/>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Rectangle 45"/>
              <p:cNvSpPr/>
              <p:nvPr/>
            </p:nvSpPr>
            <p:spPr>
              <a:xfrm>
                <a:off x="1733057" y="1836163"/>
                <a:ext cx="151853"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Rectangle 46"/>
              <p:cNvSpPr/>
              <p:nvPr/>
            </p:nvSpPr>
            <p:spPr>
              <a:xfrm flipH="1">
                <a:off x="1504732" y="2057593"/>
                <a:ext cx="152400"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Rectangle 47"/>
              <p:cNvSpPr/>
              <p:nvPr/>
            </p:nvSpPr>
            <p:spPr>
              <a:xfrm flipH="1">
                <a:off x="1733058" y="2057593"/>
                <a:ext cx="152400"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8" name="Group 7"/>
            <p:cNvGrpSpPr/>
            <p:nvPr/>
          </p:nvGrpSpPr>
          <p:grpSpPr>
            <a:xfrm>
              <a:off x="2051115" y="1843605"/>
              <a:ext cx="496975" cy="510812"/>
              <a:chOff x="1435706" y="1794745"/>
              <a:chExt cx="496975" cy="510812"/>
            </a:xfrm>
          </p:grpSpPr>
          <p:sp>
            <p:nvSpPr>
              <p:cNvPr id="39" name="Rectangle 38"/>
              <p:cNvSpPr/>
              <p:nvPr/>
            </p:nvSpPr>
            <p:spPr>
              <a:xfrm>
                <a:off x="1435706" y="1794745"/>
                <a:ext cx="496975" cy="51081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Rectangle 39"/>
              <p:cNvSpPr/>
              <p:nvPr/>
            </p:nvSpPr>
            <p:spPr>
              <a:xfrm>
                <a:off x="1504731" y="1836163"/>
                <a:ext cx="151853" cy="179474"/>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Rectangle 40"/>
              <p:cNvSpPr/>
              <p:nvPr/>
            </p:nvSpPr>
            <p:spPr>
              <a:xfrm>
                <a:off x="1733057" y="1836163"/>
                <a:ext cx="151853"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Rectangle 41"/>
              <p:cNvSpPr/>
              <p:nvPr/>
            </p:nvSpPr>
            <p:spPr>
              <a:xfrm flipH="1">
                <a:off x="1504732" y="2057593"/>
                <a:ext cx="152400"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Rectangle 42"/>
              <p:cNvSpPr/>
              <p:nvPr/>
            </p:nvSpPr>
            <p:spPr>
              <a:xfrm flipH="1">
                <a:off x="1733058" y="2057593"/>
                <a:ext cx="152400"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9" name="Group 8"/>
            <p:cNvGrpSpPr/>
            <p:nvPr/>
          </p:nvGrpSpPr>
          <p:grpSpPr>
            <a:xfrm>
              <a:off x="2609666" y="1837238"/>
              <a:ext cx="496975" cy="510812"/>
              <a:chOff x="1435706" y="1794745"/>
              <a:chExt cx="496975" cy="510812"/>
            </a:xfrm>
          </p:grpSpPr>
          <p:sp>
            <p:nvSpPr>
              <p:cNvPr id="34" name="Rectangle 33"/>
              <p:cNvSpPr/>
              <p:nvPr/>
            </p:nvSpPr>
            <p:spPr>
              <a:xfrm>
                <a:off x="1435706" y="1794745"/>
                <a:ext cx="496975" cy="51081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Rectangle 34"/>
              <p:cNvSpPr/>
              <p:nvPr/>
            </p:nvSpPr>
            <p:spPr>
              <a:xfrm>
                <a:off x="1504731" y="1836163"/>
                <a:ext cx="151853" cy="179474"/>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Rectangle 35"/>
              <p:cNvSpPr/>
              <p:nvPr/>
            </p:nvSpPr>
            <p:spPr>
              <a:xfrm>
                <a:off x="1733057" y="1836163"/>
                <a:ext cx="151853"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Rectangle 36"/>
              <p:cNvSpPr/>
              <p:nvPr/>
            </p:nvSpPr>
            <p:spPr>
              <a:xfrm flipH="1">
                <a:off x="1504732" y="2057593"/>
                <a:ext cx="152400"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Rectangle 37"/>
              <p:cNvSpPr/>
              <p:nvPr/>
            </p:nvSpPr>
            <p:spPr>
              <a:xfrm flipH="1">
                <a:off x="1733058" y="2057593"/>
                <a:ext cx="152400"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0" name="Group 9"/>
            <p:cNvGrpSpPr/>
            <p:nvPr/>
          </p:nvGrpSpPr>
          <p:grpSpPr>
            <a:xfrm>
              <a:off x="3175665" y="1836700"/>
              <a:ext cx="496975" cy="510812"/>
              <a:chOff x="1435706" y="1794745"/>
              <a:chExt cx="496975" cy="510812"/>
            </a:xfrm>
          </p:grpSpPr>
          <p:sp>
            <p:nvSpPr>
              <p:cNvPr id="29" name="Rectangle 28"/>
              <p:cNvSpPr/>
              <p:nvPr/>
            </p:nvSpPr>
            <p:spPr>
              <a:xfrm>
                <a:off x="1435706" y="1794745"/>
                <a:ext cx="496975" cy="51081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ectangle 29"/>
              <p:cNvSpPr/>
              <p:nvPr/>
            </p:nvSpPr>
            <p:spPr>
              <a:xfrm>
                <a:off x="1504731" y="1836163"/>
                <a:ext cx="151853" cy="179474"/>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ectangle 30"/>
              <p:cNvSpPr/>
              <p:nvPr/>
            </p:nvSpPr>
            <p:spPr>
              <a:xfrm>
                <a:off x="1733057" y="1836163"/>
                <a:ext cx="151853"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ectangle 31"/>
              <p:cNvSpPr/>
              <p:nvPr/>
            </p:nvSpPr>
            <p:spPr>
              <a:xfrm flipH="1">
                <a:off x="1504732" y="2057593"/>
                <a:ext cx="152400"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Rectangle 32"/>
              <p:cNvSpPr/>
              <p:nvPr/>
            </p:nvSpPr>
            <p:spPr>
              <a:xfrm flipH="1">
                <a:off x="1733058" y="2057593"/>
                <a:ext cx="152400"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1" name="Group 10"/>
            <p:cNvGrpSpPr/>
            <p:nvPr/>
          </p:nvGrpSpPr>
          <p:grpSpPr>
            <a:xfrm>
              <a:off x="3727859" y="1836163"/>
              <a:ext cx="496975" cy="510812"/>
              <a:chOff x="1435706" y="1794745"/>
              <a:chExt cx="496975" cy="510812"/>
            </a:xfrm>
          </p:grpSpPr>
          <p:sp>
            <p:nvSpPr>
              <p:cNvPr id="24" name="Rectangle 23"/>
              <p:cNvSpPr/>
              <p:nvPr/>
            </p:nvSpPr>
            <p:spPr>
              <a:xfrm>
                <a:off x="1435706" y="1794745"/>
                <a:ext cx="496975" cy="51081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a:off x="1504731" y="1836163"/>
                <a:ext cx="151853" cy="179474"/>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p:cNvSpPr/>
              <p:nvPr/>
            </p:nvSpPr>
            <p:spPr>
              <a:xfrm>
                <a:off x="1733057" y="1836163"/>
                <a:ext cx="151853"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p:nvPr/>
            </p:nvSpPr>
            <p:spPr>
              <a:xfrm flipH="1">
                <a:off x="1504732" y="2057593"/>
                <a:ext cx="152400"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ectangle 27"/>
              <p:cNvSpPr/>
              <p:nvPr/>
            </p:nvSpPr>
            <p:spPr>
              <a:xfrm flipH="1">
                <a:off x="1733058" y="2057593"/>
                <a:ext cx="152400"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2" name="Group 11"/>
            <p:cNvGrpSpPr/>
            <p:nvPr/>
          </p:nvGrpSpPr>
          <p:grpSpPr>
            <a:xfrm>
              <a:off x="4274243" y="1836699"/>
              <a:ext cx="496975" cy="510812"/>
              <a:chOff x="1435706" y="1794745"/>
              <a:chExt cx="496975" cy="510812"/>
            </a:xfrm>
          </p:grpSpPr>
          <p:sp>
            <p:nvSpPr>
              <p:cNvPr id="19" name="Rectangle 18"/>
              <p:cNvSpPr/>
              <p:nvPr/>
            </p:nvSpPr>
            <p:spPr>
              <a:xfrm>
                <a:off x="1435706" y="1794745"/>
                <a:ext cx="496975" cy="51081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p:cNvSpPr/>
              <p:nvPr/>
            </p:nvSpPr>
            <p:spPr>
              <a:xfrm>
                <a:off x="1504731" y="1836163"/>
                <a:ext cx="151853" cy="179474"/>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p:cNvSpPr/>
              <p:nvPr/>
            </p:nvSpPr>
            <p:spPr>
              <a:xfrm>
                <a:off x="1733057" y="1836163"/>
                <a:ext cx="151853"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flipH="1">
                <a:off x="1504732" y="2057593"/>
                <a:ext cx="152400"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p:cNvSpPr/>
              <p:nvPr/>
            </p:nvSpPr>
            <p:spPr>
              <a:xfrm flipH="1">
                <a:off x="1733058" y="2057593"/>
                <a:ext cx="152400"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3" name="Group 12"/>
            <p:cNvGrpSpPr/>
            <p:nvPr/>
          </p:nvGrpSpPr>
          <p:grpSpPr>
            <a:xfrm>
              <a:off x="4826438" y="1836700"/>
              <a:ext cx="496975" cy="510812"/>
              <a:chOff x="1435706" y="1794745"/>
              <a:chExt cx="496975" cy="510812"/>
            </a:xfrm>
          </p:grpSpPr>
          <p:sp>
            <p:nvSpPr>
              <p:cNvPr id="14" name="Rectangle 13"/>
              <p:cNvSpPr/>
              <p:nvPr/>
            </p:nvSpPr>
            <p:spPr>
              <a:xfrm>
                <a:off x="1435706" y="1794745"/>
                <a:ext cx="496975" cy="51081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1504731" y="1836163"/>
                <a:ext cx="151853" cy="179474"/>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1733057" y="1836163"/>
                <a:ext cx="151853"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flipH="1">
                <a:off x="1504732" y="2057593"/>
                <a:ext cx="152400"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flipH="1">
                <a:off x="1733058" y="2057593"/>
                <a:ext cx="152400"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nvGrpSpPr>
          <p:cNvPr id="49" name="Group 48"/>
          <p:cNvGrpSpPr/>
          <p:nvPr/>
        </p:nvGrpSpPr>
        <p:grpSpPr>
          <a:xfrm>
            <a:off x="4180553" y="3129341"/>
            <a:ext cx="3818682" cy="518254"/>
            <a:chOff x="1504731" y="1836163"/>
            <a:chExt cx="3818682" cy="518254"/>
          </a:xfrm>
        </p:grpSpPr>
        <p:grpSp>
          <p:nvGrpSpPr>
            <p:cNvPr id="50" name="Group 49"/>
            <p:cNvGrpSpPr/>
            <p:nvPr/>
          </p:nvGrpSpPr>
          <p:grpSpPr>
            <a:xfrm>
              <a:off x="1504731" y="1836163"/>
              <a:ext cx="496975" cy="510812"/>
              <a:chOff x="1435706" y="1794745"/>
              <a:chExt cx="496975" cy="510812"/>
            </a:xfrm>
          </p:grpSpPr>
          <p:sp>
            <p:nvSpPr>
              <p:cNvPr id="87" name="Rectangle 86"/>
              <p:cNvSpPr/>
              <p:nvPr/>
            </p:nvSpPr>
            <p:spPr>
              <a:xfrm>
                <a:off x="1435706" y="1794745"/>
                <a:ext cx="496975" cy="51081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Rectangle 87"/>
              <p:cNvSpPr/>
              <p:nvPr/>
            </p:nvSpPr>
            <p:spPr>
              <a:xfrm>
                <a:off x="1504731" y="1836163"/>
                <a:ext cx="151853" cy="179474"/>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9" name="Rectangle 88"/>
              <p:cNvSpPr/>
              <p:nvPr/>
            </p:nvSpPr>
            <p:spPr>
              <a:xfrm>
                <a:off x="1733057" y="1836163"/>
                <a:ext cx="151853"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Rectangle 89"/>
              <p:cNvSpPr/>
              <p:nvPr/>
            </p:nvSpPr>
            <p:spPr>
              <a:xfrm flipH="1">
                <a:off x="1504732" y="2057593"/>
                <a:ext cx="152400"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1" name="Rectangle 90"/>
              <p:cNvSpPr/>
              <p:nvPr/>
            </p:nvSpPr>
            <p:spPr>
              <a:xfrm flipH="1">
                <a:off x="1733058" y="2057593"/>
                <a:ext cx="152400"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1" name="Group 50"/>
            <p:cNvGrpSpPr/>
            <p:nvPr/>
          </p:nvGrpSpPr>
          <p:grpSpPr>
            <a:xfrm>
              <a:off x="2051115" y="1843605"/>
              <a:ext cx="496975" cy="510812"/>
              <a:chOff x="1435706" y="1794745"/>
              <a:chExt cx="496975" cy="510812"/>
            </a:xfrm>
          </p:grpSpPr>
          <p:sp>
            <p:nvSpPr>
              <p:cNvPr id="82" name="Rectangle 81"/>
              <p:cNvSpPr/>
              <p:nvPr/>
            </p:nvSpPr>
            <p:spPr>
              <a:xfrm>
                <a:off x="1435706" y="1794745"/>
                <a:ext cx="496975" cy="51081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3" name="Rectangle 82"/>
              <p:cNvSpPr/>
              <p:nvPr/>
            </p:nvSpPr>
            <p:spPr>
              <a:xfrm>
                <a:off x="1504731" y="1836163"/>
                <a:ext cx="151853" cy="179474"/>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4" name="Rectangle 83"/>
              <p:cNvSpPr/>
              <p:nvPr/>
            </p:nvSpPr>
            <p:spPr>
              <a:xfrm>
                <a:off x="1733057" y="1836163"/>
                <a:ext cx="151853"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5" name="Rectangle 84"/>
              <p:cNvSpPr/>
              <p:nvPr/>
            </p:nvSpPr>
            <p:spPr>
              <a:xfrm flipH="1">
                <a:off x="1504732" y="2057593"/>
                <a:ext cx="152400"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6" name="Rectangle 85"/>
              <p:cNvSpPr/>
              <p:nvPr/>
            </p:nvSpPr>
            <p:spPr>
              <a:xfrm flipH="1">
                <a:off x="1733058" y="2057593"/>
                <a:ext cx="152400"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2" name="Group 51"/>
            <p:cNvGrpSpPr/>
            <p:nvPr/>
          </p:nvGrpSpPr>
          <p:grpSpPr>
            <a:xfrm>
              <a:off x="2609666" y="1837238"/>
              <a:ext cx="496975" cy="510812"/>
              <a:chOff x="1435706" y="1794745"/>
              <a:chExt cx="496975" cy="510812"/>
            </a:xfrm>
          </p:grpSpPr>
          <p:sp>
            <p:nvSpPr>
              <p:cNvPr id="77" name="Rectangle 76"/>
              <p:cNvSpPr/>
              <p:nvPr/>
            </p:nvSpPr>
            <p:spPr>
              <a:xfrm>
                <a:off x="1435706" y="1794745"/>
                <a:ext cx="496975" cy="51081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8" name="Rectangle 77"/>
              <p:cNvSpPr/>
              <p:nvPr/>
            </p:nvSpPr>
            <p:spPr>
              <a:xfrm>
                <a:off x="1504731" y="1836163"/>
                <a:ext cx="151853" cy="179474"/>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9" name="Rectangle 78"/>
              <p:cNvSpPr/>
              <p:nvPr/>
            </p:nvSpPr>
            <p:spPr>
              <a:xfrm>
                <a:off x="1733057" y="1836163"/>
                <a:ext cx="151853"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Rectangle 79"/>
              <p:cNvSpPr/>
              <p:nvPr/>
            </p:nvSpPr>
            <p:spPr>
              <a:xfrm flipH="1">
                <a:off x="1504732" y="2057593"/>
                <a:ext cx="152400"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Rectangle 80"/>
              <p:cNvSpPr/>
              <p:nvPr/>
            </p:nvSpPr>
            <p:spPr>
              <a:xfrm flipH="1">
                <a:off x="1733058" y="2057593"/>
                <a:ext cx="152400"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3" name="Group 52"/>
            <p:cNvGrpSpPr/>
            <p:nvPr/>
          </p:nvGrpSpPr>
          <p:grpSpPr>
            <a:xfrm>
              <a:off x="3175665" y="1836700"/>
              <a:ext cx="496975" cy="510812"/>
              <a:chOff x="1435706" y="1794745"/>
              <a:chExt cx="496975" cy="510812"/>
            </a:xfrm>
          </p:grpSpPr>
          <p:sp>
            <p:nvSpPr>
              <p:cNvPr id="72" name="Rectangle 71"/>
              <p:cNvSpPr/>
              <p:nvPr/>
            </p:nvSpPr>
            <p:spPr>
              <a:xfrm>
                <a:off x="1435706" y="1794745"/>
                <a:ext cx="496975" cy="51081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Rectangle 72"/>
              <p:cNvSpPr/>
              <p:nvPr/>
            </p:nvSpPr>
            <p:spPr>
              <a:xfrm>
                <a:off x="1504731" y="1836163"/>
                <a:ext cx="151853" cy="179474"/>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Rectangle 73"/>
              <p:cNvSpPr/>
              <p:nvPr/>
            </p:nvSpPr>
            <p:spPr>
              <a:xfrm>
                <a:off x="1733057" y="1836163"/>
                <a:ext cx="151853"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Rectangle 74"/>
              <p:cNvSpPr/>
              <p:nvPr/>
            </p:nvSpPr>
            <p:spPr>
              <a:xfrm flipH="1">
                <a:off x="1504732" y="2057593"/>
                <a:ext cx="152400"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Rectangle 75"/>
              <p:cNvSpPr/>
              <p:nvPr/>
            </p:nvSpPr>
            <p:spPr>
              <a:xfrm flipH="1">
                <a:off x="1733058" y="2057593"/>
                <a:ext cx="152400"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4" name="Group 53"/>
            <p:cNvGrpSpPr/>
            <p:nvPr/>
          </p:nvGrpSpPr>
          <p:grpSpPr>
            <a:xfrm>
              <a:off x="3727859" y="1836163"/>
              <a:ext cx="496975" cy="510812"/>
              <a:chOff x="1435706" y="1794745"/>
              <a:chExt cx="496975" cy="510812"/>
            </a:xfrm>
          </p:grpSpPr>
          <p:sp>
            <p:nvSpPr>
              <p:cNvPr id="67" name="Rectangle 66"/>
              <p:cNvSpPr/>
              <p:nvPr/>
            </p:nvSpPr>
            <p:spPr>
              <a:xfrm>
                <a:off x="1435706" y="1794745"/>
                <a:ext cx="496975" cy="51081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Rectangle 67"/>
              <p:cNvSpPr/>
              <p:nvPr/>
            </p:nvSpPr>
            <p:spPr>
              <a:xfrm>
                <a:off x="1504731" y="1836163"/>
                <a:ext cx="151853" cy="179474"/>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Rectangle 68"/>
              <p:cNvSpPr/>
              <p:nvPr/>
            </p:nvSpPr>
            <p:spPr>
              <a:xfrm>
                <a:off x="1733057" y="1836163"/>
                <a:ext cx="151853"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Rectangle 69"/>
              <p:cNvSpPr/>
              <p:nvPr/>
            </p:nvSpPr>
            <p:spPr>
              <a:xfrm flipH="1">
                <a:off x="1504732" y="2057593"/>
                <a:ext cx="152400"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Rectangle 70"/>
              <p:cNvSpPr/>
              <p:nvPr/>
            </p:nvSpPr>
            <p:spPr>
              <a:xfrm flipH="1">
                <a:off x="1733058" y="2057593"/>
                <a:ext cx="152400"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5" name="Group 54"/>
            <p:cNvGrpSpPr/>
            <p:nvPr/>
          </p:nvGrpSpPr>
          <p:grpSpPr>
            <a:xfrm>
              <a:off x="4274243" y="1836699"/>
              <a:ext cx="496975" cy="510812"/>
              <a:chOff x="1435706" y="1794745"/>
              <a:chExt cx="496975" cy="510812"/>
            </a:xfrm>
          </p:grpSpPr>
          <p:sp>
            <p:nvSpPr>
              <p:cNvPr id="62" name="Rectangle 61"/>
              <p:cNvSpPr/>
              <p:nvPr/>
            </p:nvSpPr>
            <p:spPr>
              <a:xfrm>
                <a:off x="1435706" y="1794745"/>
                <a:ext cx="496975" cy="51081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Rectangle 62"/>
              <p:cNvSpPr/>
              <p:nvPr/>
            </p:nvSpPr>
            <p:spPr>
              <a:xfrm>
                <a:off x="1504731" y="1836163"/>
                <a:ext cx="151853" cy="179474"/>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 name="Rectangle 63"/>
              <p:cNvSpPr/>
              <p:nvPr/>
            </p:nvSpPr>
            <p:spPr>
              <a:xfrm>
                <a:off x="1733057" y="1836163"/>
                <a:ext cx="151853"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Rectangle 64"/>
              <p:cNvSpPr/>
              <p:nvPr/>
            </p:nvSpPr>
            <p:spPr>
              <a:xfrm flipH="1">
                <a:off x="1504732" y="2057593"/>
                <a:ext cx="152400"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6" name="Rectangle 65"/>
              <p:cNvSpPr/>
              <p:nvPr/>
            </p:nvSpPr>
            <p:spPr>
              <a:xfrm flipH="1">
                <a:off x="1733058" y="2057593"/>
                <a:ext cx="152400"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6" name="Group 55"/>
            <p:cNvGrpSpPr/>
            <p:nvPr/>
          </p:nvGrpSpPr>
          <p:grpSpPr>
            <a:xfrm>
              <a:off x="4826438" y="1836700"/>
              <a:ext cx="496975" cy="510812"/>
              <a:chOff x="1435706" y="1794745"/>
              <a:chExt cx="496975" cy="510812"/>
            </a:xfrm>
          </p:grpSpPr>
          <p:sp>
            <p:nvSpPr>
              <p:cNvPr id="57" name="Rectangle 56"/>
              <p:cNvSpPr/>
              <p:nvPr/>
            </p:nvSpPr>
            <p:spPr>
              <a:xfrm>
                <a:off x="1435706" y="1794745"/>
                <a:ext cx="496975" cy="51081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Rectangle 57"/>
              <p:cNvSpPr/>
              <p:nvPr/>
            </p:nvSpPr>
            <p:spPr>
              <a:xfrm>
                <a:off x="1504731" y="1836163"/>
                <a:ext cx="151853" cy="179474"/>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Rectangle 58"/>
              <p:cNvSpPr/>
              <p:nvPr/>
            </p:nvSpPr>
            <p:spPr>
              <a:xfrm>
                <a:off x="1733057" y="1836163"/>
                <a:ext cx="151853"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Rectangle 59"/>
              <p:cNvSpPr/>
              <p:nvPr/>
            </p:nvSpPr>
            <p:spPr>
              <a:xfrm flipH="1">
                <a:off x="1504732" y="2057593"/>
                <a:ext cx="152400"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Rectangle 60"/>
              <p:cNvSpPr/>
              <p:nvPr/>
            </p:nvSpPr>
            <p:spPr>
              <a:xfrm flipH="1">
                <a:off x="1733058" y="2057593"/>
                <a:ext cx="152400"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nvGrpSpPr>
          <p:cNvPr id="92" name="Group 91"/>
          <p:cNvGrpSpPr/>
          <p:nvPr/>
        </p:nvGrpSpPr>
        <p:grpSpPr>
          <a:xfrm>
            <a:off x="4180553" y="3874851"/>
            <a:ext cx="3818682" cy="518254"/>
            <a:chOff x="1504731" y="1836163"/>
            <a:chExt cx="3818682" cy="518254"/>
          </a:xfrm>
        </p:grpSpPr>
        <p:grpSp>
          <p:nvGrpSpPr>
            <p:cNvPr id="93" name="Group 92"/>
            <p:cNvGrpSpPr/>
            <p:nvPr/>
          </p:nvGrpSpPr>
          <p:grpSpPr>
            <a:xfrm>
              <a:off x="1504731" y="1836163"/>
              <a:ext cx="496975" cy="510812"/>
              <a:chOff x="1435706" y="1794745"/>
              <a:chExt cx="496975" cy="510812"/>
            </a:xfrm>
          </p:grpSpPr>
          <p:sp>
            <p:nvSpPr>
              <p:cNvPr id="130" name="Rectangle 129"/>
              <p:cNvSpPr/>
              <p:nvPr/>
            </p:nvSpPr>
            <p:spPr>
              <a:xfrm>
                <a:off x="1435706" y="1794745"/>
                <a:ext cx="496975" cy="51081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Rectangle 130"/>
              <p:cNvSpPr/>
              <p:nvPr/>
            </p:nvSpPr>
            <p:spPr>
              <a:xfrm>
                <a:off x="1504731" y="1836163"/>
                <a:ext cx="151853" cy="179474"/>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2" name="Rectangle 131"/>
              <p:cNvSpPr/>
              <p:nvPr/>
            </p:nvSpPr>
            <p:spPr>
              <a:xfrm>
                <a:off x="1733057" y="1836163"/>
                <a:ext cx="151853"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3" name="Rectangle 132"/>
              <p:cNvSpPr/>
              <p:nvPr/>
            </p:nvSpPr>
            <p:spPr>
              <a:xfrm flipH="1">
                <a:off x="1504732" y="2057593"/>
                <a:ext cx="152400"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4" name="Rectangle 133"/>
              <p:cNvSpPr/>
              <p:nvPr/>
            </p:nvSpPr>
            <p:spPr>
              <a:xfrm flipH="1">
                <a:off x="1733058" y="2057593"/>
                <a:ext cx="152400"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94" name="Group 93"/>
            <p:cNvGrpSpPr/>
            <p:nvPr/>
          </p:nvGrpSpPr>
          <p:grpSpPr>
            <a:xfrm>
              <a:off x="2051115" y="1843605"/>
              <a:ext cx="496975" cy="510812"/>
              <a:chOff x="1435706" y="1794745"/>
              <a:chExt cx="496975" cy="510812"/>
            </a:xfrm>
          </p:grpSpPr>
          <p:sp>
            <p:nvSpPr>
              <p:cNvPr id="125" name="Rectangle 124"/>
              <p:cNvSpPr/>
              <p:nvPr/>
            </p:nvSpPr>
            <p:spPr>
              <a:xfrm>
                <a:off x="1435706" y="1794745"/>
                <a:ext cx="496975" cy="51081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6" name="Rectangle 125"/>
              <p:cNvSpPr/>
              <p:nvPr/>
            </p:nvSpPr>
            <p:spPr>
              <a:xfrm>
                <a:off x="1504731" y="1836163"/>
                <a:ext cx="151853" cy="179474"/>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7" name="Rectangle 126"/>
              <p:cNvSpPr/>
              <p:nvPr/>
            </p:nvSpPr>
            <p:spPr>
              <a:xfrm>
                <a:off x="1733057" y="1836163"/>
                <a:ext cx="151853"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8" name="Rectangle 127"/>
              <p:cNvSpPr/>
              <p:nvPr/>
            </p:nvSpPr>
            <p:spPr>
              <a:xfrm flipH="1">
                <a:off x="1504732" y="2057593"/>
                <a:ext cx="152400"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9" name="Rectangle 128"/>
              <p:cNvSpPr/>
              <p:nvPr/>
            </p:nvSpPr>
            <p:spPr>
              <a:xfrm flipH="1">
                <a:off x="1733058" y="2057593"/>
                <a:ext cx="152400"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95" name="Group 94"/>
            <p:cNvGrpSpPr/>
            <p:nvPr/>
          </p:nvGrpSpPr>
          <p:grpSpPr>
            <a:xfrm>
              <a:off x="2609666" y="1837238"/>
              <a:ext cx="496975" cy="510812"/>
              <a:chOff x="1435706" y="1794745"/>
              <a:chExt cx="496975" cy="510812"/>
            </a:xfrm>
          </p:grpSpPr>
          <p:sp>
            <p:nvSpPr>
              <p:cNvPr id="120" name="Rectangle 119"/>
              <p:cNvSpPr/>
              <p:nvPr/>
            </p:nvSpPr>
            <p:spPr>
              <a:xfrm>
                <a:off x="1435706" y="1794745"/>
                <a:ext cx="496975" cy="51081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1" name="Rectangle 120"/>
              <p:cNvSpPr/>
              <p:nvPr/>
            </p:nvSpPr>
            <p:spPr>
              <a:xfrm>
                <a:off x="1504731" y="1836163"/>
                <a:ext cx="151853" cy="179474"/>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Rectangle 121"/>
              <p:cNvSpPr/>
              <p:nvPr/>
            </p:nvSpPr>
            <p:spPr>
              <a:xfrm>
                <a:off x="1733057" y="1836163"/>
                <a:ext cx="151853"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3" name="Rectangle 122"/>
              <p:cNvSpPr/>
              <p:nvPr/>
            </p:nvSpPr>
            <p:spPr>
              <a:xfrm flipH="1">
                <a:off x="1504732" y="2057593"/>
                <a:ext cx="152400"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4" name="Rectangle 123"/>
              <p:cNvSpPr/>
              <p:nvPr/>
            </p:nvSpPr>
            <p:spPr>
              <a:xfrm flipH="1">
                <a:off x="1733058" y="2057593"/>
                <a:ext cx="152400"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96" name="Group 95"/>
            <p:cNvGrpSpPr/>
            <p:nvPr/>
          </p:nvGrpSpPr>
          <p:grpSpPr>
            <a:xfrm>
              <a:off x="3175665" y="1836700"/>
              <a:ext cx="496975" cy="510812"/>
              <a:chOff x="1435706" y="1794745"/>
              <a:chExt cx="496975" cy="510812"/>
            </a:xfrm>
          </p:grpSpPr>
          <p:sp>
            <p:nvSpPr>
              <p:cNvPr id="115" name="Rectangle 114"/>
              <p:cNvSpPr/>
              <p:nvPr/>
            </p:nvSpPr>
            <p:spPr>
              <a:xfrm>
                <a:off x="1435706" y="1794745"/>
                <a:ext cx="496975" cy="51081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6" name="Rectangle 115"/>
              <p:cNvSpPr/>
              <p:nvPr/>
            </p:nvSpPr>
            <p:spPr>
              <a:xfrm>
                <a:off x="1504731" y="1836163"/>
                <a:ext cx="151853" cy="179474"/>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7" name="Rectangle 116"/>
              <p:cNvSpPr/>
              <p:nvPr/>
            </p:nvSpPr>
            <p:spPr>
              <a:xfrm>
                <a:off x="1733057" y="1836163"/>
                <a:ext cx="151853"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8" name="Rectangle 117"/>
              <p:cNvSpPr/>
              <p:nvPr/>
            </p:nvSpPr>
            <p:spPr>
              <a:xfrm flipH="1">
                <a:off x="1504732" y="2057593"/>
                <a:ext cx="152400"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9" name="Rectangle 118"/>
              <p:cNvSpPr/>
              <p:nvPr/>
            </p:nvSpPr>
            <p:spPr>
              <a:xfrm flipH="1">
                <a:off x="1733058" y="2057593"/>
                <a:ext cx="152400"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97" name="Group 96"/>
            <p:cNvGrpSpPr/>
            <p:nvPr/>
          </p:nvGrpSpPr>
          <p:grpSpPr>
            <a:xfrm>
              <a:off x="3727859" y="1836163"/>
              <a:ext cx="496975" cy="510812"/>
              <a:chOff x="1435706" y="1794745"/>
              <a:chExt cx="496975" cy="510812"/>
            </a:xfrm>
          </p:grpSpPr>
          <p:sp>
            <p:nvSpPr>
              <p:cNvPr id="110" name="Rectangle 109"/>
              <p:cNvSpPr/>
              <p:nvPr/>
            </p:nvSpPr>
            <p:spPr>
              <a:xfrm>
                <a:off x="1435706" y="1794745"/>
                <a:ext cx="496975" cy="51081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1" name="Rectangle 110"/>
              <p:cNvSpPr/>
              <p:nvPr/>
            </p:nvSpPr>
            <p:spPr>
              <a:xfrm>
                <a:off x="1504731" y="1836163"/>
                <a:ext cx="151853" cy="179474"/>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2" name="Rectangle 111"/>
              <p:cNvSpPr/>
              <p:nvPr/>
            </p:nvSpPr>
            <p:spPr>
              <a:xfrm>
                <a:off x="1733057" y="1836163"/>
                <a:ext cx="151853"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3" name="Rectangle 112"/>
              <p:cNvSpPr/>
              <p:nvPr/>
            </p:nvSpPr>
            <p:spPr>
              <a:xfrm flipH="1">
                <a:off x="1504732" y="2057593"/>
                <a:ext cx="152400"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4" name="Rectangle 113"/>
              <p:cNvSpPr/>
              <p:nvPr/>
            </p:nvSpPr>
            <p:spPr>
              <a:xfrm flipH="1">
                <a:off x="1733058" y="2057593"/>
                <a:ext cx="152400"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98" name="Group 97"/>
            <p:cNvGrpSpPr/>
            <p:nvPr/>
          </p:nvGrpSpPr>
          <p:grpSpPr>
            <a:xfrm>
              <a:off x="4274243" y="1836699"/>
              <a:ext cx="496975" cy="510812"/>
              <a:chOff x="1435706" y="1794745"/>
              <a:chExt cx="496975" cy="510812"/>
            </a:xfrm>
          </p:grpSpPr>
          <p:sp>
            <p:nvSpPr>
              <p:cNvPr id="105" name="Rectangle 104"/>
              <p:cNvSpPr/>
              <p:nvPr/>
            </p:nvSpPr>
            <p:spPr>
              <a:xfrm>
                <a:off x="1435706" y="1794745"/>
                <a:ext cx="496975" cy="51081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6" name="Rectangle 105"/>
              <p:cNvSpPr/>
              <p:nvPr/>
            </p:nvSpPr>
            <p:spPr>
              <a:xfrm>
                <a:off x="1504731" y="1836163"/>
                <a:ext cx="151853" cy="179474"/>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7" name="Rectangle 106"/>
              <p:cNvSpPr/>
              <p:nvPr/>
            </p:nvSpPr>
            <p:spPr>
              <a:xfrm>
                <a:off x="1733057" y="1836163"/>
                <a:ext cx="151853"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8" name="Rectangle 107"/>
              <p:cNvSpPr/>
              <p:nvPr/>
            </p:nvSpPr>
            <p:spPr>
              <a:xfrm flipH="1">
                <a:off x="1504732" y="2057593"/>
                <a:ext cx="152400"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9" name="Rectangle 108"/>
              <p:cNvSpPr/>
              <p:nvPr/>
            </p:nvSpPr>
            <p:spPr>
              <a:xfrm flipH="1">
                <a:off x="1733058" y="2057593"/>
                <a:ext cx="152400"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99" name="Group 98"/>
            <p:cNvGrpSpPr/>
            <p:nvPr/>
          </p:nvGrpSpPr>
          <p:grpSpPr>
            <a:xfrm>
              <a:off x="4826438" y="1836700"/>
              <a:ext cx="496975" cy="510812"/>
              <a:chOff x="1435706" y="1794745"/>
              <a:chExt cx="496975" cy="510812"/>
            </a:xfrm>
          </p:grpSpPr>
          <p:sp>
            <p:nvSpPr>
              <p:cNvPr id="100" name="Rectangle 99"/>
              <p:cNvSpPr/>
              <p:nvPr/>
            </p:nvSpPr>
            <p:spPr>
              <a:xfrm>
                <a:off x="1435706" y="1794745"/>
                <a:ext cx="496975" cy="51081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1" name="Rectangle 100"/>
              <p:cNvSpPr/>
              <p:nvPr/>
            </p:nvSpPr>
            <p:spPr>
              <a:xfrm>
                <a:off x="1504731" y="1836163"/>
                <a:ext cx="151853" cy="179474"/>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Rectangle 101"/>
              <p:cNvSpPr/>
              <p:nvPr/>
            </p:nvSpPr>
            <p:spPr>
              <a:xfrm>
                <a:off x="1733057" y="1836163"/>
                <a:ext cx="151853"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3" name="Rectangle 102"/>
              <p:cNvSpPr/>
              <p:nvPr/>
            </p:nvSpPr>
            <p:spPr>
              <a:xfrm flipH="1">
                <a:off x="1504732" y="2057593"/>
                <a:ext cx="152400"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4" name="Rectangle 103"/>
              <p:cNvSpPr/>
              <p:nvPr/>
            </p:nvSpPr>
            <p:spPr>
              <a:xfrm flipH="1">
                <a:off x="1733058" y="2057593"/>
                <a:ext cx="152400"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nvGrpSpPr>
          <p:cNvPr id="135" name="Group 134"/>
          <p:cNvGrpSpPr/>
          <p:nvPr/>
        </p:nvGrpSpPr>
        <p:grpSpPr>
          <a:xfrm>
            <a:off x="4180553" y="4592750"/>
            <a:ext cx="3818682" cy="518254"/>
            <a:chOff x="1504731" y="1836163"/>
            <a:chExt cx="3818682" cy="518254"/>
          </a:xfrm>
        </p:grpSpPr>
        <p:grpSp>
          <p:nvGrpSpPr>
            <p:cNvPr id="136" name="Group 135"/>
            <p:cNvGrpSpPr/>
            <p:nvPr/>
          </p:nvGrpSpPr>
          <p:grpSpPr>
            <a:xfrm>
              <a:off x="1504731" y="1836163"/>
              <a:ext cx="496975" cy="510812"/>
              <a:chOff x="1435706" y="1794745"/>
              <a:chExt cx="496975" cy="510812"/>
            </a:xfrm>
          </p:grpSpPr>
          <p:sp>
            <p:nvSpPr>
              <p:cNvPr id="173" name="Rectangle 172"/>
              <p:cNvSpPr/>
              <p:nvPr/>
            </p:nvSpPr>
            <p:spPr>
              <a:xfrm>
                <a:off x="1435706" y="1794745"/>
                <a:ext cx="496975" cy="51081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4" name="Rectangle 173"/>
              <p:cNvSpPr/>
              <p:nvPr/>
            </p:nvSpPr>
            <p:spPr>
              <a:xfrm>
                <a:off x="1504731" y="1836163"/>
                <a:ext cx="151853" cy="179474"/>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5" name="Rectangle 174"/>
              <p:cNvSpPr/>
              <p:nvPr/>
            </p:nvSpPr>
            <p:spPr>
              <a:xfrm>
                <a:off x="1733057" y="1836163"/>
                <a:ext cx="151853"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6" name="Rectangle 175"/>
              <p:cNvSpPr/>
              <p:nvPr/>
            </p:nvSpPr>
            <p:spPr>
              <a:xfrm flipH="1">
                <a:off x="1504732" y="2057593"/>
                <a:ext cx="152400"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7" name="Rectangle 176"/>
              <p:cNvSpPr/>
              <p:nvPr/>
            </p:nvSpPr>
            <p:spPr>
              <a:xfrm flipH="1">
                <a:off x="1733058" y="2057593"/>
                <a:ext cx="152400"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37" name="Group 136"/>
            <p:cNvGrpSpPr/>
            <p:nvPr/>
          </p:nvGrpSpPr>
          <p:grpSpPr>
            <a:xfrm>
              <a:off x="2051115" y="1843605"/>
              <a:ext cx="496975" cy="510812"/>
              <a:chOff x="1435706" y="1794745"/>
              <a:chExt cx="496975" cy="510812"/>
            </a:xfrm>
          </p:grpSpPr>
          <p:sp>
            <p:nvSpPr>
              <p:cNvPr id="168" name="Rectangle 167"/>
              <p:cNvSpPr/>
              <p:nvPr/>
            </p:nvSpPr>
            <p:spPr>
              <a:xfrm>
                <a:off x="1435706" y="1794745"/>
                <a:ext cx="496975" cy="51081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9" name="Rectangle 168"/>
              <p:cNvSpPr/>
              <p:nvPr/>
            </p:nvSpPr>
            <p:spPr>
              <a:xfrm>
                <a:off x="1504731" y="1836163"/>
                <a:ext cx="151853" cy="179474"/>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0" name="Rectangle 169"/>
              <p:cNvSpPr/>
              <p:nvPr/>
            </p:nvSpPr>
            <p:spPr>
              <a:xfrm>
                <a:off x="1733057" y="1836163"/>
                <a:ext cx="151853"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1" name="Rectangle 170"/>
              <p:cNvSpPr/>
              <p:nvPr/>
            </p:nvSpPr>
            <p:spPr>
              <a:xfrm flipH="1">
                <a:off x="1504732" y="2057593"/>
                <a:ext cx="152400"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2" name="Rectangle 171"/>
              <p:cNvSpPr/>
              <p:nvPr/>
            </p:nvSpPr>
            <p:spPr>
              <a:xfrm flipH="1">
                <a:off x="1733058" y="2057593"/>
                <a:ext cx="152400"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38" name="Group 137"/>
            <p:cNvGrpSpPr/>
            <p:nvPr/>
          </p:nvGrpSpPr>
          <p:grpSpPr>
            <a:xfrm>
              <a:off x="2609666" y="1837238"/>
              <a:ext cx="496975" cy="510812"/>
              <a:chOff x="1435706" y="1794745"/>
              <a:chExt cx="496975" cy="510812"/>
            </a:xfrm>
          </p:grpSpPr>
          <p:sp>
            <p:nvSpPr>
              <p:cNvPr id="163" name="Rectangle 162"/>
              <p:cNvSpPr/>
              <p:nvPr/>
            </p:nvSpPr>
            <p:spPr>
              <a:xfrm>
                <a:off x="1435706" y="1794745"/>
                <a:ext cx="496975" cy="51081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4" name="Rectangle 163"/>
              <p:cNvSpPr/>
              <p:nvPr/>
            </p:nvSpPr>
            <p:spPr>
              <a:xfrm>
                <a:off x="1504731" y="1836163"/>
                <a:ext cx="151853" cy="179474"/>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5" name="Rectangle 164"/>
              <p:cNvSpPr/>
              <p:nvPr/>
            </p:nvSpPr>
            <p:spPr>
              <a:xfrm>
                <a:off x="1733057" y="1836163"/>
                <a:ext cx="151853"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6" name="Rectangle 165"/>
              <p:cNvSpPr/>
              <p:nvPr/>
            </p:nvSpPr>
            <p:spPr>
              <a:xfrm flipH="1">
                <a:off x="1504732" y="2057593"/>
                <a:ext cx="152400"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7" name="Rectangle 166"/>
              <p:cNvSpPr/>
              <p:nvPr/>
            </p:nvSpPr>
            <p:spPr>
              <a:xfrm flipH="1">
                <a:off x="1733058" y="2057593"/>
                <a:ext cx="152400"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39" name="Group 138"/>
            <p:cNvGrpSpPr/>
            <p:nvPr/>
          </p:nvGrpSpPr>
          <p:grpSpPr>
            <a:xfrm>
              <a:off x="3175665" y="1836700"/>
              <a:ext cx="496975" cy="510812"/>
              <a:chOff x="1435706" y="1794745"/>
              <a:chExt cx="496975" cy="510812"/>
            </a:xfrm>
          </p:grpSpPr>
          <p:sp>
            <p:nvSpPr>
              <p:cNvPr id="158" name="Rectangle 157"/>
              <p:cNvSpPr/>
              <p:nvPr/>
            </p:nvSpPr>
            <p:spPr>
              <a:xfrm>
                <a:off x="1435706" y="1794745"/>
                <a:ext cx="496975" cy="51081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9" name="Rectangle 158"/>
              <p:cNvSpPr/>
              <p:nvPr/>
            </p:nvSpPr>
            <p:spPr>
              <a:xfrm>
                <a:off x="1504731" y="1836163"/>
                <a:ext cx="151853" cy="179474"/>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0" name="Rectangle 159"/>
              <p:cNvSpPr/>
              <p:nvPr/>
            </p:nvSpPr>
            <p:spPr>
              <a:xfrm>
                <a:off x="1733057" y="1836163"/>
                <a:ext cx="151853"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1" name="Rectangle 160"/>
              <p:cNvSpPr/>
              <p:nvPr/>
            </p:nvSpPr>
            <p:spPr>
              <a:xfrm flipH="1">
                <a:off x="1504732" y="2057593"/>
                <a:ext cx="152400"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2" name="Rectangle 161"/>
              <p:cNvSpPr/>
              <p:nvPr/>
            </p:nvSpPr>
            <p:spPr>
              <a:xfrm flipH="1">
                <a:off x="1733058" y="2057593"/>
                <a:ext cx="152400"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40" name="Group 139"/>
            <p:cNvGrpSpPr/>
            <p:nvPr/>
          </p:nvGrpSpPr>
          <p:grpSpPr>
            <a:xfrm>
              <a:off x="3727859" y="1836163"/>
              <a:ext cx="496975" cy="510812"/>
              <a:chOff x="1435706" y="1794745"/>
              <a:chExt cx="496975" cy="510812"/>
            </a:xfrm>
          </p:grpSpPr>
          <p:sp>
            <p:nvSpPr>
              <p:cNvPr id="153" name="Rectangle 152"/>
              <p:cNvSpPr/>
              <p:nvPr/>
            </p:nvSpPr>
            <p:spPr>
              <a:xfrm>
                <a:off x="1435706" y="1794745"/>
                <a:ext cx="496975" cy="51081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4" name="Rectangle 153"/>
              <p:cNvSpPr/>
              <p:nvPr/>
            </p:nvSpPr>
            <p:spPr>
              <a:xfrm>
                <a:off x="1504731" y="1836163"/>
                <a:ext cx="151853" cy="179474"/>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5" name="Rectangle 154"/>
              <p:cNvSpPr/>
              <p:nvPr/>
            </p:nvSpPr>
            <p:spPr>
              <a:xfrm>
                <a:off x="1733057" y="1836163"/>
                <a:ext cx="151853"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6" name="Rectangle 155"/>
              <p:cNvSpPr/>
              <p:nvPr/>
            </p:nvSpPr>
            <p:spPr>
              <a:xfrm flipH="1">
                <a:off x="1504732" y="2057593"/>
                <a:ext cx="152400"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7" name="Rectangle 156"/>
              <p:cNvSpPr/>
              <p:nvPr/>
            </p:nvSpPr>
            <p:spPr>
              <a:xfrm flipH="1">
                <a:off x="1733058" y="2057593"/>
                <a:ext cx="152400"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41" name="Group 140"/>
            <p:cNvGrpSpPr/>
            <p:nvPr/>
          </p:nvGrpSpPr>
          <p:grpSpPr>
            <a:xfrm>
              <a:off x="4274243" y="1836699"/>
              <a:ext cx="496975" cy="510812"/>
              <a:chOff x="1435706" y="1794745"/>
              <a:chExt cx="496975" cy="510812"/>
            </a:xfrm>
          </p:grpSpPr>
          <p:sp>
            <p:nvSpPr>
              <p:cNvPr id="148" name="Rectangle 147"/>
              <p:cNvSpPr/>
              <p:nvPr/>
            </p:nvSpPr>
            <p:spPr>
              <a:xfrm>
                <a:off x="1435706" y="1794745"/>
                <a:ext cx="496975" cy="51081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9" name="Rectangle 148"/>
              <p:cNvSpPr/>
              <p:nvPr/>
            </p:nvSpPr>
            <p:spPr>
              <a:xfrm>
                <a:off x="1504731" y="1836163"/>
                <a:ext cx="151853" cy="179474"/>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0" name="Rectangle 149"/>
              <p:cNvSpPr/>
              <p:nvPr/>
            </p:nvSpPr>
            <p:spPr>
              <a:xfrm>
                <a:off x="1733057" y="1836163"/>
                <a:ext cx="151853"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1" name="Rectangle 150"/>
              <p:cNvSpPr/>
              <p:nvPr/>
            </p:nvSpPr>
            <p:spPr>
              <a:xfrm flipH="1">
                <a:off x="1504732" y="2057593"/>
                <a:ext cx="152400"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2" name="Rectangle 151"/>
              <p:cNvSpPr/>
              <p:nvPr/>
            </p:nvSpPr>
            <p:spPr>
              <a:xfrm flipH="1">
                <a:off x="1733058" y="2057593"/>
                <a:ext cx="152400"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42" name="Group 141"/>
            <p:cNvGrpSpPr/>
            <p:nvPr/>
          </p:nvGrpSpPr>
          <p:grpSpPr>
            <a:xfrm>
              <a:off x="4826438" y="1836700"/>
              <a:ext cx="496975" cy="510812"/>
              <a:chOff x="1435706" y="1794745"/>
              <a:chExt cx="496975" cy="510812"/>
            </a:xfrm>
          </p:grpSpPr>
          <p:sp>
            <p:nvSpPr>
              <p:cNvPr id="143" name="Rectangle 142"/>
              <p:cNvSpPr/>
              <p:nvPr/>
            </p:nvSpPr>
            <p:spPr>
              <a:xfrm>
                <a:off x="1435706" y="1794745"/>
                <a:ext cx="496975" cy="51081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4" name="Rectangle 143"/>
              <p:cNvSpPr/>
              <p:nvPr/>
            </p:nvSpPr>
            <p:spPr>
              <a:xfrm>
                <a:off x="1504731" y="1836163"/>
                <a:ext cx="151853" cy="179474"/>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5" name="Rectangle 144"/>
              <p:cNvSpPr/>
              <p:nvPr/>
            </p:nvSpPr>
            <p:spPr>
              <a:xfrm>
                <a:off x="1733057" y="1836163"/>
                <a:ext cx="151853"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6" name="Rectangle 145"/>
              <p:cNvSpPr/>
              <p:nvPr/>
            </p:nvSpPr>
            <p:spPr>
              <a:xfrm flipH="1">
                <a:off x="1504732" y="2057593"/>
                <a:ext cx="152400"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7" name="Rectangle 146"/>
              <p:cNvSpPr/>
              <p:nvPr/>
            </p:nvSpPr>
            <p:spPr>
              <a:xfrm flipH="1">
                <a:off x="1733058" y="2057593"/>
                <a:ext cx="152400"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nvGrpSpPr>
          <p:cNvPr id="178" name="Group 177"/>
          <p:cNvGrpSpPr/>
          <p:nvPr/>
        </p:nvGrpSpPr>
        <p:grpSpPr>
          <a:xfrm>
            <a:off x="4181645" y="5296841"/>
            <a:ext cx="3818682" cy="518254"/>
            <a:chOff x="1504731" y="1836163"/>
            <a:chExt cx="3818682" cy="518254"/>
          </a:xfrm>
        </p:grpSpPr>
        <p:grpSp>
          <p:nvGrpSpPr>
            <p:cNvPr id="179" name="Group 178"/>
            <p:cNvGrpSpPr/>
            <p:nvPr/>
          </p:nvGrpSpPr>
          <p:grpSpPr>
            <a:xfrm>
              <a:off x="1504731" y="1836163"/>
              <a:ext cx="496975" cy="510812"/>
              <a:chOff x="1435706" y="1794745"/>
              <a:chExt cx="496975" cy="510812"/>
            </a:xfrm>
          </p:grpSpPr>
          <p:sp>
            <p:nvSpPr>
              <p:cNvPr id="216" name="Rectangle 215"/>
              <p:cNvSpPr/>
              <p:nvPr/>
            </p:nvSpPr>
            <p:spPr>
              <a:xfrm>
                <a:off x="1435706" y="1794745"/>
                <a:ext cx="496975" cy="51081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7" name="Rectangle 216"/>
              <p:cNvSpPr/>
              <p:nvPr/>
            </p:nvSpPr>
            <p:spPr>
              <a:xfrm>
                <a:off x="1504731" y="1836163"/>
                <a:ext cx="151853" cy="179474"/>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8" name="Rectangle 217"/>
              <p:cNvSpPr/>
              <p:nvPr/>
            </p:nvSpPr>
            <p:spPr>
              <a:xfrm>
                <a:off x="1733057" y="1836163"/>
                <a:ext cx="151853"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9" name="Rectangle 218"/>
              <p:cNvSpPr/>
              <p:nvPr/>
            </p:nvSpPr>
            <p:spPr>
              <a:xfrm flipH="1">
                <a:off x="1504732" y="2057593"/>
                <a:ext cx="152400"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0" name="Rectangle 219"/>
              <p:cNvSpPr/>
              <p:nvPr/>
            </p:nvSpPr>
            <p:spPr>
              <a:xfrm flipH="1">
                <a:off x="1733058" y="2057593"/>
                <a:ext cx="152400"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80" name="Group 179"/>
            <p:cNvGrpSpPr/>
            <p:nvPr/>
          </p:nvGrpSpPr>
          <p:grpSpPr>
            <a:xfrm>
              <a:off x="2051115" y="1843605"/>
              <a:ext cx="496975" cy="510812"/>
              <a:chOff x="1435706" y="1794745"/>
              <a:chExt cx="496975" cy="510812"/>
            </a:xfrm>
          </p:grpSpPr>
          <p:sp>
            <p:nvSpPr>
              <p:cNvPr id="211" name="Rectangle 210"/>
              <p:cNvSpPr/>
              <p:nvPr/>
            </p:nvSpPr>
            <p:spPr>
              <a:xfrm>
                <a:off x="1435706" y="1794745"/>
                <a:ext cx="496975" cy="51081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2" name="Rectangle 211"/>
              <p:cNvSpPr/>
              <p:nvPr/>
            </p:nvSpPr>
            <p:spPr>
              <a:xfrm>
                <a:off x="1504731" y="1836163"/>
                <a:ext cx="151853" cy="179474"/>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3" name="Rectangle 212"/>
              <p:cNvSpPr/>
              <p:nvPr/>
            </p:nvSpPr>
            <p:spPr>
              <a:xfrm>
                <a:off x="1733057" y="1836163"/>
                <a:ext cx="151853"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4" name="Rectangle 213"/>
              <p:cNvSpPr/>
              <p:nvPr/>
            </p:nvSpPr>
            <p:spPr>
              <a:xfrm flipH="1">
                <a:off x="1504732" y="2057593"/>
                <a:ext cx="152400"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5" name="Rectangle 214"/>
              <p:cNvSpPr/>
              <p:nvPr/>
            </p:nvSpPr>
            <p:spPr>
              <a:xfrm flipH="1">
                <a:off x="1733058" y="2057593"/>
                <a:ext cx="152400"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81" name="Group 180"/>
            <p:cNvGrpSpPr/>
            <p:nvPr/>
          </p:nvGrpSpPr>
          <p:grpSpPr>
            <a:xfrm>
              <a:off x="2609666" y="1837238"/>
              <a:ext cx="496975" cy="510812"/>
              <a:chOff x="1435706" y="1794745"/>
              <a:chExt cx="496975" cy="510812"/>
            </a:xfrm>
          </p:grpSpPr>
          <p:sp>
            <p:nvSpPr>
              <p:cNvPr id="206" name="Rectangle 205"/>
              <p:cNvSpPr/>
              <p:nvPr/>
            </p:nvSpPr>
            <p:spPr>
              <a:xfrm>
                <a:off x="1435706" y="1794745"/>
                <a:ext cx="496975" cy="51081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7" name="Rectangle 206"/>
              <p:cNvSpPr/>
              <p:nvPr/>
            </p:nvSpPr>
            <p:spPr>
              <a:xfrm>
                <a:off x="1504731" y="1836163"/>
                <a:ext cx="151853" cy="179474"/>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8" name="Rectangle 207"/>
              <p:cNvSpPr/>
              <p:nvPr/>
            </p:nvSpPr>
            <p:spPr>
              <a:xfrm>
                <a:off x="1733057" y="1836163"/>
                <a:ext cx="151853"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9" name="Rectangle 208"/>
              <p:cNvSpPr/>
              <p:nvPr/>
            </p:nvSpPr>
            <p:spPr>
              <a:xfrm flipH="1">
                <a:off x="1504732" y="2057593"/>
                <a:ext cx="152400"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0" name="Rectangle 209"/>
              <p:cNvSpPr/>
              <p:nvPr/>
            </p:nvSpPr>
            <p:spPr>
              <a:xfrm flipH="1">
                <a:off x="1733058" y="2057593"/>
                <a:ext cx="152400"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82" name="Group 181"/>
            <p:cNvGrpSpPr/>
            <p:nvPr/>
          </p:nvGrpSpPr>
          <p:grpSpPr>
            <a:xfrm>
              <a:off x="3175665" y="1836700"/>
              <a:ext cx="496975" cy="510812"/>
              <a:chOff x="1435706" y="1794745"/>
              <a:chExt cx="496975" cy="510812"/>
            </a:xfrm>
          </p:grpSpPr>
          <p:sp>
            <p:nvSpPr>
              <p:cNvPr id="201" name="Rectangle 200"/>
              <p:cNvSpPr/>
              <p:nvPr/>
            </p:nvSpPr>
            <p:spPr>
              <a:xfrm>
                <a:off x="1435706" y="1794745"/>
                <a:ext cx="496975" cy="51081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2" name="Rectangle 201"/>
              <p:cNvSpPr/>
              <p:nvPr/>
            </p:nvSpPr>
            <p:spPr>
              <a:xfrm>
                <a:off x="1504731" y="1836163"/>
                <a:ext cx="151853" cy="179474"/>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3" name="Rectangle 202"/>
              <p:cNvSpPr/>
              <p:nvPr/>
            </p:nvSpPr>
            <p:spPr>
              <a:xfrm>
                <a:off x="1733057" y="1836163"/>
                <a:ext cx="151853"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4" name="Rectangle 203"/>
              <p:cNvSpPr/>
              <p:nvPr/>
            </p:nvSpPr>
            <p:spPr>
              <a:xfrm flipH="1">
                <a:off x="1504732" y="2057593"/>
                <a:ext cx="152400"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5" name="Rectangle 204"/>
              <p:cNvSpPr/>
              <p:nvPr/>
            </p:nvSpPr>
            <p:spPr>
              <a:xfrm flipH="1">
                <a:off x="1733058" y="2057593"/>
                <a:ext cx="152400"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83" name="Group 182"/>
            <p:cNvGrpSpPr/>
            <p:nvPr/>
          </p:nvGrpSpPr>
          <p:grpSpPr>
            <a:xfrm>
              <a:off x="3727859" y="1836163"/>
              <a:ext cx="496975" cy="510812"/>
              <a:chOff x="1435706" y="1794745"/>
              <a:chExt cx="496975" cy="510812"/>
            </a:xfrm>
          </p:grpSpPr>
          <p:sp>
            <p:nvSpPr>
              <p:cNvPr id="196" name="Rectangle 195"/>
              <p:cNvSpPr/>
              <p:nvPr/>
            </p:nvSpPr>
            <p:spPr>
              <a:xfrm>
                <a:off x="1435706" y="1794745"/>
                <a:ext cx="496975" cy="51081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7" name="Rectangle 196"/>
              <p:cNvSpPr/>
              <p:nvPr/>
            </p:nvSpPr>
            <p:spPr>
              <a:xfrm>
                <a:off x="1504731" y="1836163"/>
                <a:ext cx="151853" cy="179474"/>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8" name="Rectangle 197"/>
              <p:cNvSpPr/>
              <p:nvPr/>
            </p:nvSpPr>
            <p:spPr>
              <a:xfrm>
                <a:off x="1733057" y="1836163"/>
                <a:ext cx="151853"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9" name="Rectangle 198"/>
              <p:cNvSpPr/>
              <p:nvPr/>
            </p:nvSpPr>
            <p:spPr>
              <a:xfrm flipH="1">
                <a:off x="1504732" y="2057593"/>
                <a:ext cx="152400"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0" name="Rectangle 199"/>
              <p:cNvSpPr/>
              <p:nvPr/>
            </p:nvSpPr>
            <p:spPr>
              <a:xfrm flipH="1">
                <a:off x="1733058" y="2057593"/>
                <a:ext cx="152400"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84" name="Group 183"/>
            <p:cNvGrpSpPr/>
            <p:nvPr/>
          </p:nvGrpSpPr>
          <p:grpSpPr>
            <a:xfrm>
              <a:off x="4274243" y="1836699"/>
              <a:ext cx="496975" cy="510812"/>
              <a:chOff x="1435706" y="1794745"/>
              <a:chExt cx="496975" cy="510812"/>
            </a:xfrm>
          </p:grpSpPr>
          <p:sp>
            <p:nvSpPr>
              <p:cNvPr id="191" name="Rectangle 190"/>
              <p:cNvSpPr/>
              <p:nvPr/>
            </p:nvSpPr>
            <p:spPr>
              <a:xfrm>
                <a:off x="1435706" y="1794745"/>
                <a:ext cx="496975" cy="51081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2" name="Rectangle 191"/>
              <p:cNvSpPr/>
              <p:nvPr/>
            </p:nvSpPr>
            <p:spPr>
              <a:xfrm>
                <a:off x="1504731" y="1836163"/>
                <a:ext cx="151853" cy="179474"/>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3" name="Rectangle 192"/>
              <p:cNvSpPr/>
              <p:nvPr/>
            </p:nvSpPr>
            <p:spPr>
              <a:xfrm>
                <a:off x="1733057" y="1836163"/>
                <a:ext cx="151853"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4" name="Rectangle 193"/>
              <p:cNvSpPr/>
              <p:nvPr/>
            </p:nvSpPr>
            <p:spPr>
              <a:xfrm flipH="1">
                <a:off x="1504732" y="2057593"/>
                <a:ext cx="152400"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5" name="Rectangle 194"/>
              <p:cNvSpPr/>
              <p:nvPr/>
            </p:nvSpPr>
            <p:spPr>
              <a:xfrm flipH="1">
                <a:off x="1733058" y="2057593"/>
                <a:ext cx="152400"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85" name="Group 184"/>
            <p:cNvGrpSpPr/>
            <p:nvPr/>
          </p:nvGrpSpPr>
          <p:grpSpPr>
            <a:xfrm>
              <a:off x="4826438" y="1836700"/>
              <a:ext cx="496975" cy="510812"/>
              <a:chOff x="1435706" y="1794745"/>
              <a:chExt cx="496975" cy="510812"/>
            </a:xfrm>
          </p:grpSpPr>
          <p:sp>
            <p:nvSpPr>
              <p:cNvPr id="186" name="Rectangle 185"/>
              <p:cNvSpPr/>
              <p:nvPr/>
            </p:nvSpPr>
            <p:spPr>
              <a:xfrm>
                <a:off x="1435706" y="1794745"/>
                <a:ext cx="496975" cy="51081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7" name="Rectangle 186"/>
              <p:cNvSpPr/>
              <p:nvPr/>
            </p:nvSpPr>
            <p:spPr>
              <a:xfrm>
                <a:off x="1504731" y="1836163"/>
                <a:ext cx="151853" cy="179474"/>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8" name="Rectangle 187"/>
              <p:cNvSpPr/>
              <p:nvPr/>
            </p:nvSpPr>
            <p:spPr>
              <a:xfrm>
                <a:off x="1733057" y="1836163"/>
                <a:ext cx="151853"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9" name="Rectangle 188"/>
              <p:cNvSpPr/>
              <p:nvPr/>
            </p:nvSpPr>
            <p:spPr>
              <a:xfrm flipH="1">
                <a:off x="1504732" y="2057593"/>
                <a:ext cx="152400"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0" name="Rectangle 189"/>
              <p:cNvSpPr/>
              <p:nvPr/>
            </p:nvSpPr>
            <p:spPr>
              <a:xfrm flipH="1">
                <a:off x="1733058" y="2057593"/>
                <a:ext cx="152400"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nvGrpSpPr>
          <p:cNvPr id="221" name="Group 220"/>
          <p:cNvGrpSpPr/>
          <p:nvPr/>
        </p:nvGrpSpPr>
        <p:grpSpPr>
          <a:xfrm>
            <a:off x="4180553" y="1728059"/>
            <a:ext cx="5243081" cy="552231"/>
            <a:chOff x="1876020" y="1596718"/>
            <a:chExt cx="5243081" cy="552231"/>
          </a:xfrm>
        </p:grpSpPr>
        <p:grpSp>
          <p:nvGrpSpPr>
            <p:cNvPr id="222" name="Group 221"/>
            <p:cNvGrpSpPr/>
            <p:nvPr/>
          </p:nvGrpSpPr>
          <p:grpSpPr>
            <a:xfrm>
              <a:off x="1876020" y="1630695"/>
              <a:ext cx="496975" cy="510812"/>
              <a:chOff x="1435706" y="1794745"/>
              <a:chExt cx="496975" cy="510812"/>
            </a:xfrm>
          </p:grpSpPr>
          <p:sp>
            <p:nvSpPr>
              <p:cNvPr id="260" name="Rectangle 259"/>
              <p:cNvSpPr/>
              <p:nvPr/>
            </p:nvSpPr>
            <p:spPr>
              <a:xfrm>
                <a:off x="1435706" y="1794745"/>
                <a:ext cx="496975" cy="51081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1" name="Rectangle 260"/>
              <p:cNvSpPr/>
              <p:nvPr/>
            </p:nvSpPr>
            <p:spPr>
              <a:xfrm>
                <a:off x="1504731" y="1836163"/>
                <a:ext cx="151853" cy="179474"/>
              </a:xfrm>
              <a:prstGeom prst="rect">
                <a:avLst/>
              </a:prstGeom>
              <a:solidFill>
                <a:schemeClr val="accent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2" name="Rectangle 261"/>
              <p:cNvSpPr/>
              <p:nvPr/>
            </p:nvSpPr>
            <p:spPr>
              <a:xfrm>
                <a:off x="1733057" y="1836163"/>
                <a:ext cx="151853"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3" name="Rectangle 262"/>
              <p:cNvSpPr/>
              <p:nvPr/>
            </p:nvSpPr>
            <p:spPr>
              <a:xfrm flipH="1">
                <a:off x="1504732" y="2057593"/>
                <a:ext cx="152400"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4" name="Rectangle 263"/>
              <p:cNvSpPr/>
              <p:nvPr/>
            </p:nvSpPr>
            <p:spPr>
              <a:xfrm flipH="1">
                <a:off x="1733058" y="2057593"/>
                <a:ext cx="152400"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23" name="Group 222"/>
            <p:cNvGrpSpPr/>
            <p:nvPr/>
          </p:nvGrpSpPr>
          <p:grpSpPr>
            <a:xfrm>
              <a:off x="2422404" y="1638137"/>
              <a:ext cx="496975" cy="510812"/>
              <a:chOff x="1435706" y="1794745"/>
              <a:chExt cx="496975" cy="510812"/>
            </a:xfrm>
          </p:grpSpPr>
          <p:sp>
            <p:nvSpPr>
              <p:cNvPr id="255" name="Rectangle 254"/>
              <p:cNvSpPr/>
              <p:nvPr/>
            </p:nvSpPr>
            <p:spPr>
              <a:xfrm>
                <a:off x="1435706" y="1794745"/>
                <a:ext cx="496975" cy="51081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6" name="Rectangle 255"/>
              <p:cNvSpPr/>
              <p:nvPr/>
            </p:nvSpPr>
            <p:spPr>
              <a:xfrm>
                <a:off x="1504731" y="1836163"/>
                <a:ext cx="151853" cy="179474"/>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7" name="Rectangle 256"/>
              <p:cNvSpPr/>
              <p:nvPr/>
            </p:nvSpPr>
            <p:spPr>
              <a:xfrm>
                <a:off x="1733057" y="1836163"/>
                <a:ext cx="151853"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8" name="Rectangle 257"/>
              <p:cNvSpPr/>
              <p:nvPr/>
            </p:nvSpPr>
            <p:spPr>
              <a:xfrm flipH="1">
                <a:off x="1504732" y="2057593"/>
                <a:ext cx="152400"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9" name="Rectangle 258"/>
              <p:cNvSpPr/>
              <p:nvPr/>
            </p:nvSpPr>
            <p:spPr>
              <a:xfrm flipH="1">
                <a:off x="1733058" y="2057593"/>
                <a:ext cx="152400"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24" name="Group 223"/>
            <p:cNvGrpSpPr/>
            <p:nvPr/>
          </p:nvGrpSpPr>
          <p:grpSpPr>
            <a:xfrm>
              <a:off x="2980955" y="1631770"/>
              <a:ext cx="496975" cy="510812"/>
              <a:chOff x="1435706" y="1794745"/>
              <a:chExt cx="496975" cy="510812"/>
            </a:xfrm>
          </p:grpSpPr>
          <p:sp>
            <p:nvSpPr>
              <p:cNvPr id="250" name="Rectangle 249"/>
              <p:cNvSpPr/>
              <p:nvPr/>
            </p:nvSpPr>
            <p:spPr>
              <a:xfrm>
                <a:off x="1435706" y="1794745"/>
                <a:ext cx="496975" cy="51081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1" name="Rectangle 250"/>
              <p:cNvSpPr/>
              <p:nvPr/>
            </p:nvSpPr>
            <p:spPr>
              <a:xfrm>
                <a:off x="1504731" y="1836163"/>
                <a:ext cx="151853" cy="179474"/>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2" name="Rectangle 251"/>
              <p:cNvSpPr/>
              <p:nvPr/>
            </p:nvSpPr>
            <p:spPr>
              <a:xfrm>
                <a:off x="1733057" y="1836163"/>
                <a:ext cx="151853"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3" name="Rectangle 252"/>
              <p:cNvSpPr/>
              <p:nvPr/>
            </p:nvSpPr>
            <p:spPr>
              <a:xfrm flipH="1">
                <a:off x="1504732" y="2057593"/>
                <a:ext cx="152400"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4" name="Rectangle 253"/>
              <p:cNvSpPr/>
              <p:nvPr/>
            </p:nvSpPr>
            <p:spPr>
              <a:xfrm flipH="1">
                <a:off x="1733058" y="2057593"/>
                <a:ext cx="152400"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25" name="Group 224"/>
            <p:cNvGrpSpPr/>
            <p:nvPr/>
          </p:nvGrpSpPr>
          <p:grpSpPr>
            <a:xfrm>
              <a:off x="3546954" y="1631232"/>
              <a:ext cx="496975" cy="510812"/>
              <a:chOff x="1435706" y="1794745"/>
              <a:chExt cx="496975" cy="510812"/>
            </a:xfrm>
          </p:grpSpPr>
          <p:sp>
            <p:nvSpPr>
              <p:cNvPr id="245" name="Rectangle 244"/>
              <p:cNvSpPr/>
              <p:nvPr/>
            </p:nvSpPr>
            <p:spPr>
              <a:xfrm>
                <a:off x="1435706" y="1794745"/>
                <a:ext cx="496975" cy="51081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6" name="Rectangle 245"/>
              <p:cNvSpPr/>
              <p:nvPr/>
            </p:nvSpPr>
            <p:spPr>
              <a:xfrm>
                <a:off x="1504731" y="1836163"/>
                <a:ext cx="151853" cy="179474"/>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7" name="Rectangle 246"/>
              <p:cNvSpPr/>
              <p:nvPr/>
            </p:nvSpPr>
            <p:spPr>
              <a:xfrm>
                <a:off x="1733057" y="1836163"/>
                <a:ext cx="151853"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8" name="Rectangle 247"/>
              <p:cNvSpPr/>
              <p:nvPr/>
            </p:nvSpPr>
            <p:spPr>
              <a:xfrm flipH="1">
                <a:off x="1504732" y="2057593"/>
                <a:ext cx="152400"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9" name="Rectangle 248"/>
              <p:cNvSpPr/>
              <p:nvPr/>
            </p:nvSpPr>
            <p:spPr>
              <a:xfrm flipH="1">
                <a:off x="1733058" y="2057593"/>
                <a:ext cx="152400"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26" name="Group 225"/>
            <p:cNvGrpSpPr/>
            <p:nvPr/>
          </p:nvGrpSpPr>
          <p:grpSpPr>
            <a:xfrm>
              <a:off x="4099148" y="1630695"/>
              <a:ext cx="496975" cy="510812"/>
              <a:chOff x="1435706" y="1794745"/>
              <a:chExt cx="496975" cy="510812"/>
            </a:xfrm>
          </p:grpSpPr>
          <p:sp>
            <p:nvSpPr>
              <p:cNvPr id="240" name="Rectangle 239"/>
              <p:cNvSpPr/>
              <p:nvPr/>
            </p:nvSpPr>
            <p:spPr>
              <a:xfrm>
                <a:off x="1435706" y="1794745"/>
                <a:ext cx="496975" cy="51081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1" name="Rectangle 240"/>
              <p:cNvSpPr/>
              <p:nvPr/>
            </p:nvSpPr>
            <p:spPr>
              <a:xfrm>
                <a:off x="1504731" y="1836163"/>
                <a:ext cx="151853" cy="179474"/>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2" name="Rectangle 241"/>
              <p:cNvSpPr/>
              <p:nvPr/>
            </p:nvSpPr>
            <p:spPr>
              <a:xfrm>
                <a:off x="1733057" y="1836163"/>
                <a:ext cx="151853"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3" name="Rectangle 242"/>
              <p:cNvSpPr/>
              <p:nvPr/>
            </p:nvSpPr>
            <p:spPr>
              <a:xfrm flipH="1">
                <a:off x="1504732" y="2057593"/>
                <a:ext cx="152400"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4" name="Rectangle 243"/>
              <p:cNvSpPr/>
              <p:nvPr/>
            </p:nvSpPr>
            <p:spPr>
              <a:xfrm flipH="1">
                <a:off x="1733058" y="2057593"/>
                <a:ext cx="152400"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27" name="Group 226"/>
            <p:cNvGrpSpPr/>
            <p:nvPr/>
          </p:nvGrpSpPr>
          <p:grpSpPr>
            <a:xfrm>
              <a:off x="4645532" y="1631231"/>
              <a:ext cx="496975" cy="510812"/>
              <a:chOff x="1435706" y="1794745"/>
              <a:chExt cx="496975" cy="510812"/>
            </a:xfrm>
          </p:grpSpPr>
          <p:sp>
            <p:nvSpPr>
              <p:cNvPr id="235" name="Rectangle 234"/>
              <p:cNvSpPr/>
              <p:nvPr/>
            </p:nvSpPr>
            <p:spPr>
              <a:xfrm>
                <a:off x="1435706" y="1794745"/>
                <a:ext cx="496975" cy="51081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6" name="Rectangle 235"/>
              <p:cNvSpPr/>
              <p:nvPr/>
            </p:nvSpPr>
            <p:spPr>
              <a:xfrm>
                <a:off x="1504731" y="1836163"/>
                <a:ext cx="151853" cy="179474"/>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7" name="Rectangle 236"/>
              <p:cNvSpPr/>
              <p:nvPr/>
            </p:nvSpPr>
            <p:spPr>
              <a:xfrm>
                <a:off x="1733057" y="1836163"/>
                <a:ext cx="151853"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8" name="Rectangle 237"/>
              <p:cNvSpPr/>
              <p:nvPr/>
            </p:nvSpPr>
            <p:spPr>
              <a:xfrm flipH="1">
                <a:off x="1504732" y="2057593"/>
                <a:ext cx="152400"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9" name="Rectangle 238"/>
              <p:cNvSpPr/>
              <p:nvPr/>
            </p:nvSpPr>
            <p:spPr>
              <a:xfrm flipH="1">
                <a:off x="1733058" y="2057593"/>
                <a:ext cx="152400"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28" name="Group 227"/>
            <p:cNvGrpSpPr/>
            <p:nvPr/>
          </p:nvGrpSpPr>
          <p:grpSpPr>
            <a:xfrm>
              <a:off x="5197727" y="1631232"/>
              <a:ext cx="496975" cy="510812"/>
              <a:chOff x="1435706" y="1794745"/>
              <a:chExt cx="496975" cy="510812"/>
            </a:xfrm>
          </p:grpSpPr>
          <p:sp>
            <p:nvSpPr>
              <p:cNvPr id="230" name="Rectangle 229"/>
              <p:cNvSpPr/>
              <p:nvPr/>
            </p:nvSpPr>
            <p:spPr>
              <a:xfrm>
                <a:off x="1435706" y="1794745"/>
                <a:ext cx="496975" cy="51081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1" name="Rectangle 230"/>
              <p:cNvSpPr/>
              <p:nvPr/>
            </p:nvSpPr>
            <p:spPr>
              <a:xfrm>
                <a:off x="1504731" y="1836163"/>
                <a:ext cx="151853" cy="179474"/>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2" name="Rectangle 231"/>
              <p:cNvSpPr/>
              <p:nvPr/>
            </p:nvSpPr>
            <p:spPr>
              <a:xfrm>
                <a:off x="1733057" y="1836163"/>
                <a:ext cx="151853"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3" name="Rectangle 232"/>
              <p:cNvSpPr/>
              <p:nvPr/>
            </p:nvSpPr>
            <p:spPr>
              <a:xfrm flipH="1">
                <a:off x="1504732" y="2057593"/>
                <a:ext cx="152400"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4" name="Rectangle 233"/>
              <p:cNvSpPr/>
              <p:nvPr/>
            </p:nvSpPr>
            <p:spPr>
              <a:xfrm flipH="1">
                <a:off x="1733058" y="2057593"/>
                <a:ext cx="152400"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29" name="Rectangle 228"/>
            <p:cNvSpPr/>
            <p:nvPr/>
          </p:nvSpPr>
          <p:spPr>
            <a:xfrm>
              <a:off x="6332224" y="1596718"/>
              <a:ext cx="786877" cy="51081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GPU</a:t>
              </a:r>
            </a:p>
          </p:txBody>
        </p:sp>
      </p:grpSp>
      <p:sp>
        <p:nvSpPr>
          <p:cNvPr id="265" name="Rectangle 264"/>
          <p:cNvSpPr/>
          <p:nvPr/>
        </p:nvSpPr>
        <p:spPr>
          <a:xfrm>
            <a:off x="8649457" y="2432690"/>
            <a:ext cx="786877" cy="51081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GPU</a:t>
            </a:r>
          </a:p>
        </p:txBody>
      </p:sp>
      <p:sp>
        <p:nvSpPr>
          <p:cNvPr id="266" name="Rectangle 265"/>
          <p:cNvSpPr/>
          <p:nvPr/>
        </p:nvSpPr>
        <p:spPr>
          <a:xfrm>
            <a:off x="8649457" y="3110245"/>
            <a:ext cx="786877" cy="51081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GPU</a:t>
            </a:r>
          </a:p>
        </p:txBody>
      </p:sp>
      <p:sp>
        <p:nvSpPr>
          <p:cNvPr id="267" name="Rectangle 266"/>
          <p:cNvSpPr/>
          <p:nvPr/>
        </p:nvSpPr>
        <p:spPr>
          <a:xfrm>
            <a:off x="8649457" y="3882293"/>
            <a:ext cx="786877" cy="51081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GPU</a:t>
            </a:r>
          </a:p>
        </p:txBody>
      </p:sp>
      <p:sp>
        <p:nvSpPr>
          <p:cNvPr id="268" name="Rectangle 267"/>
          <p:cNvSpPr/>
          <p:nvPr/>
        </p:nvSpPr>
        <p:spPr>
          <a:xfrm>
            <a:off x="8649457" y="4600192"/>
            <a:ext cx="786877" cy="51081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GPU</a:t>
            </a:r>
          </a:p>
        </p:txBody>
      </p:sp>
      <p:sp>
        <p:nvSpPr>
          <p:cNvPr id="269" name="Rectangle 268"/>
          <p:cNvSpPr/>
          <p:nvPr/>
        </p:nvSpPr>
        <p:spPr>
          <a:xfrm>
            <a:off x="8649457" y="5296841"/>
            <a:ext cx="786877" cy="51081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GPU</a:t>
            </a:r>
          </a:p>
        </p:txBody>
      </p:sp>
      <p:grpSp>
        <p:nvGrpSpPr>
          <p:cNvPr id="270" name="Group 269"/>
          <p:cNvGrpSpPr/>
          <p:nvPr/>
        </p:nvGrpSpPr>
        <p:grpSpPr>
          <a:xfrm>
            <a:off x="2987526" y="2481550"/>
            <a:ext cx="496975" cy="510812"/>
            <a:chOff x="1435706" y="1794745"/>
            <a:chExt cx="496975" cy="510812"/>
          </a:xfrm>
        </p:grpSpPr>
        <p:sp>
          <p:nvSpPr>
            <p:cNvPr id="271" name="Rectangle 270"/>
            <p:cNvSpPr/>
            <p:nvPr/>
          </p:nvSpPr>
          <p:spPr>
            <a:xfrm>
              <a:off x="1435706" y="1794745"/>
              <a:ext cx="496975" cy="51081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2" name="Rectangle 271"/>
            <p:cNvSpPr/>
            <p:nvPr/>
          </p:nvSpPr>
          <p:spPr>
            <a:xfrm>
              <a:off x="1504731" y="1836163"/>
              <a:ext cx="151853"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3" name="Rectangle 272"/>
            <p:cNvSpPr/>
            <p:nvPr/>
          </p:nvSpPr>
          <p:spPr>
            <a:xfrm>
              <a:off x="1733057" y="1836163"/>
              <a:ext cx="151853"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4" name="Rectangle 273"/>
            <p:cNvSpPr/>
            <p:nvPr/>
          </p:nvSpPr>
          <p:spPr>
            <a:xfrm flipH="1">
              <a:off x="1504732" y="2057593"/>
              <a:ext cx="152400"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5" name="Rectangle 274"/>
            <p:cNvSpPr/>
            <p:nvPr/>
          </p:nvSpPr>
          <p:spPr>
            <a:xfrm flipH="1">
              <a:off x="1733058" y="2057593"/>
              <a:ext cx="152400"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76" name="Group 275"/>
          <p:cNvGrpSpPr/>
          <p:nvPr/>
        </p:nvGrpSpPr>
        <p:grpSpPr>
          <a:xfrm>
            <a:off x="2987526" y="4565678"/>
            <a:ext cx="496975" cy="510812"/>
            <a:chOff x="1435706" y="1794745"/>
            <a:chExt cx="496975" cy="510812"/>
          </a:xfrm>
        </p:grpSpPr>
        <p:sp>
          <p:nvSpPr>
            <p:cNvPr id="277" name="Rectangle 276"/>
            <p:cNvSpPr/>
            <p:nvPr/>
          </p:nvSpPr>
          <p:spPr>
            <a:xfrm>
              <a:off x="1435706" y="1794745"/>
              <a:ext cx="496975" cy="51081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8" name="Rectangle 277"/>
            <p:cNvSpPr/>
            <p:nvPr/>
          </p:nvSpPr>
          <p:spPr>
            <a:xfrm>
              <a:off x="1504731" y="1836163"/>
              <a:ext cx="151853"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9" name="Rectangle 278"/>
            <p:cNvSpPr/>
            <p:nvPr/>
          </p:nvSpPr>
          <p:spPr>
            <a:xfrm>
              <a:off x="1733057" y="1836163"/>
              <a:ext cx="151853"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0" name="Rectangle 279"/>
            <p:cNvSpPr/>
            <p:nvPr/>
          </p:nvSpPr>
          <p:spPr>
            <a:xfrm flipH="1">
              <a:off x="1504732" y="2057593"/>
              <a:ext cx="152400"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1" name="Rectangle 280"/>
            <p:cNvSpPr/>
            <p:nvPr/>
          </p:nvSpPr>
          <p:spPr>
            <a:xfrm flipH="1">
              <a:off x="1733058" y="2057593"/>
              <a:ext cx="152400"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82" name="TextBox 281"/>
          <p:cNvSpPr txBox="1"/>
          <p:nvPr/>
        </p:nvSpPr>
        <p:spPr>
          <a:xfrm>
            <a:off x="1310426" y="2645568"/>
            <a:ext cx="1249223" cy="346249"/>
          </a:xfrm>
          <a:prstGeom prst="rect">
            <a:avLst/>
          </a:prstGeom>
          <a:noFill/>
        </p:spPr>
        <p:txBody>
          <a:bodyPr wrap="none" rtlCol="0">
            <a:spAutoFit/>
          </a:bodyPr>
          <a:lstStyle/>
          <a:p>
            <a:pPr algn="ctr">
              <a:lnSpc>
                <a:spcPct val="90000"/>
              </a:lnSpc>
            </a:pPr>
            <a:r>
              <a:rPr lang="en-US" dirty="0"/>
              <a:t>POWER 9</a:t>
            </a:r>
          </a:p>
        </p:txBody>
      </p:sp>
      <p:sp>
        <p:nvSpPr>
          <p:cNvPr id="283" name="TextBox 282"/>
          <p:cNvSpPr txBox="1"/>
          <p:nvPr/>
        </p:nvSpPr>
        <p:spPr>
          <a:xfrm>
            <a:off x="1321712" y="4542532"/>
            <a:ext cx="1249223" cy="346249"/>
          </a:xfrm>
          <a:prstGeom prst="rect">
            <a:avLst/>
          </a:prstGeom>
          <a:noFill/>
        </p:spPr>
        <p:txBody>
          <a:bodyPr wrap="none" rtlCol="0">
            <a:spAutoFit/>
          </a:bodyPr>
          <a:lstStyle/>
          <a:p>
            <a:pPr algn="ctr">
              <a:lnSpc>
                <a:spcPct val="90000"/>
              </a:lnSpc>
            </a:pPr>
            <a:r>
              <a:rPr lang="en-US" dirty="0"/>
              <a:t>POWER 9</a:t>
            </a:r>
          </a:p>
        </p:txBody>
      </p:sp>
      <p:sp>
        <p:nvSpPr>
          <p:cNvPr id="284" name="TextBox 283"/>
          <p:cNvSpPr txBox="1"/>
          <p:nvPr/>
        </p:nvSpPr>
        <p:spPr>
          <a:xfrm>
            <a:off x="2971637" y="2119632"/>
            <a:ext cx="518178" cy="346249"/>
          </a:xfrm>
          <a:prstGeom prst="rect">
            <a:avLst/>
          </a:prstGeom>
          <a:noFill/>
        </p:spPr>
        <p:txBody>
          <a:bodyPr wrap="none" rtlCol="0">
            <a:spAutoFit/>
          </a:bodyPr>
          <a:lstStyle/>
          <a:p>
            <a:pPr algn="ctr">
              <a:lnSpc>
                <a:spcPct val="90000"/>
              </a:lnSpc>
            </a:pPr>
            <a:r>
              <a:rPr lang="en-US" dirty="0"/>
              <a:t>OS</a:t>
            </a:r>
          </a:p>
        </p:txBody>
      </p:sp>
      <p:sp>
        <p:nvSpPr>
          <p:cNvPr id="285" name="TextBox 284"/>
          <p:cNvSpPr txBox="1"/>
          <p:nvPr/>
        </p:nvSpPr>
        <p:spPr>
          <a:xfrm>
            <a:off x="3072723" y="4119219"/>
            <a:ext cx="518178" cy="346249"/>
          </a:xfrm>
          <a:prstGeom prst="rect">
            <a:avLst/>
          </a:prstGeom>
          <a:noFill/>
        </p:spPr>
        <p:txBody>
          <a:bodyPr wrap="none" rtlCol="0">
            <a:spAutoFit/>
          </a:bodyPr>
          <a:lstStyle/>
          <a:p>
            <a:pPr algn="ctr">
              <a:lnSpc>
                <a:spcPct val="90000"/>
              </a:lnSpc>
            </a:pPr>
            <a:r>
              <a:rPr lang="en-US" dirty="0"/>
              <a:t>OS</a:t>
            </a:r>
          </a:p>
        </p:txBody>
      </p:sp>
      <p:sp>
        <p:nvSpPr>
          <p:cNvPr id="286" name="Rectangle 285"/>
          <p:cNvSpPr/>
          <p:nvPr/>
        </p:nvSpPr>
        <p:spPr>
          <a:xfrm>
            <a:off x="9608979" y="1972788"/>
            <a:ext cx="151853" cy="179474"/>
          </a:xfrm>
          <a:prstGeom prst="rect">
            <a:avLst/>
          </a:prstGeom>
          <a:solidFill>
            <a:schemeClr val="accent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7" name="Rectangle 286"/>
          <p:cNvSpPr/>
          <p:nvPr/>
        </p:nvSpPr>
        <p:spPr>
          <a:xfrm>
            <a:off x="9613212" y="2391888"/>
            <a:ext cx="151853" cy="179474"/>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8" name="TextBox 287"/>
          <p:cNvSpPr txBox="1"/>
          <p:nvPr/>
        </p:nvSpPr>
        <p:spPr>
          <a:xfrm>
            <a:off x="9859081" y="1879600"/>
            <a:ext cx="1133644" cy="346249"/>
          </a:xfrm>
          <a:prstGeom prst="rect">
            <a:avLst/>
          </a:prstGeom>
          <a:noFill/>
        </p:spPr>
        <p:txBody>
          <a:bodyPr wrap="none" rtlCol="0">
            <a:spAutoFit/>
          </a:bodyPr>
          <a:lstStyle/>
          <a:p>
            <a:pPr algn="ctr">
              <a:lnSpc>
                <a:spcPct val="90000"/>
              </a:lnSpc>
            </a:pPr>
            <a:r>
              <a:rPr lang="en-US" dirty="0"/>
              <a:t>MPI Task </a:t>
            </a:r>
          </a:p>
        </p:txBody>
      </p:sp>
      <p:sp>
        <p:nvSpPr>
          <p:cNvPr id="289" name="Rectangle 288"/>
          <p:cNvSpPr/>
          <p:nvPr/>
        </p:nvSpPr>
        <p:spPr>
          <a:xfrm>
            <a:off x="9826465" y="2608176"/>
            <a:ext cx="1810073" cy="346249"/>
          </a:xfrm>
          <a:prstGeom prst="rect">
            <a:avLst/>
          </a:prstGeom>
        </p:spPr>
        <p:txBody>
          <a:bodyPr wrap="none">
            <a:spAutoFit/>
          </a:bodyPr>
          <a:lstStyle/>
          <a:p>
            <a:pPr algn="ctr">
              <a:lnSpc>
                <a:spcPct val="90000"/>
              </a:lnSpc>
            </a:pPr>
            <a:r>
              <a:rPr lang="en-US" dirty="0" err="1"/>
              <a:t>OpenMP</a:t>
            </a:r>
            <a:r>
              <a:rPr lang="en-US" dirty="0"/>
              <a:t> thread</a:t>
            </a:r>
          </a:p>
        </p:txBody>
      </p:sp>
      <p:sp>
        <p:nvSpPr>
          <p:cNvPr id="290" name="TextBox 289"/>
          <p:cNvSpPr txBox="1"/>
          <p:nvPr/>
        </p:nvSpPr>
        <p:spPr>
          <a:xfrm>
            <a:off x="7630134" y="1248568"/>
            <a:ext cx="2198814" cy="346249"/>
          </a:xfrm>
          <a:prstGeom prst="rect">
            <a:avLst/>
          </a:prstGeom>
          <a:noFill/>
        </p:spPr>
        <p:txBody>
          <a:bodyPr wrap="none" rtlCol="0">
            <a:spAutoFit/>
          </a:bodyPr>
          <a:lstStyle/>
          <a:p>
            <a:pPr algn="ctr">
              <a:lnSpc>
                <a:spcPct val="90000"/>
              </a:lnSpc>
            </a:pPr>
            <a:r>
              <a:rPr lang="en-US" dirty="0"/>
              <a:t>NVIDIA Volta GPUs</a:t>
            </a:r>
          </a:p>
        </p:txBody>
      </p:sp>
      <p:sp>
        <p:nvSpPr>
          <p:cNvPr id="314" name="Up-Down Arrow 313"/>
          <p:cNvSpPr/>
          <p:nvPr/>
        </p:nvSpPr>
        <p:spPr>
          <a:xfrm>
            <a:off x="7984067" y="1816100"/>
            <a:ext cx="736600" cy="4064000"/>
          </a:xfrm>
          <a:prstGeom prst="upDownArrow">
            <a:avLst/>
          </a:prstGeom>
          <a:solidFill>
            <a:srgbClr val="DA1F28"/>
          </a:solidFill>
          <a:ln>
            <a:solidFill>
              <a:schemeClr val="accent1"/>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vert270" wrap="square" lIns="45720" tIns="45720" rIns="45720" bIns="45720" numCol="1" spcCol="0" rtlCol="0" fromWordArt="0" anchor="ctr" anchorCtr="0" forceAA="0" compatLnSpc="1">
            <a:prstTxWarp prst="textNoShape">
              <a:avLst/>
            </a:prstTxWarp>
            <a:noAutofit/>
          </a:bodyPr>
          <a:lstStyle/>
          <a:p>
            <a:pPr algn="ctr">
              <a:lnSpc>
                <a:spcPct val="90000"/>
              </a:lnSpc>
            </a:pPr>
            <a:r>
              <a:rPr lang="en-US" dirty="0">
                <a:solidFill>
                  <a:schemeClr val="tx1"/>
                </a:solidFill>
              </a:rPr>
              <a:t> 1 MPI Task Access all GPUs</a:t>
            </a:r>
          </a:p>
        </p:txBody>
      </p:sp>
      <p:sp>
        <p:nvSpPr>
          <p:cNvPr id="292" name="TextBox 291"/>
          <p:cNvSpPr txBox="1"/>
          <p:nvPr/>
        </p:nvSpPr>
        <p:spPr>
          <a:xfrm>
            <a:off x="180281" y="6025991"/>
            <a:ext cx="8674426" cy="341632"/>
          </a:xfrm>
          <a:prstGeom prst="rect">
            <a:avLst/>
          </a:prstGeom>
          <a:noFill/>
          <a:ln>
            <a:solidFill>
              <a:schemeClr val="tx1"/>
            </a:solidFill>
            <a:prstDash val="solid"/>
          </a:ln>
        </p:spPr>
        <p:txBody>
          <a:bodyPr wrap="none" rtlCol="0">
            <a:spAutoFit/>
          </a:bodyPr>
          <a:lstStyle/>
          <a:p>
            <a:pPr>
              <a:lnSpc>
                <a:spcPct val="90000"/>
              </a:lnSpc>
            </a:pPr>
            <a:r>
              <a:rPr lang="en-US" dirty="0" err="1"/>
              <a:t>jsrun</a:t>
            </a:r>
            <a:r>
              <a:rPr lang="en-US" dirty="0"/>
              <a:t> --</a:t>
            </a:r>
            <a:r>
              <a:rPr lang="en-US" dirty="0" err="1"/>
              <a:t>cpu_per_rs</a:t>
            </a:r>
            <a:r>
              <a:rPr lang="en-US" dirty="0"/>
              <a:t> ALL_CPUS --</a:t>
            </a:r>
            <a:r>
              <a:rPr lang="en-US" dirty="0" err="1"/>
              <a:t>gpu_per_rs</a:t>
            </a:r>
            <a:r>
              <a:rPr lang="en-US" dirty="0"/>
              <a:t> ALL_CPUS --bind </a:t>
            </a:r>
            <a:r>
              <a:rPr lang="en-US" dirty="0" err="1"/>
              <a:t>rs</a:t>
            </a:r>
            <a:r>
              <a:rPr lang="en-US" dirty="0"/>
              <a:t> --np &lt;# of tasks&gt; </a:t>
            </a:r>
          </a:p>
        </p:txBody>
      </p:sp>
    </p:spTree>
    <p:extLst>
      <p:ext uri="{BB962C8B-B14F-4D97-AF65-F5344CB8AC3E}">
        <p14:creationId xmlns:p14="http://schemas.microsoft.com/office/powerpoint/2010/main" val="14922189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2608" y="173736"/>
            <a:ext cx="11375136" cy="496290"/>
          </a:xfrm>
        </p:spPr>
        <p:txBody>
          <a:bodyPr/>
          <a:lstStyle/>
          <a:p>
            <a:r>
              <a:rPr lang="en-US" dirty="0"/>
              <a:t>Example of </a:t>
            </a:r>
            <a:r>
              <a:rPr lang="en-US" dirty="0" err="1"/>
              <a:t>MPI+OpenMP</a:t>
            </a:r>
            <a:r>
              <a:rPr lang="en-US" dirty="0"/>
              <a:t> Affinity (NAMD)</a:t>
            </a:r>
          </a:p>
        </p:txBody>
      </p:sp>
      <p:sp>
        <p:nvSpPr>
          <p:cNvPr id="3" name="Content Placeholder 2"/>
          <p:cNvSpPr>
            <a:spLocks noGrp="1"/>
          </p:cNvSpPr>
          <p:nvPr>
            <p:ph idx="1"/>
          </p:nvPr>
        </p:nvSpPr>
        <p:spPr>
          <a:xfrm>
            <a:off x="280294" y="741367"/>
            <a:ext cx="11391392" cy="4195415"/>
          </a:xfrm>
        </p:spPr>
        <p:txBody>
          <a:bodyPr/>
          <a:lstStyle/>
          <a:p>
            <a:r>
              <a:rPr lang="en-US" dirty="0"/>
              <a:t>10 MPI task per 3 GPU and 8 </a:t>
            </a:r>
            <a:r>
              <a:rPr lang="en-US" dirty="0" err="1"/>
              <a:t>OpenMP</a:t>
            </a:r>
            <a:r>
              <a:rPr lang="en-US" dirty="0"/>
              <a:t> threads (</a:t>
            </a:r>
            <a:r>
              <a:rPr lang="en-US" dirty="0" err="1"/>
              <a:t>hw</a:t>
            </a:r>
            <a:r>
              <a:rPr lang="en-US" dirty="0"/>
              <a:t> threads – SMT4). </a:t>
            </a:r>
          </a:p>
          <a:p>
            <a:pPr lvl="1"/>
            <a:r>
              <a:rPr lang="en-US" dirty="0"/>
              <a:t>10 MPI tasks access 3 GPU (MPS)</a:t>
            </a:r>
          </a:p>
          <a:p>
            <a:pPr lvl="1"/>
            <a:endParaRPr lang="en-US" dirty="0"/>
          </a:p>
        </p:txBody>
      </p:sp>
      <p:sp>
        <p:nvSpPr>
          <p:cNvPr id="4" name="Rectangle 3"/>
          <p:cNvSpPr/>
          <p:nvPr/>
        </p:nvSpPr>
        <p:spPr>
          <a:xfrm>
            <a:off x="2905142" y="3662483"/>
            <a:ext cx="5328679" cy="2020385"/>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p:cNvSpPr/>
          <p:nvPr/>
        </p:nvSpPr>
        <p:spPr>
          <a:xfrm>
            <a:off x="2904399" y="1534244"/>
            <a:ext cx="5328679" cy="2020385"/>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6" name="Group 5"/>
          <p:cNvGrpSpPr/>
          <p:nvPr/>
        </p:nvGrpSpPr>
        <p:grpSpPr>
          <a:xfrm>
            <a:off x="4214419" y="2280293"/>
            <a:ext cx="3818682" cy="518254"/>
            <a:chOff x="1504731" y="1836163"/>
            <a:chExt cx="3818682" cy="518254"/>
          </a:xfrm>
        </p:grpSpPr>
        <p:grpSp>
          <p:nvGrpSpPr>
            <p:cNvPr id="7" name="Group 6"/>
            <p:cNvGrpSpPr/>
            <p:nvPr/>
          </p:nvGrpSpPr>
          <p:grpSpPr>
            <a:xfrm>
              <a:off x="1504731" y="1836163"/>
              <a:ext cx="496975" cy="510812"/>
              <a:chOff x="1435706" y="1794745"/>
              <a:chExt cx="496975" cy="510812"/>
            </a:xfrm>
          </p:grpSpPr>
          <p:sp>
            <p:nvSpPr>
              <p:cNvPr id="44" name="Rectangle 43"/>
              <p:cNvSpPr/>
              <p:nvPr/>
            </p:nvSpPr>
            <p:spPr>
              <a:xfrm>
                <a:off x="1435706" y="1794745"/>
                <a:ext cx="496975" cy="51081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Rectangle 44"/>
              <p:cNvSpPr/>
              <p:nvPr/>
            </p:nvSpPr>
            <p:spPr>
              <a:xfrm>
                <a:off x="1504731" y="1836163"/>
                <a:ext cx="151853" cy="179474"/>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Rectangle 45"/>
              <p:cNvSpPr/>
              <p:nvPr/>
            </p:nvSpPr>
            <p:spPr>
              <a:xfrm>
                <a:off x="1733057" y="1836163"/>
                <a:ext cx="151853" cy="179474"/>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Rectangle 46"/>
              <p:cNvSpPr/>
              <p:nvPr/>
            </p:nvSpPr>
            <p:spPr>
              <a:xfrm flipH="1">
                <a:off x="1504732" y="2057593"/>
                <a:ext cx="152400" cy="179474"/>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Rectangle 47"/>
              <p:cNvSpPr/>
              <p:nvPr/>
            </p:nvSpPr>
            <p:spPr>
              <a:xfrm flipH="1">
                <a:off x="1733058" y="2057593"/>
                <a:ext cx="152400" cy="179474"/>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8" name="Group 7"/>
            <p:cNvGrpSpPr/>
            <p:nvPr/>
          </p:nvGrpSpPr>
          <p:grpSpPr>
            <a:xfrm>
              <a:off x="2051115" y="1843605"/>
              <a:ext cx="496975" cy="510812"/>
              <a:chOff x="1435706" y="1794745"/>
              <a:chExt cx="496975" cy="510812"/>
            </a:xfrm>
          </p:grpSpPr>
          <p:sp>
            <p:nvSpPr>
              <p:cNvPr id="39" name="Rectangle 38"/>
              <p:cNvSpPr/>
              <p:nvPr/>
            </p:nvSpPr>
            <p:spPr>
              <a:xfrm>
                <a:off x="1435706" y="1794745"/>
                <a:ext cx="496975" cy="51081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Rectangle 39"/>
              <p:cNvSpPr/>
              <p:nvPr/>
            </p:nvSpPr>
            <p:spPr>
              <a:xfrm>
                <a:off x="1504731" y="1836163"/>
                <a:ext cx="151853" cy="179474"/>
              </a:xfrm>
              <a:prstGeom prst="rect">
                <a:avLst/>
              </a:prstGeom>
              <a:solidFill>
                <a:srgbClr val="DA1F28"/>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Rectangle 40"/>
              <p:cNvSpPr/>
              <p:nvPr/>
            </p:nvSpPr>
            <p:spPr>
              <a:xfrm>
                <a:off x="1733057" y="1836163"/>
                <a:ext cx="151853" cy="179474"/>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Rectangle 41"/>
              <p:cNvSpPr/>
              <p:nvPr/>
            </p:nvSpPr>
            <p:spPr>
              <a:xfrm flipH="1">
                <a:off x="1504732" y="2057593"/>
                <a:ext cx="152400" cy="179474"/>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Rectangle 42"/>
              <p:cNvSpPr/>
              <p:nvPr/>
            </p:nvSpPr>
            <p:spPr>
              <a:xfrm flipH="1">
                <a:off x="1733058" y="2057593"/>
                <a:ext cx="152400" cy="179474"/>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9" name="Group 8"/>
            <p:cNvGrpSpPr/>
            <p:nvPr/>
          </p:nvGrpSpPr>
          <p:grpSpPr>
            <a:xfrm>
              <a:off x="2609666" y="1837238"/>
              <a:ext cx="496975" cy="510812"/>
              <a:chOff x="1435706" y="1794745"/>
              <a:chExt cx="496975" cy="510812"/>
            </a:xfrm>
          </p:grpSpPr>
          <p:sp>
            <p:nvSpPr>
              <p:cNvPr id="34" name="Rectangle 33"/>
              <p:cNvSpPr/>
              <p:nvPr/>
            </p:nvSpPr>
            <p:spPr>
              <a:xfrm>
                <a:off x="1435706" y="1794745"/>
                <a:ext cx="496975" cy="51081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Rectangle 34"/>
              <p:cNvSpPr/>
              <p:nvPr/>
            </p:nvSpPr>
            <p:spPr>
              <a:xfrm>
                <a:off x="1504731" y="1836163"/>
                <a:ext cx="151853" cy="179474"/>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Rectangle 35"/>
              <p:cNvSpPr/>
              <p:nvPr/>
            </p:nvSpPr>
            <p:spPr>
              <a:xfrm>
                <a:off x="1733057" y="1836163"/>
                <a:ext cx="151853" cy="179474"/>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Rectangle 36"/>
              <p:cNvSpPr/>
              <p:nvPr/>
            </p:nvSpPr>
            <p:spPr>
              <a:xfrm flipH="1">
                <a:off x="1504732" y="2057593"/>
                <a:ext cx="152400" cy="179474"/>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Rectangle 37"/>
              <p:cNvSpPr/>
              <p:nvPr/>
            </p:nvSpPr>
            <p:spPr>
              <a:xfrm flipH="1">
                <a:off x="1733058" y="2057593"/>
                <a:ext cx="152400" cy="179474"/>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0" name="Group 9"/>
            <p:cNvGrpSpPr/>
            <p:nvPr/>
          </p:nvGrpSpPr>
          <p:grpSpPr>
            <a:xfrm>
              <a:off x="3175665" y="1836700"/>
              <a:ext cx="496975" cy="510812"/>
              <a:chOff x="1435706" y="1794745"/>
              <a:chExt cx="496975" cy="510812"/>
            </a:xfrm>
          </p:grpSpPr>
          <p:sp>
            <p:nvSpPr>
              <p:cNvPr id="29" name="Rectangle 28"/>
              <p:cNvSpPr/>
              <p:nvPr/>
            </p:nvSpPr>
            <p:spPr>
              <a:xfrm>
                <a:off x="1435706" y="1794745"/>
                <a:ext cx="496975" cy="51081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ectangle 29"/>
              <p:cNvSpPr/>
              <p:nvPr/>
            </p:nvSpPr>
            <p:spPr>
              <a:xfrm>
                <a:off x="1504731" y="1836163"/>
                <a:ext cx="151853" cy="179474"/>
              </a:xfrm>
              <a:prstGeom prst="rect">
                <a:avLst/>
              </a:prstGeom>
              <a:solidFill>
                <a:srgbClr val="DA1F28"/>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ectangle 30"/>
              <p:cNvSpPr/>
              <p:nvPr/>
            </p:nvSpPr>
            <p:spPr>
              <a:xfrm>
                <a:off x="1733057" y="1836163"/>
                <a:ext cx="151853" cy="179474"/>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ectangle 31"/>
              <p:cNvSpPr/>
              <p:nvPr/>
            </p:nvSpPr>
            <p:spPr>
              <a:xfrm flipH="1">
                <a:off x="1504732" y="2057593"/>
                <a:ext cx="152400" cy="179474"/>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Rectangle 32"/>
              <p:cNvSpPr/>
              <p:nvPr/>
            </p:nvSpPr>
            <p:spPr>
              <a:xfrm flipH="1">
                <a:off x="1733058" y="2057593"/>
                <a:ext cx="152400" cy="179474"/>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1" name="Group 10"/>
            <p:cNvGrpSpPr/>
            <p:nvPr/>
          </p:nvGrpSpPr>
          <p:grpSpPr>
            <a:xfrm>
              <a:off x="3727859" y="1836163"/>
              <a:ext cx="496975" cy="510812"/>
              <a:chOff x="1435706" y="1794745"/>
              <a:chExt cx="496975" cy="510812"/>
            </a:xfrm>
          </p:grpSpPr>
          <p:sp>
            <p:nvSpPr>
              <p:cNvPr id="24" name="Rectangle 23"/>
              <p:cNvSpPr/>
              <p:nvPr/>
            </p:nvSpPr>
            <p:spPr>
              <a:xfrm>
                <a:off x="1435706" y="1794745"/>
                <a:ext cx="496975" cy="51081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a:off x="1504731" y="1836163"/>
                <a:ext cx="151853" cy="179474"/>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p:cNvSpPr/>
              <p:nvPr/>
            </p:nvSpPr>
            <p:spPr>
              <a:xfrm>
                <a:off x="1733057" y="1836163"/>
                <a:ext cx="151853" cy="179474"/>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p:nvPr/>
            </p:nvSpPr>
            <p:spPr>
              <a:xfrm flipH="1">
                <a:off x="1504732" y="2057593"/>
                <a:ext cx="152400" cy="179474"/>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ectangle 27"/>
              <p:cNvSpPr/>
              <p:nvPr/>
            </p:nvSpPr>
            <p:spPr>
              <a:xfrm flipH="1">
                <a:off x="1733058" y="2057593"/>
                <a:ext cx="152400" cy="179474"/>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2" name="Group 11"/>
            <p:cNvGrpSpPr/>
            <p:nvPr/>
          </p:nvGrpSpPr>
          <p:grpSpPr>
            <a:xfrm>
              <a:off x="4274243" y="1836699"/>
              <a:ext cx="496975" cy="510812"/>
              <a:chOff x="1435706" y="1794745"/>
              <a:chExt cx="496975" cy="510812"/>
            </a:xfrm>
          </p:grpSpPr>
          <p:sp>
            <p:nvSpPr>
              <p:cNvPr id="19" name="Rectangle 18"/>
              <p:cNvSpPr/>
              <p:nvPr/>
            </p:nvSpPr>
            <p:spPr>
              <a:xfrm>
                <a:off x="1435706" y="1794745"/>
                <a:ext cx="496975" cy="51081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p:cNvSpPr/>
              <p:nvPr/>
            </p:nvSpPr>
            <p:spPr>
              <a:xfrm>
                <a:off x="1504731" y="1836163"/>
                <a:ext cx="151853" cy="179474"/>
              </a:xfrm>
              <a:prstGeom prst="rect">
                <a:avLst/>
              </a:prstGeom>
              <a:solidFill>
                <a:srgbClr val="DA1F28"/>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p:cNvSpPr/>
              <p:nvPr/>
            </p:nvSpPr>
            <p:spPr>
              <a:xfrm>
                <a:off x="1733057" y="1836163"/>
                <a:ext cx="151853" cy="179474"/>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flipH="1">
                <a:off x="1504732" y="2057593"/>
                <a:ext cx="152400" cy="179474"/>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p:cNvSpPr/>
              <p:nvPr/>
            </p:nvSpPr>
            <p:spPr>
              <a:xfrm flipH="1">
                <a:off x="1733058" y="2057593"/>
                <a:ext cx="152400" cy="179474"/>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3" name="Group 12"/>
            <p:cNvGrpSpPr/>
            <p:nvPr/>
          </p:nvGrpSpPr>
          <p:grpSpPr>
            <a:xfrm>
              <a:off x="4826438" y="1836700"/>
              <a:ext cx="496975" cy="510812"/>
              <a:chOff x="1435706" y="1794745"/>
              <a:chExt cx="496975" cy="510812"/>
            </a:xfrm>
          </p:grpSpPr>
          <p:sp>
            <p:nvSpPr>
              <p:cNvPr id="14" name="Rectangle 13"/>
              <p:cNvSpPr/>
              <p:nvPr/>
            </p:nvSpPr>
            <p:spPr>
              <a:xfrm>
                <a:off x="1435706" y="1794745"/>
                <a:ext cx="496975" cy="51081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1504731" y="1836163"/>
                <a:ext cx="151853" cy="179474"/>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1733057" y="1836163"/>
                <a:ext cx="151853" cy="179474"/>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flipH="1">
                <a:off x="1504732" y="2057593"/>
                <a:ext cx="152400" cy="179474"/>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flipH="1">
                <a:off x="1733058" y="2057593"/>
                <a:ext cx="152400" cy="179474"/>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nvGrpSpPr>
          <p:cNvPr id="49" name="Group 48"/>
          <p:cNvGrpSpPr/>
          <p:nvPr/>
        </p:nvGrpSpPr>
        <p:grpSpPr>
          <a:xfrm>
            <a:off x="4214419" y="2976944"/>
            <a:ext cx="3818682" cy="518254"/>
            <a:chOff x="1504731" y="1836163"/>
            <a:chExt cx="3818682" cy="518254"/>
          </a:xfrm>
        </p:grpSpPr>
        <p:grpSp>
          <p:nvGrpSpPr>
            <p:cNvPr id="50" name="Group 49"/>
            <p:cNvGrpSpPr/>
            <p:nvPr/>
          </p:nvGrpSpPr>
          <p:grpSpPr>
            <a:xfrm>
              <a:off x="1504731" y="1836163"/>
              <a:ext cx="496975" cy="510812"/>
              <a:chOff x="1435706" y="1794745"/>
              <a:chExt cx="496975" cy="510812"/>
            </a:xfrm>
          </p:grpSpPr>
          <p:sp>
            <p:nvSpPr>
              <p:cNvPr id="87" name="Rectangle 86"/>
              <p:cNvSpPr/>
              <p:nvPr/>
            </p:nvSpPr>
            <p:spPr>
              <a:xfrm>
                <a:off x="1435706" y="1794745"/>
                <a:ext cx="496975" cy="51081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Rectangle 87"/>
              <p:cNvSpPr/>
              <p:nvPr/>
            </p:nvSpPr>
            <p:spPr>
              <a:xfrm>
                <a:off x="1504731" y="1836163"/>
                <a:ext cx="151853" cy="179474"/>
              </a:xfrm>
              <a:prstGeom prst="rect">
                <a:avLst/>
              </a:prstGeom>
              <a:solidFill>
                <a:srgbClr val="DA1F28"/>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9" name="Rectangle 88"/>
              <p:cNvSpPr/>
              <p:nvPr/>
            </p:nvSpPr>
            <p:spPr>
              <a:xfrm>
                <a:off x="1733057" y="1836163"/>
                <a:ext cx="151853" cy="179474"/>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Rectangle 89"/>
              <p:cNvSpPr/>
              <p:nvPr/>
            </p:nvSpPr>
            <p:spPr>
              <a:xfrm flipH="1">
                <a:off x="1504732" y="2057593"/>
                <a:ext cx="152400" cy="179474"/>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1" name="Rectangle 90"/>
              <p:cNvSpPr/>
              <p:nvPr/>
            </p:nvSpPr>
            <p:spPr>
              <a:xfrm flipH="1">
                <a:off x="1733058" y="2057593"/>
                <a:ext cx="152400" cy="179474"/>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1" name="Group 50"/>
            <p:cNvGrpSpPr/>
            <p:nvPr/>
          </p:nvGrpSpPr>
          <p:grpSpPr>
            <a:xfrm>
              <a:off x="2051115" y="1843605"/>
              <a:ext cx="496975" cy="510812"/>
              <a:chOff x="1435706" y="1794745"/>
              <a:chExt cx="496975" cy="510812"/>
            </a:xfrm>
          </p:grpSpPr>
          <p:sp>
            <p:nvSpPr>
              <p:cNvPr id="82" name="Rectangle 81"/>
              <p:cNvSpPr/>
              <p:nvPr/>
            </p:nvSpPr>
            <p:spPr>
              <a:xfrm>
                <a:off x="1435706" y="1794745"/>
                <a:ext cx="496975" cy="51081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3" name="Rectangle 82"/>
              <p:cNvSpPr/>
              <p:nvPr/>
            </p:nvSpPr>
            <p:spPr>
              <a:xfrm>
                <a:off x="1504731" y="1836163"/>
                <a:ext cx="151853" cy="179474"/>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4" name="Rectangle 83"/>
              <p:cNvSpPr/>
              <p:nvPr/>
            </p:nvSpPr>
            <p:spPr>
              <a:xfrm>
                <a:off x="1733057" y="1836163"/>
                <a:ext cx="151853" cy="179474"/>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5" name="Rectangle 84"/>
              <p:cNvSpPr/>
              <p:nvPr/>
            </p:nvSpPr>
            <p:spPr>
              <a:xfrm flipH="1">
                <a:off x="1504732" y="2057593"/>
                <a:ext cx="152400" cy="179474"/>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6" name="Rectangle 85"/>
              <p:cNvSpPr/>
              <p:nvPr/>
            </p:nvSpPr>
            <p:spPr>
              <a:xfrm flipH="1">
                <a:off x="1733058" y="2057593"/>
                <a:ext cx="152400" cy="179474"/>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2" name="Group 51"/>
            <p:cNvGrpSpPr/>
            <p:nvPr/>
          </p:nvGrpSpPr>
          <p:grpSpPr>
            <a:xfrm>
              <a:off x="2609666" y="1837238"/>
              <a:ext cx="496975" cy="510812"/>
              <a:chOff x="1435706" y="1794745"/>
              <a:chExt cx="496975" cy="510812"/>
            </a:xfrm>
          </p:grpSpPr>
          <p:sp>
            <p:nvSpPr>
              <p:cNvPr id="77" name="Rectangle 76"/>
              <p:cNvSpPr/>
              <p:nvPr/>
            </p:nvSpPr>
            <p:spPr>
              <a:xfrm>
                <a:off x="1435706" y="1794745"/>
                <a:ext cx="496975" cy="51081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8" name="Rectangle 77"/>
              <p:cNvSpPr/>
              <p:nvPr/>
            </p:nvSpPr>
            <p:spPr>
              <a:xfrm>
                <a:off x="1504731" y="1836163"/>
                <a:ext cx="151853" cy="179474"/>
              </a:xfrm>
              <a:prstGeom prst="rect">
                <a:avLst/>
              </a:prstGeom>
              <a:solidFill>
                <a:srgbClr val="DA1F28"/>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9" name="Rectangle 78"/>
              <p:cNvSpPr/>
              <p:nvPr/>
            </p:nvSpPr>
            <p:spPr>
              <a:xfrm>
                <a:off x="1733057" y="1836163"/>
                <a:ext cx="151853" cy="179474"/>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Rectangle 79"/>
              <p:cNvSpPr/>
              <p:nvPr/>
            </p:nvSpPr>
            <p:spPr>
              <a:xfrm flipH="1">
                <a:off x="1504732" y="2057593"/>
                <a:ext cx="152400" cy="179474"/>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Rectangle 80"/>
              <p:cNvSpPr/>
              <p:nvPr/>
            </p:nvSpPr>
            <p:spPr>
              <a:xfrm flipH="1">
                <a:off x="1733058" y="2057593"/>
                <a:ext cx="152400" cy="179474"/>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3" name="Group 52"/>
            <p:cNvGrpSpPr/>
            <p:nvPr/>
          </p:nvGrpSpPr>
          <p:grpSpPr>
            <a:xfrm>
              <a:off x="3175665" y="1836700"/>
              <a:ext cx="496975" cy="510812"/>
              <a:chOff x="1435706" y="1794745"/>
              <a:chExt cx="496975" cy="510812"/>
            </a:xfrm>
          </p:grpSpPr>
          <p:sp>
            <p:nvSpPr>
              <p:cNvPr id="72" name="Rectangle 71"/>
              <p:cNvSpPr/>
              <p:nvPr/>
            </p:nvSpPr>
            <p:spPr>
              <a:xfrm>
                <a:off x="1435706" y="1794745"/>
                <a:ext cx="496975" cy="51081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Rectangle 72"/>
              <p:cNvSpPr/>
              <p:nvPr/>
            </p:nvSpPr>
            <p:spPr>
              <a:xfrm>
                <a:off x="1504731" y="1836163"/>
                <a:ext cx="151853" cy="179474"/>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Rectangle 73"/>
              <p:cNvSpPr/>
              <p:nvPr/>
            </p:nvSpPr>
            <p:spPr>
              <a:xfrm>
                <a:off x="1733057" y="1836163"/>
                <a:ext cx="151853" cy="179474"/>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Rectangle 74"/>
              <p:cNvSpPr/>
              <p:nvPr/>
            </p:nvSpPr>
            <p:spPr>
              <a:xfrm flipH="1">
                <a:off x="1504732" y="2057593"/>
                <a:ext cx="152400" cy="179474"/>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Rectangle 75"/>
              <p:cNvSpPr/>
              <p:nvPr/>
            </p:nvSpPr>
            <p:spPr>
              <a:xfrm flipH="1">
                <a:off x="1733058" y="2057593"/>
                <a:ext cx="152400" cy="179474"/>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4" name="Group 53"/>
            <p:cNvGrpSpPr/>
            <p:nvPr/>
          </p:nvGrpSpPr>
          <p:grpSpPr>
            <a:xfrm>
              <a:off x="3727859" y="1836163"/>
              <a:ext cx="496975" cy="510812"/>
              <a:chOff x="1435706" y="1794745"/>
              <a:chExt cx="496975" cy="510812"/>
            </a:xfrm>
          </p:grpSpPr>
          <p:sp>
            <p:nvSpPr>
              <p:cNvPr id="67" name="Rectangle 66"/>
              <p:cNvSpPr/>
              <p:nvPr/>
            </p:nvSpPr>
            <p:spPr>
              <a:xfrm>
                <a:off x="1435706" y="1794745"/>
                <a:ext cx="496975" cy="51081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Rectangle 67"/>
              <p:cNvSpPr/>
              <p:nvPr/>
            </p:nvSpPr>
            <p:spPr>
              <a:xfrm>
                <a:off x="1504731" y="1836163"/>
                <a:ext cx="151853" cy="179474"/>
              </a:xfrm>
              <a:prstGeom prst="rect">
                <a:avLst/>
              </a:prstGeom>
              <a:solidFill>
                <a:srgbClr val="DA1F28"/>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Rectangle 68"/>
              <p:cNvSpPr/>
              <p:nvPr/>
            </p:nvSpPr>
            <p:spPr>
              <a:xfrm>
                <a:off x="1733057" y="1836163"/>
                <a:ext cx="151853" cy="179474"/>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Rectangle 69"/>
              <p:cNvSpPr/>
              <p:nvPr/>
            </p:nvSpPr>
            <p:spPr>
              <a:xfrm flipH="1">
                <a:off x="1504732" y="2057593"/>
                <a:ext cx="152400" cy="179474"/>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Rectangle 70"/>
              <p:cNvSpPr/>
              <p:nvPr/>
            </p:nvSpPr>
            <p:spPr>
              <a:xfrm flipH="1">
                <a:off x="1733058" y="2057593"/>
                <a:ext cx="152400" cy="179474"/>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5" name="Group 54"/>
            <p:cNvGrpSpPr/>
            <p:nvPr/>
          </p:nvGrpSpPr>
          <p:grpSpPr>
            <a:xfrm>
              <a:off x="4274243" y="1836699"/>
              <a:ext cx="496975" cy="510812"/>
              <a:chOff x="1435706" y="1794745"/>
              <a:chExt cx="496975" cy="510812"/>
            </a:xfrm>
          </p:grpSpPr>
          <p:sp>
            <p:nvSpPr>
              <p:cNvPr id="62" name="Rectangle 61"/>
              <p:cNvSpPr/>
              <p:nvPr/>
            </p:nvSpPr>
            <p:spPr>
              <a:xfrm>
                <a:off x="1435706" y="1794745"/>
                <a:ext cx="496975" cy="51081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Rectangle 62"/>
              <p:cNvSpPr/>
              <p:nvPr/>
            </p:nvSpPr>
            <p:spPr>
              <a:xfrm>
                <a:off x="1504731" y="1836163"/>
                <a:ext cx="151853" cy="179474"/>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 name="Rectangle 63"/>
              <p:cNvSpPr/>
              <p:nvPr/>
            </p:nvSpPr>
            <p:spPr>
              <a:xfrm>
                <a:off x="1733057" y="1836163"/>
                <a:ext cx="151853" cy="179474"/>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Rectangle 64"/>
              <p:cNvSpPr/>
              <p:nvPr/>
            </p:nvSpPr>
            <p:spPr>
              <a:xfrm flipH="1">
                <a:off x="1504732" y="2057593"/>
                <a:ext cx="152400" cy="179474"/>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6" name="Rectangle 65"/>
              <p:cNvSpPr/>
              <p:nvPr/>
            </p:nvSpPr>
            <p:spPr>
              <a:xfrm flipH="1">
                <a:off x="1733058" y="2057593"/>
                <a:ext cx="152400" cy="179474"/>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6" name="Group 55"/>
            <p:cNvGrpSpPr/>
            <p:nvPr/>
          </p:nvGrpSpPr>
          <p:grpSpPr>
            <a:xfrm>
              <a:off x="4826438" y="1836700"/>
              <a:ext cx="496975" cy="510812"/>
              <a:chOff x="1435706" y="1794745"/>
              <a:chExt cx="496975" cy="510812"/>
            </a:xfrm>
          </p:grpSpPr>
          <p:sp>
            <p:nvSpPr>
              <p:cNvPr id="57" name="Rectangle 56"/>
              <p:cNvSpPr/>
              <p:nvPr/>
            </p:nvSpPr>
            <p:spPr>
              <a:xfrm>
                <a:off x="1435706" y="1794745"/>
                <a:ext cx="496975" cy="51081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Rectangle 57"/>
              <p:cNvSpPr/>
              <p:nvPr/>
            </p:nvSpPr>
            <p:spPr>
              <a:xfrm>
                <a:off x="1504731" y="1836163"/>
                <a:ext cx="151853" cy="179474"/>
              </a:xfrm>
              <a:prstGeom prst="rect">
                <a:avLst/>
              </a:prstGeom>
              <a:solidFill>
                <a:schemeClr val="tx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Rectangle 58"/>
              <p:cNvSpPr/>
              <p:nvPr/>
            </p:nvSpPr>
            <p:spPr>
              <a:xfrm>
                <a:off x="1733057" y="1836163"/>
                <a:ext cx="151853" cy="179474"/>
              </a:xfrm>
              <a:prstGeom prst="rect">
                <a:avLst/>
              </a:prstGeom>
              <a:solidFill>
                <a:schemeClr val="tx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Rectangle 59"/>
              <p:cNvSpPr/>
              <p:nvPr/>
            </p:nvSpPr>
            <p:spPr>
              <a:xfrm flipH="1">
                <a:off x="1504732" y="2057593"/>
                <a:ext cx="152400" cy="179474"/>
              </a:xfrm>
              <a:prstGeom prst="rect">
                <a:avLst/>
              </a:prstGeom>
              <a:solidFill>
                <a:schemeClr val="tx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Rectangle 60"/>
              <p:cNvSpPr/>
              <p:nvPr/>
            </p:nvSpPr>
            <p:spPr>
              <a:xfrm flipH="1">
                <a:off x="1733058" y="2057593"/>
                <a:ext cx="152400" cy="179474"/>
              </a:xfrm>
              <a:prstGeom prst="rect">
                <a:avLst/>
              </a:prstGeom>
              <a:solidFill>
                <a:schemeClr val="tx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nvGrpSpPr>
          <p:cNvPr id="92" name="Group 91"/>
          <p:cNvGrpSpPr/>
          <p:nvPr/>
        </p:nvGrpSpPr>
        <p:grpSpPr>
          <a:xfrm>
            <a:off x="4214419" y="3722454"/>
            <a:ext cx="3818682" cy="518254"/>
            <a:chOff x="1504731" y="1836163"/>
            <a:chExt cx="3818682" cy="518254"/>
          </a:xfrm>
        </p:grpSpPr>
        <p:grpSp>
          <p:nvGrpSpPr>
            <p:cNvPr id="93" name="Group 92"/>
            <p:cNvGrpSpPr/>
            <p:nvPr/>
          </p:nvGrpSpPr>
          <p:grpSpPr>
            <a:xfrm>
              <a:off x="1504731" y="1836163"/>
              <a:ext cx="496975" cy="510812"/>
              <a:chOff x="1435706" y="1794745"/>
              <a:chExt cx="496975" cy="510812"/>
            </a:xfrm>
          </p:grpSpPr>
          <p:sp>
            <p:nvSpPr>
              <p:cNvPr id="130" name="Rectangle 129"/>
              <p:cNvSpPr/>
              <p:nvPr/>
            </p:nvSpPr>
            <p:spPr>
              <a:xfrm>
                <a:off x="1435706" y="1794745"/>
                <a:ext cx="496975" cy="51081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Rectangle 130"/>
              <p:cNvSpPr/>
              <p:nvPr/>
            </p:nvSpPr>
            <p:spPr>
              <a:xfrm>
                <a:off x="1504731" y="1836163"/>
                <a:ext cx="151853" cy="179474"/>
              </a:xfrm>
              <a:prstGeom prst="rect">
                <a:avLst/>
              </a:prstGeom>
              <a:solidFill>
                <a:srgbClr val="DA1F28"/>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2" name="Rectangle 131"/>
              <p:cNvSpPr/>
              <p:nvPr/>
            </p:nvSpPr>
            <p:spPr>
              <a:xfrm>
                <a:off x="1733057" y="1836163"/>
                <a:ext cx="151853" cy="179474"/>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3" name="Rectangle 132"/>
              <p:cNvSpPr/>
              <p:nvPr/>
            </p:nvSpPr>
            <p:spPr>
              <a:xfrm flipH="1">
                <a:off x="1504732" y="2057593"/>
                <a:ext cx="152400" cy="179474"/>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4" name="Rectangle 133"/>
              <p:cNvSpPr/>
              <p:nvPr/>
            </p:nvSpPr>
            <p:spPr>
              <a:xfrm flipH="1">
                <a:off x="1733058" y="2057593"/>
                <a:ext cx="152400" cy="179474"/>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94" name="Group 93"/>
            <p:cNvGrpSpPr/>
            <p:nvPr/>
          </p:nvGrpSpPr>
          <p:grpSpPr>
            <a:xfrm>
              <a:off x="2051115" y="1843605"/>
              <a:ext cx="496975" cy="510812"/>
              <a:chOff x="1435706" y="1794745"/>
              <a:chExt cx="496975" cy="510812"/>
            </a:xfrm>
          </p:grpSpPr>
          <p:sp>
            <p:nvSpPr>
              <p:cNvPr id="125" name="Rectangle 124"/>
              <p:cNvSpPr/>
              <p:nvPr/>
            </p:nvSpPr>
            <p:spPr>
              <a:xfrm>
                <a:off x="1435706" y="1794745"/>
                <a:ext cx="496975" cy="51081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6" name="Rectangle 125"/>
              <p:cNvSpPr/>
              <p:nvPr/>
            </p:nvSpPr>
            <p:spPr>
              <a:xfrm>
                <a:off x="1504731" y="1836163"/>
                <a:ext cx="151853" cy="179474"/>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7" name="Rectangle 126"/>
              <p:cNvSpPr/>
              <p:nvPr/>
            </p:nvSpPr>
            <p:spPr>
              <a:xfrm>
                <a:off x="1733057" y="1836163"/>
                <a:ext cx="151853" cy="179474"/>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8" name="Rectangle 127"/>
              <p:cNvSpPr/>
              <p:nvPr/>
            </p:nvSpPr>
            <p:spPr>
              <a:xfrm flipH="1">
                <a:off x="1504732" y="2057593"/>
                <a:ext cx="152400" cy="179474"/>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9" name="Rectangle 128"/>
              <p:cNvSpPr/>
              <p:nvPr/>
            </p:nvSpPr>
            <p:spPr>
              <a:xfrm flipH="1">
                <a:off x="1733058" y="2057593"/>
                <a:ext cx="152400" cy="179474"/>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95" name="Group 94"/>
            <p:cNvGrpSpPr/>
            <p:nvPr/>
          </p:nvGrpSpPr>
          <p:grpSpPr>
            <a:xfrm>
              <a:off x="2609666" y="1837238"/>
              <a:ext cx="496975" cy="510812"/>
              <a:chOff x="1435706" y="1794745"/>
              <a:chExt cx="496975" cy="510812"/>
            </a:xfrm>
          </p:grpSpPr>
          <p:sp>
            <p:nvSpPr>
              <p:cNvPr id="120" name="Rectangle 119"/>
              <p:cNvSpPr/>
              <p:nvPr/>
            </p:nvSpPr>
            <p:spPr>
              <a:xfrm>
                <a:off x="1435706" y="1794745"/>
                <a:ext cx="496975" cy="51081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1" name="Rectangle 120"/>
              <p:cNvSpPr/>
              <p:nvPr/>
            </p:nvSpPr>
            <p:spPr>
              <a:xfrm>
                <a:off x="1504731" y="1836163"/>
                <a:ext cx="151853" cy="179474"/>
              </a:xfrm>
              <a:prstGeom prst="rect">
                <a:avLst/>
              </a:prstGeom>
              <a:solidFill>
                <a:schemeClr val="accent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Rectangle 121"/>
              <p:cNvSpPr/>
              <p:nvPr/>
            </p:nvSpPr>
            <p:spPr>
              <a:xfrm>
                <a:off x="1733057" y="1836163"/>
                <a:ext cx="151853" cy="179474"/>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3" name="Rectangle 122"/>
              <p:cNvSpPr/>
              <p:nvPr/>
            </p:nvSpPr>
            <p:spPr>
              <a:xfrm flipH="1">
                <a:off x="1504732" y="2057593"/>
                <a:ext cx="152400" cy="179474"/>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4" name="Rectangle 123"/>
              <p:cNvSpPr/>
              <p:nvPr/>
            </p:nvSpPr>
            <p:spPr>
              <a:xfrm flipH="1">
                <a:off x="1733058" y="2057593"/>
                <a:ext cx="152400" cy="179474"/>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96" name="Group 95"/>
            <p:cNvGrpSpPr/>
            <p:nvPr/>
          </p:nvGrpSpPr>
          <p:grpSpPr>
            <a:xfrm>
              <a:off x="3175665" y="1836700"/>
              <a:ext cx="496975" cy="510812"/>
              <a:chOff x="1435706" y="1794745"/>
              <a:chExt cx="496975" cy="510812"/>
            </a:xfrm>
          </p:grpSpPr>
          <p:sp>
            <p:nvSpPr>
              <p:cNvPr id="115" name="Rectangle 114"/>
              <p:cNvSpPr/>
              <p:nvPr/>
            </p:nvSpPr>
            <p:spPr>
              <a:xfrm>
                <a:off x="1435706" y="1794745"/>
                <a:ext cx="496975" cy="51081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6" name="Rectangle 115"/>
              <p:cNvSpPr/>
              <p:nvPr/>
            </p:nvSpPr>
            <p:spPr>
              <a:xfrm>
                <a:off x="1504731" y="1836163"/>
                <a:ext cx="151853" cy="179474"/>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7" name="Rectangle 116"/>
              <p:cNvSpPr/>
              <p:nvPr/>
            </p:nvSpPr>
            <p:spPr>
              <a:xfrm>
                <a:off x="1733057" y="1836163"/>
                <a:ext cx="151853" cy="179474"/>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8" name="Rectangle 117"/>
              <p:cNvSpPr/>
              <p:nvPr/>
            </p:nvSpPr>
            <p:spPr>
              <a:xfrm flipH="1">
                <a:off x="1504732" y="2057593"/>
                <a:ext cx="152400" cy="179474"/>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9" name="Rectangle 118"/>
              <p:cNvSpPr/>
              <p:nvPr/>
            </p:nvSpPr>
            <p:spPr>
              <a:xfrm flipH="1">
                <a:off x="1733058" y="2057593"/>
                <a:ext cx="152400" cy="179474"/>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97" name="Group 96"/>
            <p:cNvGrpSpPr/>
            <p:nvPr/>
          </p:nvGrpSpPr>
          <p:grpSpPr>
            <a:xfrm>
              <a:off x="3727859" y="1836163"/>
              <a:ext cx="496975" cy="510812"/>
              <a:chOff x="1435706" y="1794745"/>
              <a:chExt cx="496975" cy="510812"/>
            </a:xfrm>
          </p:grpSpPr>
          <p:sp>
            <p:nvSpPr>
              <p:cNvPr id="110" name="Rectangle 109"/>
              <p:cNvSpPr/>
              <p:nvPr/>
            </p:nvSpPr>
            <p:spPr>
              <a:xfrm>
                <a:off x="1435706" y="1794745"/>
                <a:ext cx="496975" cy="51081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1" name="Rectangle 110"/>
              <p:cNvSpPr/>
              <p:nvPr/>
            </p:nvSpPr>
            <p:spPr>
              <a:xfrm>
                <a:off x="1504731" y="1836163"/>
                <a:ext cx="151853" cy="179474"/>
              </a:xfrm>
              <a:prstGeom prst="rect">
                <a:avLst/>
              </a:prstGeom>
              <a:solidFill>
                <a:schemeClr val="accent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2" name="Rectangle 111"/>
              <p:cNvSpPr/>
              <p:nvPr/>
            </p:nvSpPr>
            <p:spPr>
              <a:xfrm>
                <a:off x="1733057" y="1836163"/>
                <a:ext cx="151853" cy="179474"/>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3" name="Rectangle 112"/>
              <p:cNvSpPr/>
              <p:nvPr/>
            </p:nvSpPr>
            <p:spPr>
              <a:xfrm flipH="1">
                <a:off x="1504732" y="2057593"/>
                <a:ext cx="152400" cy="179474"/>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4" name="Rectangle 113"/>
              <p:cNvSpPr/>
              <p:nvPr/>
            </p:nvSpPr>
            <p:spPr>
              <a:xfrm flipH="1">
                <a:off x="1733058" y="2057593"/>
                <a:ext cx="152400" cy="179474"/>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98" name="Group 97"/>
            <p:cNvGrpSpPr/>
            <p:nvPr/>
          </p:nvGrpSpPr>
          <p:grpSpPr>
            <a:xfrm>
              <a:off x="4274243" y="1836699"/>
              <a:ext cx="496975" cy="510812"/>
              <a:chOff x="1435706" y="1794745"/>
              <a:chExt cx="496975" cy="510812"/>
            </a:xfrm>
          </p:grpSpPr>
          <p:sp>
            <p:nvSpPr>
              <p:cNvPr id="105" name="Rectangle 104"/>
              <p:cNvSpPr/>
              <p:nvPr/>
            </p:nvSpPr>
            <p:spPr>
              <a:xfrm>
                <a:off x="1435706" y="1794745"/>
                <a:ext cx="496975" cy="51081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6" name="Rectangle 105"/>
              <p:cNvSpPr/>
              <p:nvPr/>
            </p:nvSpPr>
            <p:spPr>
              <a:xfrm>
                <a:off x="1504731" y="1836163"/>
                <a:ext cx="151853" cy="179474"/>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7" name="Rectangle 106"/>
              <p:cNvSpPr/>
              <p:nvPr/>
            </p:nvSpPr>
            <p:spPr>
              <a:xfrm>
                <a:off x="1733057" y="1836163"/>
                <a:ext cx="151853" cy="179474"/>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8" name="Rectangle 107"/>
              <p:cNvSpPr/>
              <p:nvPr/>
            </p:nvSpPr>
            <p:spPr>
              <a:xfrm flipH="1">
                <a:off x="1504732" y="2057593"/>
                <a:ext cx="152400" cy="179474"/>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9" name="Rectangle 108"/>
              <p:cNvSpPr/>
              <p:nvPr/>
            </p:nvSpPr>
            <p:spPr>
              <a:xfrm flipH="1">
                <a:off x="1733058" y="2057593"/>
                <a:ext cx="152400" cy="179474"/>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99" name="Group 98"/>
            <p:cNvGrpSpPr/>
            <p:nvPr/>
          </p:nvGrpSpPr>
          <p:grpSpPr>
            <a:xfrm>
              <a:off x="4826438" y="1836700"/>
              <a:ext cx="496975" cy="510812"/>
              <a:chOff x="1435706" y="1794745"/>
              <a:chExt cx="496975" cy="510812"/>
            </a:xfrm>
          </p:grpSpPr>
          <p:sp>
            <p:nvSpPr>
              <p:cNvPr id="100" name="Rectangle 99"/>
              <p:cNvSpPr/>
              <p:nvPr/>
            </p:nvSpPr>
            <p:spPr>
              <a:xfrm>
                <a:off x="1435706" y="1794745"/>
                <a:ext cx="496975" cy="51081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1" name="Rectangle 100"/>
              <p:cNvSpPr/>
              <p:nvPr/>
            </p:nvSpPr>
            <p:spPr>
              <a:xfrm>
                <a:off x="1504731" y="1836163"/>
                <a:ext cx="151853" cy="179474"/>
              </a:xfrm>
              <a:prstGeom prst="rect">
                <a:avLst/>
              </a:prstGeom>
              <a:solidFill>
                <a:schemeClr val="accent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Rectangle 101"/>
              <p:cNvSpPr/>
              <p:nvPr/>
            </p:nvSpPr>
            <p:spPr>
              <a:xfrm>
                <a:off x="1733057" y="1836163"/>
                <a:ext cx="151853" cy="179474"/>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3" name="Rectangle 102"/>
              <p:cNvSpPr/>
              <p:nvPr/>
            </p:nvSpPr>
            <p:spPr>
              <a:xfrm flipH="1">
                <a:off x="1504732" y="2057593"/>
                <a:ext cx="152400" cy="179474"/>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4" name="Rectangle 103"/>
              <p:cNvSpPr/>
              <p:nvPr/>
            </p:nvSpPr>
            <p:spPr>
              <a:xfrm flipH="1">
                <a:off x="1733058" y="2057593"/>
                <a:ext cx="152400" cy="179474"/>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nvGrpSpPr>
          <p:cNvPr id="135" name="Group 134"/>
          <p:cNvGrpSpPr/>
          <p:nvPr/>
        </p:nvGrpSpPr>
        <p:grpSpPr>
          <a:xfrm>
            <a:off x="4214419" y="4440353"/>
            <a:ext cx="3818682" cy="518254"/>
            <a:chOff x="1504731" y="1836163"/>
            <a:chExt cx="3818682" cy="518254"/>
          </a:xfrm>
        </p:grpSpPr>
        <p:grpSp>
          <p:nvGrpSpPr>
            <p:cNvPr id="136" name="Group 135"/>
            <p:cNvGrpSpPr/>
            <p:nvPr/>
          </p:nvGrpSpPr>
          <p:grpSpPr>
            <a:xfrm>
              <a:off x="1504731" y="1836163"/>
              <a:ext cx="496975" cy="510812"/>
              <a:chOff x="1435706" y="1794745"/>
              <a:chExt cx="496975" cy="510812"/>
            </a:xfrm>
          </p:grpSpPr>
          <p:sp>
            <p:nvSpPr>
              <p:cNvPr id="173" name="Rectangle 172"/>
              <p:cNvSpPr/>
              <p:nvPr/>
            </p:nvSpPr>
            <p:spPr>
              <a:xfrm>
                <a:off x="1435706" y="1794745"/>
                <a:ext cx="496975" cy="51081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4" name="Rectangle 173"/>
              <p:cNvSpPr/>
              <p:nvPr/>
            </p:nvSpPr>
            <p:spPr>
              <a:xfrm>
                <a:off x="1504731" y="1836163"/>
                <a:ext cx="151853" cy="179474"/>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5" name="Rectangle 174"/>
              <p:cNvSpPr/>
              <p:nvPr/>
            </p:nvSpPr>
            <p:spPr>
              <a:xfrm>
                <a:off x="1733057" y="1836163"/>
                <a:ext cx="151853" cy="179474"/>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6" name="Rectangle 175"/>
              <p:cNvSpPr/>
              <p:nvPr/>
            </p:nvSpPr>
            <p:spPr>
              <a:xfrm flipH="1">
                <a:off x="1504732" y="2057593"/>
                <a:ext cx="152400" cy="179474"/>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7" name="Rectangle 176"/>
              <p:cNvSpPr/>
              <p:nvPr/>
            </p:nvSpPr>
            <p:spPr>
              <a:xfrm flipH="1">
                <a:off x="1733058" y="2057593"/>
                <a:ext cx="152400" cy="179474"/>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37" name="Group 136"/>
            <p:cNvGrpSpPr/>
            <p:nvPr/>
          </p:nvGrpSpPr>
          <p:grpSpPr>
            <a:xfrm>
              <a:off x="2051115" y="1843605"/>
              <a:ext cx="496975" cy="510812"/>
              <a:chOff x="1435706" y="1794745"/>
              <a:chExt cx="496975" cy="510812"/>
            </a:xfrm>
          </p:grpSpPr>
          <p:sp>
            <p:nvSpPr>
              <p:cNvPr id="168" name="Rectangle 167"/>
              <p:cNvSpPr/>
              <p:nvPr/>
            </p:nvSpPr>
            <p:spPr>
              <a:xfrm>
                <a:off x="1435706" y="1794745"/>
                <a:ext cx="496975" cy="51081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9" name="Rectangle 168"/>
              <p:cNvSpPr/>
              <p:nvPr/>
            </p:nvSpPr>
            <p:spPr>
              <a:xfrm>
                <a:off x="1504731" y="1836163"/>
                <a:ext cx="151853" cy="179474"/>
              </a:xfrm>
              <a:prstGeom prst="rect">
                <a:avLst/>
              </a:prstGeom>
              <a:solidFill>
                <a:srgbClr val="DA1F28"/>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0" name="Rectangle 169"/>
              <p:cNvSpPr/>
              <p:nvPr/>
            </p:nvSpPr>
            <p:spPr>
              <a:xfrm>
                <a:off x="1733057" y="1836163"/>
                <a:ext cx="151853" cy="179474"/>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1" name="Rectangle 170"/>
              <p:cNvSpPr/>
              <p:nvPr/>
            </p:nvSpPr>
            <p:spPr>
              <a:xfrm flipH="1">
                <a:off x="1504732" y="2057593"/>
                <a:ext cx="152400" cy="179474"/>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2" name="Rectangle 171"/>
              <p:cNvSpPr/>
              <p:nvPr/>
            </p:nvSpPr>
            <p:spPr>
              <a:xfrm flipH="1">
                <a:off x="1733058" y="2057593"/>
                <a:ext cx="152400" cy="179474"/>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38" name="Group 137"/>
            <p:cNvGrpSpPr/>
            <p:nvPr/>
          </p:nvGrpSpPr>
          <p:grpSpPr>
            <a:xfrm>
              <a:off x="2609666" y="1837238"/>
              <a:ext cx="496975" cy="510812"/>
              <a:chOff x="1435706" y="1794745"/>
              <a:chExt cx="496975" cy="510812"/>
            </a:xfrm>
          </p:grpSpPr>
          <p:sp>
            <p:nvSpPr>
              <p:cNvPr id="163" name="Rectangle 162"/>
              <p:cNvSpPr/>
              <p:nvPr/>
            </p:nvSpPr>
            <p:spPr>
              <a:xfrm>
                <a:off x="1435706" y="1794745"/>
                <a:ext cx="496975" cy="51081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4" name="Rectangle 163"/>
              <p:cNvSpPr/>
              <p:nvPr/>
            </p:nvSpPr>
            <p:spPr>
              <a:xfrm>
                <a:off x="1504731" y="1836163"/>
                <a:ext cx="151853" cy="179474"/>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5" name="Rectangle 164"/>
              <p:cNvSpPr/>
              <p:nvPr/>
            </p:nvSpPr>
            <p:spPr>
              <a:xfrm>
                <a:off x="1733057" y="1836163"/>
                <a:ext cx="151853" cy="179474"/>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6" name="Rectangle 165"/>
              <p:cNvSpPr/>
              <p:nvPr/>
            </p:nvSpPr>
            <p:spPr>
              <a:xfrm flipH="1">
                <a:off x="1504732" y="2057593"/>
                <a:ext cx="152400" cy="179474"/>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7" name="Rectangle 166"/>
              <p:cNvSpPr/>
              <p:nvPr/>
            </p:nvSpPr>
            <p:spPr>
              <a:xfrm flipH="1">
                <a:off x="1733058" y="2057593"/>
                <a:ext cx="152400" cy="179474"/>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39" name="Group 138"/>
            <p:cNvGrpSpPr/>
            <p:nvPr/>
          </p:nvGrpSpPr>
          <p:grpSpPr>
            <a:xfrm>
              <a:off x="3175665" y="1836700"/>
              <a:ext cx="496975" cy="510812"/>
              <a:chOff x="1435706" y="1794745"/>
              <a:chExt cx="496975" cy="510812"/>
            </a:xfrm>
          </p:grpSpPr>
          <p:sp>
            <p:nvSpPr>
              <p:cNvPr id="158" name="Rectangle 157"/>
              <p:cNvSpPr/>
              <p:nvPr/>
            </p:nvSpPr>
            <p:spPr>
              <a:xfrm>
                <a:off x="1435706" y="1794745"/>
                <a:ext cx="496975" cy="51081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9" name="Rectangle 158"/>
              <p:cNvSpPr/>
              <p:nvPr/>
            </p:nvSpPr>
            <p:spPr>
              <a:xfrm>
                <a:off x="1504731" y="1836163"/>
                <a:ext cx="151853" cy="179474"/>
              </a:xfrm>
              <a:prstGeom prst="rect">
                <a:avLst/>
              </a:prstGeom>
              <a:solidFill>
                <a:srgbClr val="DA1F28"/>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0" name="Rectangle 159"/>
              <p:cNvSpPr/>
              <p:nvPr/>
            </p:nvSpPr>
            <p:spPr>
              <a:xfrm>
                <a:off x="1733057" y="1836163"/>
                <a:ext cx="151853" cy="179474"/>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1" name="Rectangle 160"/>
              <p:cNvSpPr/>
              <p:nvPr/>
            </p:nvSpPr>
            <p:spPr>
              <a:xfrm flipH="1">
                <a:off x="1504732" y="2057593"/>
                <a:ext cx="152400" cy="179474"/>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2" name="Rectangle 161"/>
              <p:cNvSpPr/>
              <p:nvPr/>
            </p:nvSpPr>
            <p:spPr>
              <a:xfrm flipH="1">
                <a:off x="1733058" y="2057593"/>
                <a:ext cx="152400" cy="179474"/>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40" name="Group 139"/>
            <p:cNvGrpSpPr/>
            <p:nvPr/>
          </p:nvGrpSpPr>
          <p:grpSpPr>
            <a:xfrm>
              <a:off x="3727859" y="1836163"/>
              <a:ext cx="496975" cy="510812"/>
              <a:chOff x="1435706" y="1794745"/>
              <a:chExt cx="496975" cy="510812"/>
            </a:xfrm>
          </p:grpSpPr>
          <p:sp>
            <p:nvSpPr>
              <p:cNvPr id="153" name="Rectangle 152"/>
              <p:cNvSpPr/>
              <p:nvPr/>
            </p:nvSpPr>
            <p:spPr>
              <a:xfrm>
                <a:off x="1435706" y="1794745"/>
                <a:ext cx="496975" cy="51081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4" name="Rectangle 153"/>
              <p:cNvSpPr/>
              <p:nvPr/>
            </p:nvSpPr>
            <p:spPr>
              <a:xfrm>
                <a:off x="1504731" y="1836163"/>
                <a:ext cx="151853" cy="179474"/>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5" name="Rectangle 154"/>
              <p:cNvSpPr/>
              <p:nvPr/>
            </p:nvSpPr>
            <p:spPr>
              <a:xfrm>
                <a:off x="1733057" y="1836163"/>
                <a:ext cx="151853" cy="179474"/>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6" name="Rectangle 155"/>
              <p:cNvSpPr/>
              <p:nvPr/>
            </p:nvSpPr>
            <p:spPr>
              <a:xfrm flipH="1">
                <a:off x="1504732" y="2057593"/>
                <a:ext cx="152400" cy="179474"/>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7" name="Rectangle 156"/>
              <p:cNvSpPr/>
              <p:nvPr/>
            </p:nvSpPr>
            <p:spPr>
              <a:xfrm flipH="1">
                <a:off x="1733058" y="2057593"/>
                <a:ext cx="152400" cy="179474"/>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41" name="Group 140"/>
            <p:cNvGrpSpPr/>
            <p:nvPr/>
          </p:nvGrpSpPr>
          <p:grpSpPr>
            <a:xfrm>
              <a:off x="4274243" y="1836699"/>
              <a:ext cx="496975" cy="510812"/>
              <a:chOff x="1435706" y="1794745"/>
              <a:chExt cx="496975" cy="510812"/>
            </a:xfrm>
          </p:grpSpPr>
          <p:sp>
            <p:nvSpPr>
              <p:cNvPr id="148" name="Rectangle 147"/>
              <p:cNvSpPr/>
              <p:nvPr/>
            </p:nvSpPr>
            <p:spPr>
              <a:xfrm>
                <a:off x="1435706" y="1794745"/>
                <a:ext cx="496975" cy="51081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9" name="Rectangle 148"/>
              <p:cNvSpPr/>
              <p:nvPr/>
            </p:nvSpPr>
            <p:spPr>
              <a:xfrm>
                <a:off x="1504731" y="1836163"/>
                <a:ext cx="151853" cy="179474"/>
              </a:xfrm>
              <a:prstGeom prst="rect">
                <a:avLst/>
              </a:prstGeom>
              <a:solidFill>
                <a:srgbClr val="DA1F28"/>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0" name="Rectangle 149"/>
              <p:cNvSpPr/>
              <p:nvPr/>
            </p:nvSpPr>
            <p:spPr>
              <a:xfrm>
                <a:off x="1733057" y="1836163"/>
                <a:ext cx="151853" cy="179474"/>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1" name="Rectangle 150"/>
              <p:cNvSpPr/>
              <p:nvPr/>
            </p:nvSpPr>
            <p:spPr>
              <a:xfrm flipH="1">
                <a:off x="1504732" y="2057593"/>
                <a:ext cx="152400" cy="179474"/>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2" name="Rectangle 151"/>
              <p:cNvSpPr/>
              <p:nvPr/>
            </p:nvSpPr>
            <p:spPr>
              <a:xfrm flipH="1">
                <a:off x="1733058" y="2057593"/>
                <a:ext cx="152400" cy="179474"/>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42" name="Group 141"/>
            <p:cNvGrpSpPr/>
            <p:nvPr/>
          </p:nvGrpSpPr>
          <p:grpSpPr>
            <a:xfrm>
              <a:off x="4826438" y="1836700"/>
              <a:ext cx="496975" cy="510812"/>
              <a:chOff x="1435706" y="1794745"/>
              <a:chExt cx="496975" cy="510812"/>
            </a:xfrm>
          </p:grpSpPr>
          <p:sp>
            <p:nvSpPr>
              <p:cNvPr id="143" name="Rectangle 142"/>
              <p:cNvSpPr/>
              <p:nvPr/>
            </p:nvSpPr>
            <p:spPr>
              <a:xfrm>
                <a:off x="1435706" y="1794745"/>
                <a:ext cx="496975" cy="51081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4" name="Rectangle 143"/>
              <p:cNvSpPr/>
              <p:nvPr/>
            </p:nvSpPr>
            <p:spPr>
              <a:xfrm>
                <a:off x="1504731" y="1836163"/>
                <a:ext cx="151853" cy="179474"/>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5" name="Rectangle 144"/>
              <p:cNvSpPr/>
              <p:nvPr/>
            </p:nvSpPr>
            <p:spPr>
              <a:xfrm>
                <a:off x="1733057" y="1836163"/>
                <a:ext cx="151853" cy="179474"/>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6" name="Rectangle 145"/>
              <p:cNvSpPr/>
              <p:nvPr/>
            </p:nvSpPr>
            <p:spPr>
              <a:xfrm flipH="1">
                <a:off x="1504732" y="2057593"/>
                <a:ext cx="152400" cy="179474"/>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7" name="Rectangle 146"/>
              <p:cNvSpPr/>
              <p:nvPr/>
            </p:nvSpPr>
            <p:spPr>
              <a:xfrm flipH="1">
                <a:off x="1733058" y="2057593"/>
                <a:ext cx="152400" cy="179474"/>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nvGrpSpPr>
          <p:cNvPr id="178" name="Group 177"/>
          <p:cNvGrpSpPr/>
          <p:nvPr/>
        </p:nvGrpSpPr>
        <p:grpSpPr>
          <a:xfrm>
            <a:off x="4215511" y="5144444"/>
            <a:ext cx="3818682" cy="518254"/>
            <a:chOff x="1504731" y="1836163"/>
            <a:chExt cx="3818682" cy="518254"/>
          </a:xfrm>
        </p:grpSpPr>
        <p:grpSp>
          <p:nvGrpSpPr>
            <p:cNvPr id="179" name="Group 178"/>
            <p:cNvGrpSpPr/>
            <p:nvPr/>
          </p:nvGrpSpPr>
          <p:grpSpPr>
            <a:xfrm>
              <a:off x="1504731" y="1836163"/>
              <a:ext cx="496975" cy="510812"/>
              <a:chOff x="1435706" y="1794745"/>
              <a:chExt cx="496975" cy="510812"/>
            </a:xfrm>
          </p:grpSpPr>
          <p:sp>
            <p:nvSpPr>
              <p:cNvPr id="216" name="Rectangle 215"/>
              <p:cNvSpPr/>
              <p:nvPr/>
            </p:nvSpPr>
            <p:spPr>
              <a:xfrm>
                <a:off x="1435706" y="1794745"/>
                <a:ext cx="496975" cy="51081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7" name="Rectangle 216"/>
              <p:cNvSpPr/>
              <p:nvPr/>
            </p:nvSpPr>
            <p:spPr>
              <a:xfrm>
                <a:off x="1504731" y="1836163"/>
                <a:ext cx="151853" cy="179474"/>
              </a:xfrm>
              <a:prstGeom prst="rect">
                <a:avLst/>
              </a:prstGeom>
              <a:solidFill>
                <a:srgbClr val="DA1F28"/>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8" name="Rectangle 217"/>
              <p:cNvSpPr/>
              <p:nvPr/>
            </p:nvSpPr>
            <p:spPr>
              <a:xfrm>
                <a:off x="1733057" y="1836163"/>
                <a:ext cx="151853" cy="179474"/>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9" name="Rectangle 218"/>
              <p:cNvSpPr/>
              <p:nvPr/>
            </p:nvSpPr>
            <p:spPr>
              <a:xfrm flipH="1">
                <a:off x="1504732" y="2057593"/>
                <a:ext cx="152400" cy="179474"/>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0" name="Rectangle 219"/>
              <p:cNvSpPr/>
              <p:nvPr/>
            </p:nvSpPr>
            <p:spPr>
              <a:xfrm flipH="1">
                <a:off x="1733058" y="2057593"/>
                <a:ext cx="152400" cy="179474"/>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80" name="Group 179"/>
            <p:cNvGrpSpPr/>
            <p:nvPr/>
          </p:nvGrpSpPr>
          <p:grpSpPr>
            <a:xfrm>
              <a:off x="2051115" y="1843605"/>
              <a:ext cx="496975" cy="510812"/>
              <a:chOff x="1435706" y="1794745"/>
              <a:chExt cx="496975" cy="510812"/>
            </a:xfrm>
          </p:grpSpPr>
          <p:sp>
            <p:nvSpPr>
              <p:cNvPr id="211" name="Rectangle 210"/>
              <p:cNvSpPr/>
              <p:nvPr/>
            </p:nvSpPr>
            <p:spPr>
              <a:xfrm>
                <a:off x="1435706" y="1794745"/>
                <a:ext cx="496975" cy="51081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2" name="Rectangle 211"/>
              <p:cNvSpPr/>
              <p:nvPr/>
            </p:nvSpPr>
            <p:spPr>
              <a:xfrm>
                <a:off x="1504731" y="1836163"/>
                <a:ext cx="151853" cy="179474"/>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3" name="Rectangle 212"/>
              <p:cNvSpPr/>
              <p:nvPr/>
            </p:nvSpPr>
            <p:spPr>
              <a:xfrm>
                <a:off x="1733057" y="1836163"/>
                <a:ext cx="151853" cy="179474"/>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4" name="Rectangle 213"/>
              <p:cNvSpPr/>
              <p:nvPr/>
            </p:nvSpPr>
            <p:spPr>
              <a:xfrm flipH="1">
                <a:off x="1504732" y="2057593"/>
                <a:ext cx="152400" cy="179474"/>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5" name="Rectangle 214"/>
              <p:cNvSpPr/>
              <p:nvPr/>
            </p:nvSpPr>
            <p:spPr>
              <a:xfrm flipH="1">
                <a:off x="1733058" y="2057593"/>
                <a:ext cx="152400" cy="179474"/>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81" name="Group 180"/>
            <p:cNvGrpSpPr/>
            <p:nvPr/>
          </p:nvGrpSpPr>
          <p:grpSpPr>
            <a:xfrm>
              <a:off x="2609666" y="1837238"/>
              <a:ext cx="496975" cy="510812"/>
              <a:chOff x="1435706" y="1794745"/>
              <a:chExt cx="496975" cy="510812"/>
            </a:xfrm>
          </p:grpSpPr>
          <p:sp>
            <p:nvSpPr>
              <p:cNvPr id="206" name="Rectangle 205"/>
              <p:cNvSpPr/>
              <p:nvPr/>
            </p:nvSpPr>
            <p:spPr>
              <a:xfrm>
                <a:off x="1435706" y="1794745"/>
                <a:ext cx="496975" cy="51081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7" name="Rectangle 206"/>
              <p:cNvSpPr/>
              <p:nvPr/>
            </p:nvSpPr>
            <p:spPr>
              <a:xfrm>
                <a:off x="1504731" y="1836163"/>
                <a:ext cx="151853" cy="179474"/>
              </a:xfrm>
              <a:prstGeom prst="rect">
                <a:avLst/>
              </a:prstGeom>
              <a:solidFill>
                <a:srgbClr val="DA1F28"/>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8" name="Rectangle 207"/>
              <p:cNvSpPr/>
              <p:nvPr/>
            </p:nvSpPr>
            <p:spPr>
              <a:xfrm>
                <a:off x="1733057" y="1836163"/>
                <a:ext cx="151853" cy="179474"/>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9" name="Rectangle 208"/>
              <p:cNvSpPr/>
              <p:nvPr/>
            </p:nvSpPr>
            <p:spPr>
              <a:xfrm flipH="1">
                <a:off x="1504732" y="2057593"/>
                <a:ext cx="152400" cy="179474"/>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0" name="Rectangle 209"/>
              <p:cNvSpPr/>
              <p:nvPr/>
            </p:nvSpPr>
            <p:spPr>
              <a:xfrm flipH="1">
                <a:off x="1733058" y="2057593"/>
                <a:ext cx="152400" cy="179474"/>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82" name="Group 181"/>
            <p:cNvGrpSpPr/>
            <p:nvPr/>
          </p:nvGrpSpPr>
          <p:grpSpPr>
            <a:xfrm>
              <a:off x="3175665" y="1836700"/>
              <a:ext cx="496975" cy="510812"/>
              <a:chOff x="1435706" y="1794745"/>
              <a:chExt cx="496975" cy="510812"/>
            </a:xfrm>
          </p:grpSpPr>
          <p:sp>
            <p:nvSpPr>
              <p:cNvPr id="201" name="Rectangle 200"/>
              <p:cNvSpPr/>
              <p:nvPr/>
            </p:nvSpPr>
            <p:spPr>
              <a:xfrm>
                <a:off x="1435706" y="1794745"/>
                <a:ext cx="496975" cy="51081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2" name="Rectangle 201"/>
              <p:cNvSpPr/>
              <p:nvPr/>
            </p:nvSpPr>
            <p:spPr>
              <a:xfrm>
                <a:off x="1504731" y="1836163"/>
                <a:ext cx="151853" cy="179474"/>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3" name="Rectangle 202"/>
              <p:cNvSpPr/>
              <p:nvPr/>
            </p:nvSpPr>
            <p:spPr>
              <a:xfrm>
                <a:off x="1733057" y="1836163"/>
                <a:ext cx="151853" cy="179474"/>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4" name="Rectangle 203"/>
              <p:cNvSpPr/>
              <p:nvPr/>
            </p:nvSpPr>
            <p:spPr>
              <a:xfrm flipH="1">
                <a:off x="1504732" y="2057593"/>
                <a:ext cx="152400" cy="179474"/>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5" name="Rectangle 204"/>
              <p:cNvSpPr/>
              <p:nvPr/>
            </p:nvSpPr>
            <p:spPr>
              <a:xfrm flipH="1">
                <a:off x="1733058" y="2057593"/>
                <a:ext cx="152400" cy="179474"/>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83" name="Group 182"/>
            <p:cNvGrpSpPr/>
            <p:nvPr/>
          </p:nvGrpSpPr>
          <p:grpSpPr>
            <a:xfrm>
              <a:off x="3727859" y="1836163"/>
              <a:ext cx="496975" cy="510812"/>
              <a:chOff x="1435706" y="1794745"/>
              <a:chExt cx="496975" cy="510812"/>
            </a:xfrm>
          </p:grpSpPr>
          <p:sp>
            <p:nvSpPr>
              <p:cNvPr id="196" name="Rectangle 195"/>
              <p:cNvSpPr/>
              <p:nvPr/>
            </p:nvSpPr>
            <p:spPr>
              <a:xfrm>
                <a:off x="1435706" y="1794745"/>
                <a:ext cx="496975" cy="51081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7" name="Rectangle 196"/>
              <p:cNvSpPr/>
              <p:nvPr/>
            </p:nvSpPr>
            <p:spPr>
              <a:xfrm>
                <a:off x="1504731" y="1836163"/>
                <a:ext cx="151853" cy="179474"/>
              </a:xfrm>
              <a:prstGeom prst="rect">
                <a:avLst/>
              </a:prstGeom>
              <a:solidFill>
                <a:srgbClr val="DA1F28"/>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8" name="Rectangle 197"/>
              <p:cNvSpPr/>
              <p:nvPr/>
            </p:nvSpPr>
            <p:spPr>
              <a:xfrm>
                <a:off x="1733057" y="1836163"/>
                <a:ext cx="151853" cy="179474"/>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9" name="Rectangle 198"/>
              <p:cNvSpPr/>
              <p:nvPr/>
            </p:nvSpPr>
            <p:spPr>
              <a:xfrm flipH="1">
                <a:off x="1504732" y="2057593"/>
                <a:ext cx="152400" cy="179474"/>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0" name="Rectangle 199"/>
              <p:cNvSpPr/>
              <p:nvPr/>
            </p:nvSpPr>
            <p:spPr>
              <a:xfrm flipH="1">
                <a:off x="1733058" y="2057593"/>
                <a:ext cx="152400" cy="179474"/>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84" name="Group 183"/>
            <p:cNvGrpSpPr/>
            <p:nvPr/>
          </p:nvGrpSpPr>
          <p:grpSpPr>
            <a:xfrm>
              <a:off x="4274243" y="1836699"/>
              <a:ext cx="496975" cy="510812"/>
              <a:chOff x="1435706" y="1794745"/>
              <a:chExt cx="496975" cy="510812"/>
            </a:xfrm>
          </p:grpSpPr>
          <p:sp>
            <p:nvSpPr>
              <p:cNvPr id="191" name="Rectangle 190"/>
              <p:cNvSpPr/>
              <p:nvPr/>
            </p:nvSpPr>
            <p:spPr>
              <a:xfrm>
                <a:off x="1435706" y="1794745"/>
                <a:ext cx="496975" cy="51081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2" name="Rectangle 191"/>
              <p:cNvSpPr/>
              <p:nvPr/>
            </p:nvSpPr>
            <p:spPr>
              <a:xfrm>
                <a:off x="1504731" y="1836163"/>
                <a:ext cx="151853" cy="179474"/>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3" name="Rectangle 192"/>
              <p:cNvSpPr/>
              <p:nvPr/>
            </p:nvSpPr>
            <p:spPr>
              <a:xfrm>
                <a:off x="1733057" y="1836163"/>
                <a:ext cx="151853" cy="179474"/>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4" name="Rectangle 193"/>
              <p:cNvSpPr/>
              <p:nvPr/>
            </p:nvSpPr>
            <p:spPr>
              <a:xfrm flipH="1">
                <a:off x="1504732" y="2057593"/>
                <a:ext cx="152400" cy="179474"/>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5" name="Rectangle 194"/>
              <p:cNvSpPr/>
              <p:nvPr/>
            </p:nvSpPr>
            <p:spPr>
              <a:xfrm flipH="1">
                <a:off x="1733058" y="2057593"/>
                <a:ext cx="152400" cy="179474"/>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85" name="Group 184"/>
            <p:cNvGrpSpPr/>
            <p:nvPr/>
          </p:nvGrpSpPr>
          <p:grpSpPr>
            <a:xfrm>
              <a:off x="4826438" y="1836700"/>
              <a:ext cx="496975" cy="510812"/>
              <a:chOff x="1435706" y="1794745"/>
              <a:chExt cx="496975" cy="510812"/>
            </a:xfrm>
          </p:grpSpPr>
          <p:sp>
            <p:nvSpPr>
              <p:cNvPr id="186" name="Rectangle 185"/>
              <p:cNvSpPr/>
              <p:nvPr/>
            </p:nvSpPr>
            <p:spPr>
              <a:xfrm>
                <a:off x="1435706" y="1794745"/>
                <a:ext cx="496975" cy="51081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7" name="Rectangle 186"/>
              <p:cNvSpPr/>
              <p:nvPr/>
            </p:nvSpPr>
            <p:spPr>
              <a:xfrm>
                <a:off x="1504731" y="1836163"/>
                <a:ext cx="151853" cy="179474"/>
              </a:xfrm>
              <a:prstGeom prst="rect">
                <a:avLst/>
              </a:prstGeom>
              <a:solidFill>
                <a:srgbClr val="26609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8" name="Rectangle 187"/>
              <p:cNvSpPr/>
              <p:nvPr/>
            </p:nvSpPr>
            <p:spPr>
              <a:xfrm>
                <a:off x="1733057" y="1836163"/>
                <a:ext cx="151853" cy="179474"/>
              </a:xfrm>
              <a:prstGeom prst="rect">
                <a:avLst/>
              </a:prstGeom>
              <a:solidFill>
                <a:srgbClr val="26609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9" name="Rectangle 188"/>
              <p:cNvSpPr/>
              <p:nvPr/>
            </p:nvSpPr>
            <p:spPr>
              <a:xfrm flipH="1">
                <a:off x="1504732" y="2057593"/>
                <a:ext cx="152400" cy="179474"/>
              </a:xfrm>
              <a:prstGeom prst="rect">
                <a:avLst/>
              </a:prstGeom>
              <a:solidFill>
                <a:srgbClr val="26609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0" name="Rectangle 189"/>
              <p:cNvSpPr/>
              <p:nvPr/>
            </p:nvSpPr>
            <p:spPr>
              <a:xfrm flipH="1">
                <a:off x="1733058" y="2057593"/>
                <a:ext cx="152400" cy="179474"/>
              </a:xfrm>
              <a:prstGeom prst="rect">
                <a:avLst/>
              </a:prstGeom>
              <a:solidFill>
                <a:srgbClr val="26609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nvGrpSpPr>
          <p:cNvPr id="221" name="Group 220"/>
          <p:cNvGrpSpPr/>
          <p:nvPr/>
        </p:nvGrpSpPr>
        <p:grpSpPr>
          <a:xfrm>
            <a:off x="4214419" y="1575662"/>
            <a:ext cx="4900181" cy="552231"/>
            <a:chOff x="1876020" y="1596718"/>
            <a:chExt cx="4900181" cy="552231"/>
          </a:xfrm>
        </p:grpSpPr>
        <p:grpSp>
          <p:nvGrpSpPr>
            <p:cNvPr id="222" name="Group 221"/>
            <p:cNvGrpSpPr/>
            <p:nvPr/>
          </p:nvGrpSpPr>
          <p:grpSpPr>
            <a:xfrm>
              <a:off x="1876020" y="1630695"/>
              <a:ext cx="496975" cy="510812"/>
              <a:chOff x="1435706" y="1794745"/>
              <a:chExt cx="496975" cy="510812"/>
            </a:xfrm>
          </p:grpSpPr>
          <p:sp>
            <p:nvSpPr>
              <p:cNvPr id="260" name="Rectangle 259"/>
              <p:cNvSpPr/>
              <p:nvPr/>
            </p:nvSpPr>
            <p:spPr>
              <a:xfrm>
                <a:off x="1435706" y="1794745"/>
                <a:ext cx="496975" cy="51081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1" name="Rectangle 260"/>
              <p:cNvSpPr/>
              <p:nvPr/>
            </p:nvSpPr>
            <p:spPr>
              <a:xfrm>
                <a:off x="1504731" y="1836163"/>
                <a:ext cx="151853" cy="179474"/>
              </a:xfrm>
              <a:prstGeom prst="rect">
                <a:avLst/>
              </a:prstGeom>
              <a:solidFill>
                <a:schemeClr val="accent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2" name="Rectangle 261"/>
              <p:cNvSpPr/>
              <p:nvPr/>
            </p:nvSpPr>
            <p:spPr>
              <a:xfrm>
                <a:off x="1733057" y="1836163"/>
                <a:ext cx="151853" cy="179474"/>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3" name="Rectangle 262"/>
              <p:cNvSpPr/>
              <p:nvPr/>
            </p:nvSpPr>
            <p:spPr>
              <a:xfrm flipH="1">
                <a:off x="1504732" y="2057593"/>
                <a:ext cx="152400" cy="179474"/>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4" name="Rectangle 263"/>
              <p:cNvSpPr/>
              <p:nvPr/>
            </p:nvSpPr>
            <p:spPr>
              <a:xfrm flipH="1">
                <a:off x="1733058" y="2057593"/>
                <a:ext cx="152400" cy="179474"/>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23" name="Group 222"/>
            <p:cNvGrpSpPr/>
            <p:nvPr/>
          </p:nvGrpSpPr>
          <p:grpSpPr>
            <a:xfrm>
              <a:off x="2422404" y="1638137"/>
              <a:ext cx="496975" cy="510812"/>
              <a:chOff x="1435706" y="1794745"/>
              <a:chExt cx="496975" cy="510812"/>
            </a:xfrm>
          </p:grpSpPr>
          <p:sp>
            <p:nvSpPr>
              <p:cNvPr id="255" name="Rectangle 254"/>
              <p:cNvSpPr/>
              <p:nvPr/>
            </p:nvSpPr>
            <p:spPr>
              <a:xfrm>
                <a:off x="1435706" y="1794745"/>
                <a:ext cx="496975" cy="51081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6" name="Rectangle 255"/>
              <p:cNvSpPr/>
              <p:nvPr/>
            </p:nvSpPr>
            <p:spPr>
              <a:xfrm>
                <a:off x="1504731" y="1836163"/>
                <a:ext cx="151853" cy="179474"/>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7" name="Rectangle 256"/>
              <p:cNvSpPr/>
              <p:nvPr/>
            </p:nvSpPr>
            <p:spPr>
              <a:xfrm>
                <a:off x="1733057" y="1836163"/>
                <a:ext cx="151853" cy="179474"/>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8" name="Rectangle 257"/>
              <p:cNvSpPr/>
              <p:nvPr/>
            </p:nvSpPr>
            <p:spPr>
              <a:xfrm flipH="1">
                <a:off x="1504732" y="2057593"/>
                <a:ext cx="152400" cy="179474"/>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9" name="Rectangle 258"/>
              <p:cNvSpPr/>
              <p:nvPr/>
            </p:nvSpPr>
            <p:spPr>
              <a:xfrm flipH="1">
                <a:off x="1733058" y="2057593"/>
                <a:ext cx="152400" cy="179474"/>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24" name="Group 223"/>
            <p:cNvGrpSpPr/>
            <p:nvPr/>
          </p:nvGrpSpPr>
          <p:grpSpPr>
            <a:xfrm>
              <a:off x="2980955" y="1631770"/>
              <a:ext cx="496975" cy="510812"/>
              <a:chOff x="1435706" y="1794745"/>
              <a:chExt cx="496975" cy="510812"/>
            </a:xfrm>
          </p:grpSpPr>
          <p:sp>
            <p:nvSpPr>
              <p:cNvPr id="250" name="Rectangle 249"/>
              <p:cNvSpPr/>
              <p:nvPr/>
            </p:nvSpPr>
            <p:spPr>
              <a:xfrm>
                <a:off x="1435706" y="1794745"/>
                <a:ext cx="496975" cy="51081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1" name="Rectangle 250"/>
              <p:cNvSpPr/>
              <p:nvPr/>
            </p:nvSpPr>
            <p:spPr>
              <a:xfrm>
                <a:off x="1504731" y="1836163"/>
                <a:ext cx="151853" cy="179474"/>
              </a:xfrm>
              <a:prstGeom prst="rect">
                <a:avLst/>
              </a:prstGeom>
              <a:solidFill>
                <a:schemeClr val="accent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2" name="Rectangle 251"/>
              <p:cNvSpPr/>
              <p:nvPr/>
            </p:nvSpPr>
            <p:spPr>
              <a:xfrm>
                <a:off x="1733057" y="1836163"/>
                <a:ext cx="151853" cy="179474"/>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3" name="Rectangle 252"/>
              <p:cNvSpPr/>
              <p:nvPr/>
            </p:nvSpPr>
            <p:spPr>
              <a:xfrm flipH="1">
                <a:off x="1504732" y="2057593"/>
                <a:ext cx="152400" cy="179474"/>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4" name="Rectangle 253"/>
              <p:cNvSpPr/>
              <p:nvPr/>
            </p:nvSpPr>
            <p:spPr>
              <a:xfrm flipH="1">
                <a:off x="1733058" y="2057593"/>
                <a:ext cx="152400" cy="179474"/>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25" name="Group 224"/>
            <p:cNvGrpSpPr/>
            <p:nvPr/>
          </p:nvGrpSpPr>
          <p:grpSpPr>
            <a:xfrm>
              <a:off x="3546954" y="1631232"/>
              <a:ext cx="496975" cy="510812"/>
              <a:chOff x="1435706" y="1794745"/>
              <a:chExt cx="496975" cy="510812"/>
            </a:xfrm>
          </p:grpSpPr>
          <p:sp>
            <p:nvSpPr>
              <p:cNvPr id="245" name="Rectangle 244"/>
              <p:cNvSpPr/>
              <p:nvPr/>
            </p:nvSpPr>
            <p:spPr>
              <a:xfrm>
                <a:off x="1435706" y="1794745"/>
                <a:ext cx="496975" cy="51081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6" name="Rectangle 245"/>
              <p:cNvSpPr/>
              <p:nvPr/>
            </p:nvSpPr>
            <p:spPr>
              <a:xfrm>
                <a:off x="1504731" y="1836163"/>
                <a:ext cx="151853" cy="179474"/>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7" name="Rectangle 246"/>
              <p:cNvSpPr/>
              <p:nvPr/>
            </p:nvSpPr>
            <p:spPr>
              <a:xfrm>
                <a:off x="1733057" y="1836163"/>
                <a:ext cx="151853" cy="179474"/>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8" name="Rectangle 247"/>
              <p:cNvSpPr/>
              <p:nvPr/>
            </p:nvSpPr>
            <p:spPr>
              <a:xfrm flipH="1">
                <a:off x="1504732" y="2057593"/>
                <a:ext cx="152400" cy="179474"/>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9" name="Rectangle 248"/>
              <p:cNvSpPr/>
              <p:nvPr/>
            </p:nvSpPr>
            <p:spPr>
              <a:xfrm flipH="1">
                <a:off x="1733058" y="2057593"/>
                <a:ext cx="152400" cy="179474"/>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26" name="Group 225"/>
            <p:cNvGrpSpPr/>
            <p:nvPr/>
          </p:nvGrpSpPr>
          <p:grpSpPr>
            <a:xfrm>
              <a:off x="4099148" y="1630695"/>
              <a:ext cx="496975" cy="510812"/>
              <a:chOff x="1435706" y="1794745"/>
              <a:chExt cx="496975" cy="510812"/>
            </a:xfrm>
          </p:grpSpPr>
          <p:sp>
            <p:nvSpPr>
              <p:cNvPr id="240" name="Rectangle 239"/>
              <p:cNvSpPr/>
              <p:nvPr/>
            </p:nvSpPr>
            <p:spPr>
              <a:xfrm>
                <a:off x="1435706" y="1794745"/>
                <a:ext cx="496975" cy="51081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1" name="Rectangle 240"/>
              <p:cNvSpPr/>
              <p:nvPr/>
            </p:nvSpPr>
            <p:spPr>
              <a:xfrm>
                <a:off x="1504731" y="1836163"/>
                <a:ext cx="151853" cy="179474"/>
              </a:xfrm>
              <a:prstGeom prst="rect">
                <a:avLst/>
              </a:prstGeom>
              <a:solidFill>
                <a:srgbClr val="DA1F28"/>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2" name="Rectangle 241"/>
              <p:cNvSpPr/>
              <p:nvPr/>
            </p:nvSpPr>
            <p:spPr>
              <a:xfrm>
                <a:off x="1733057" y="1836163"/>
                <a:ext cx="151853" cy="179474"/>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3" name="Rectangle 242"/>
              <p:cNvSpPr/>
              <p:nvPr/>
            </p:nvSpPr>
            <p:spPr>
              <a:xfrm flipH="1">
                <a:off x="1504732" y="2057593"/>
                <a:ext cx="152400" cy="179474"/>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4" name="Rectangle 243"/>
              <p:cNvSpPr/>
              <p:nvPr/>
            </p:nvSpPr>
            <p:spPr>
              <a:xfrm flipH="1">
                <a:off x="1733058" y="2057593"/>
                <a:ext cx="152400" cy="179474"/>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27" name="Group 226"/>
            <p:cNvGrpSpPr/>
            <p:nvPr/>
          </p:nvGrpSpPr>
          <p:grpSpPr>
            <a:xfrm>
              <a:off x="4645532" y="1631231"/>
              <a:ext cx="496975" cy="510812"/>
              <a:chOff x="1435706" y="1794745"/>
              <a:chExt cx="496975" cy="510812"/>
            </a:xfrm>
          </p:grpSpPr>
          <p:sp>
            <p:nvSpPr>
              <p:cNvPr id="235" name="Rectangle 234"/>
              <p:cNvSpPr/>
              <p:nvPr/>
            </p:nvSpPr>
            <p:spPr>
              <a:xfrm>
                <a:off x="1435706" y="1794745"/>
                <a:ext cx="496975" cy="51081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6" name="Rectangle 235"/>
              <p:cNvSpPr/>
              <p:nvPr/>
            </p:nvSpPr>
            <p:spPr>
              <a:xfrm>
                <a:off x="1504731" y="1836163"/>
                <a:ext cx="151853" cy="179474"/>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7" name="Rectangle 236"/>
              <p:cNvSpPr/>
              <p:nvPr/>
            </p:nvSpPr>
            <p:spPr>
              <a:xfrm>
                <a:off x="1733057" y="1836163"/>
                <a:ext cx="151853" cy="179474"/>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8" name="Rectangle 237"/>
              <p:cNvSpPr/>
              <p:nvPr/>
            </p:nvSpPr>
            <p:spPr>
              <a:xfrm flipH="1">
                <a:off x="1504732" y="2057593"/>
                <a:ext cx="152400" cy="179474"/>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9" name="Rectangle 238"/>
              <p:cNvSpPr/>
              <p:nvPr/>
            </p:nvSpPr>
            <p:spPr>
              <a:xfrm flipH="1">
                <a:off x="1733058" y="2057593"/>
                <a:ext cx="152400" cy="179474"/>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28" name="Group 227"/>
            <p:cNvGrpSpPr/>
            <p:nvPr/>
          </p:nvGrpSpPr>
          <p:grpSpPr>
            <a:xfrm>
              <a:off x="5197727" y="1631232"/>
              <a:ext cx="496975" cy="510812"/>
              <a:chOff x="1435706" y="1794745"/>
              <a:chExt cx="496975" cy="510812"/>
            </a:xfrm>
          </p:grpSpPr>
          <p:sp>
            <p:nvSpPr>
              <p:cNvPr id="230" name="Rectangle 229"/>
              <p:cNvSpPr/>
              <p:nvPr/>
            </p:nvSpPr>
            <p:spPr>
              <a:xfrm>
                <a:off x="1435706" y="1794745"/>
                <a:ext cx="496975" cy="51081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1" name="Rectangle 230"/>
              <p:cNvSpPr/>
              <p:nvPr/>
            </p:nvSpPr>
            <p:spPr>
              <a:xfrm>
                <a:off x="1504731" y="1836163"/>
                <a:ext cx="151853" cy="179474"/>
              </a:xfrm>
              <a:prstGeom prst="rect">
                <a:avLst/>
              </a:prstGeom>
              <a:solidFill>
                <a:srgbClr val="DA1F28"/>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2" name="Rectangle 231"/>
              <p:cNvSpPr/>
              <p:nvPr/>
            </p:nvSpPr>
            <p:spPr>
              <a:xfrm>
                <a:off x="1733057" y="1836163"/>
                <a:ext cx="151853" cy="179474"/>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3" name="Rectangle 232"/>
              <p:cNvSpPr/>
              <p:nvPr/>
            </p:nvSpPr>
            <p:spPr>
              <a:xfrm flipH="1">
                <a:off x="1504732" y="2057593"/>
                <a:ext cx="152400" cy="179474"/>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4" name="Rectangle 233"/>
              <p:cNvSpPr/>
              <p:nvPr/>
            </p:nvSpPr>
            <p:spPr>
              <a:xfrm flipH="1">
                <a:off x="1733058" y="2057593"/>
                <a:ext cx="152400" cy="179474"/>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29" name="Rectangle 228"/>
            <p:cNvSpPr/>
            <p:nvPr/>
          </p:nvSpPr>
          <p:spPr>
            <a:xfrm>
              <a:off x="5989324" y="1596718"/>
              <a:ext cx="786877" cy="51081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GPU</a:t>
              </a:r>
            </a:p>
          </p:txBody>
        </p:sp>
      </p:grpSp>
      <p:sp>
        <p:nvSpPr>
          <p:cNvPr id="265" name="Rectangle 264"/>
          <p:cNvSpPr/>
          <p:nvPr/>
        </p:nvSpPr>
        <p:spPr>
          <a:xfrm>
            <a:off x="8327723" y="2280293"/>
            <a:ext cx="786877" cy="51081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GPU</a:t>
            </a:r>
          </a:p>
        </p:txBody>
      </p:sp>
      <p:sp>
        <p:nvSpPr>
          <p:cNvPr id="266" name="Rectangle 265"/>
          <p:cNvSpPr/>
          <p:nvPr/>
        </p:nvSpPr>
        <p:spPr>
          <a:xfrm>
            <a:off x="8327723" y="2957848"/>
            <a:ext cx="786877" cy="51081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GPU</a:t>
            </a:r>
          </a:p>
        </p:txBody>
      </p:sp>
      <p:sp>
        <p:nvSpPr>
          <p:cNvPr id="267" name="Rectangle 266"/>
          <p:cNvSpPr/>
          <p:nvPr/>
        </p:nvSpPr>
        <p:spPr>
          <a:xfrm>
            <a:off x="8327723" y="3729896"/>
            <a:ext cx="786877" cy="51081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GPU</a:t>
            </a:r>
          </a:p>
        </p:txBody>
      </p:sp>
      <p:sp>
        <p:nvSpPr>
          <p:cNvPr id="268" name="Rectangle 267"/>
          <p:cNvSpPr/>
          <p:nvPr/>
        </p:nvSpPr>
        <p:spPr>
          <a:xfrm>
            <a:off x="8327723" y="4447795"/>
            <a:ext cx="786877" cy="51081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GPU</a:t>
            </a:r>
          </a:p>
        </p:txBody>
      </p:sp>
      <p:sp>
        <p:nvSpPr>
          <p:cNvPr id="269" name="Rectangle 268"/>
          <p:cNvSpPr/>
          <p:nvPr/>
        </p:nvSpPr>
        <p:spPr>
          <a:xfrm>
            <a:off x="8327723" y="5144444"/>
            <a:ext cx="786877" cy="51081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GPU</a:t>
            </a:r>
          </a:p>
        </p:txBody>
      </p:sp>
      <p:grpSp>
        <p:nvGrpSpPr>
          <p:cNvPr id="270" name="Group 269"/>
          <p:cNvGrpSpPr/>
          <p:nvPr/>
        </p:nvGrpSpPr>
        <p:grpSpPr>
          <a:xfrm>
            <a:off x="3021392" y="2329153"/>
            <a:ext cx="496975" cy="510812"/>
            <a:chOff x="1435706" y="1794745"/>
            <a:chExt cx="496975" cy="510812"/>
          </a:xfrm>
        </p:grpSpPr>
        <p:sp>
          <p:nvSpPr>
            <p:cNvPr id="271" name="Rectangle 270"/>
            <p:cNvSpPr/>
            <p:nvPr/>
          </p:nvSpPr>
          <p:spPr>
            <a:xfrm>
              <a:off x="1435706" y="1794745"/>
              <a:ext cx="496975" cy="51081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2" name="Rectangle 271"/>
            <p:cNvSpPr/>
            <p:nvPr/>
          </p:nvSpPr>
          <p:spPr>
            <a:xfrm>
              <a:off x="1504731" y="1836163"/>
              <a:ext cx="151853"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3" name="Rectangle 272"/>
            <p:cNvSpPr/>
            <p:nvPr/>
          </p:nvSpPr>
          <p:spPr>
            <a:xfrm>
              <a:off x="1733057" y="1836163"/>
              <a:ext cx="151853"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4" name="Rectangle 273"/>
            <p:cNvSpPr/>
            <p:nvPr/>
          </p:nvSpPr>
          <p:spPr>
            <a:xfrm flipH="1">
              <a:off x="1504732" y="2057593"/>
              <a:ext cx="152400"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5" name="Rectangle 274"/>
            <p:cNvSpPr/>
            <p:nvPr/>
          </p:nvSpPr>
          <p:spPr>
            <a:xfrm flipH="1">
              <a:off x="1733058" y="2057593"/>
              <a:ext cx="152400"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76" name="Group 275"/>
          <p:cNvGrpSpPr/>
          <p:nvPr/>
        </p:nvGrpSpPr>
        <p:grpSpPr>
          <a:xfrm>
            <a:off x="3021392" y="4413281"/>
            <a:ext cx="496975" cy="510812"/>
            <a:chOff x="1435706" y="1794745"/>
            <a:chExt cx="496975" cy="510812"/>
          </a:xfrm>
        </p:grpSpPr>
        <p:sp>
          <p:nvSpPr>
            <p:cNvPr id="277" name="Rectangle 276"/>
            <p:cNvSpPr/>
            <p:nvPr/>
          </p:nvSpPr>
          <p:spPr>
            <a:xfrm>
              <a:off x="1435706" y="1794745"/>
              <a:ext cx="496975" cy="51081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8" name="Rectangle 277"/>
            <p:cNvSpPr/>
            <p:nvPr/>
          </p:nvSpPr>
          <p:spPr>
            <a:xfrm>
              <a:off x="1504731" y="1836163"/>
              <a:ext cx="151853"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9" name="Rectangle 278"/>
            <p:cNvSpPr/>
            <p:nvPr/>
          </p:nvSpPr>
          <p:spPr>
            <a:xfrm>
              <a:off x="1733057" y="1836163"/>
              <a:ext cx="151853"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0" name="Rectangle 279"/>
            <p:cNvSpPr/>
            <p:nvPr/>
          </p:nvSpPr>
          <p:spPr>
            <a:xfrm flipH="1">
              <a:off x="1504732" y="2057593"/>
              <a:ext cx="152400"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1" name="Rectangle 280"/>
            <p:cNvSpPr/>
            <p:nvPr/>
          </p:nvSpPr>
          <p:spPr>
            <a:xfrm flipH="1">
              <a:off x="1733058" y="2057593"/>
              <a:ext cx="152400" cy="1794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82" name="TextBox 281"/>
          <p:cNvSpPr txBox="1"/>
          <p:nvPr/>
        </p:nvSpPr>
        <p:spPr>
          <a:xfrm>
            <a:off x="1344292" y="2493171"/>
            <a:ext cx="1249223" cy="346249"/>
          </a:xfrm>
          <a:prstGeom prst="rect">
            <a:avLst/>
          </a:prstGeom>
          <a:noFill/>
        </p:spPr>
        <p:txBody>
          <a:bodyPr wrap="none" rtlCol="0">
            <a:spAutoFit/>
          </a:bodyPr>
          <a:lstStyle/>
          <a:p>
            <a:pPr algn="ctr">
              <a:lnSpc>
                <a:spcPct val="90000"/>
              </a:lnSpc>
            </a:pPr>
            <a:r>
              <a:rPr lang="en-US" dirty="0"/>
              <a:t>POWER 9</a:t>
            </a:r>
          </a:p>
        </p:txBody>
      </p:sp>
      <p:sp>
        <p:nvSpPr>
          <p:cNvPr id="283" name="TextBox 282"/>
          <p:cNvSpPr txBox="1"/>
          <p:nvPr/>
        </p:nvSpPr>
        <p:spPr>
          <a:xfrm>
            <a:off x="1355578" y="4390135"/>
            <a:ext cx="1249223" cy="346249"/>
          </a:xfrm>
          <a:prstGeom prst="rect">
            <a:avLst/>
          </a:prstGeom>
          <a:noFill/>
        </p:spPr>
        <p:txBody>
          <a:bodyPr wrap="none" rtlCol="0">
            <a:spAutoFit/>
          </a:bodyPr>
          <a:lstStyle/>
          <a:p>
            <a:pPr algn="ctr">
              <a:lnSpc>
                <a:spcPct val="90000"/>
              </a:lnSpc>
            </a:pPr>
            <a:r>
              <a:rPr lang="en-US" dirty="0"/>
              <a:t>POWER 9</a:t>
            </a:r>
          </a:p>
        </p:txBody>
      </p:sp>
      <p:sp>
        <p:nvSpPr>
          <p:cNvPr id="284" name="TextBox 283"/>
          <p:cNvSpPr txBox="1"/>
          <p:nvPr/>
        </p:nvSpPr>
        <p:spPr>
          <a:xfrm>
            <a:off x="3005503" y="1967235"/>
            <a:ext cx="518178" cy="346249"/>
          </a:xfrm>
          <a:prstGeom prst="rect">
            <a:avLst/>
          </a:prstGeom>
          <a:noFill/>
        </p:spPr>
        <p:txBody>
          <a:bodyPr wrap="none" rtlCol="0">
            <a:spAutoFit/>
          </a:bodyPr>
          <a:lstStyle/>
          <a:p>
            <a:pPr algn="ctr">
              <a:lnSpc>
                <a:spcPct val="90000"/>
              </a:lnSpc>
            </a:pPr>
            <a:r>
              <a:rPr lang="en-US" dirty="0"/>
              <a:t>OS</a:t>
            </a:r>
          </a:p>
        </p:txBody>
      </p:sp>
      <p:sp>
        <p:nvSpPr>
          <p:cNvPr id="285" name="TextBox 284"/>
          <p:cNvSpPr txBox="1"/>
          <p:nvPr/>
        </p:nvSpPr>
        <p:spPr>
          <a:xfrm>
            <a:off x="3106589" y="3966822"/>
            <a:ext cx="518178" cy="346249"/>
          </a:xfrm>
          <a:prstGeom prst="rect">
            <a:avLst/>
          </a:prstGeom>
          <a:noFill/>
        </p:spPr>
        <p:txBody>
          <a:bodyPr wrap="none" rtlCol="0">
            <a:spAutoFit/>
          </a:bodyPr>
          <a:lstStyle/>
          <a:p>
            <a:pPr algn="ctr">
              <a:lnSpc>
                <a:spcPct val="90000"/>
              </a:lnSpc>
            </a:pPr>
            <a:r>
              <a:rPr lang="en-US" dirty="0"/>
              <a:t>OS</a:t>
            </a:r>
          </a:p>
        </p:txBody>
      </p:sp>
      <p:sp>
        <p:nvSpPr>
          <p:cNvPr id="286" name="Rectangle 285"/>
          <p:cNvSpPr/>
          <p:nvPr/>
        </p:nvSpPr>
        <p:spPr>
          <a:xfrm>
            <a:off x="9642845" y="1820391"/>
            <a:ext cx="151853" cy="179474"/>
          </a:xfrm>
          <a:prstGeom prst="rect">
            <a:avLst/>
          </a:prstGeom>
          <a:solidFill>
            <a:schemeClr val="accent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7" name="Rectangle 286"/>
          <p:cNvSpPr/>
          <p:nvPr/>
        </p:nvSpPr>
        <p:spPr>
          <a:xfrm>
            <a:off x="9647078" y="2239491"/>
            <a:ext cx="151853" cy="179474"/>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8" name="TextBox 287"/>
          <p:cNvSpPr txBox="1"/>
          <p:nvPr/>
        </p:nvSpPr>
        <p:spPr>
          <a:xfrm>
            <a:off x="9876014" y="1879600"/>
            <a:ext cx="1133644" cy="346249"/>
          </a:xfrm>
          <a:prstGeom prst="rect">
            <a:avLst/>
          </a:prstGeom>
          <a:noFill/>
        </p:spPr>
        <p:txBody>
          <a:bodyPr wrap="none" rtlCol="0">
            <a:spAutoFit/>
          </a:bodyPr>
          <a:lstStyle/>
          <a:p>
            <a:pPr algn="ctr">
              <a:lnSpc>
                <a:spcPct val="90000"/>
              </a:lnSpc>
            </a:pPr>
            <a:r>
              <a:rPr lang="en-US" dirty="0"/>
              <a:t>MPI Task </a:t>
            </a:r>
          </a:p>
        </p:txBody>
      </p:sp>
      <p:sp>
        <p:nvSpPr>
          <p:cNvPr id="289" name="Rectangle 288"/>
          <p:cNvSpPr/>
          <p:nvPr/>
        </p:nvSpPr>
        <p:spPr>
          <a:xfrm>
            <a:off x="9877265" y="2320309"/>
            <a:ext cx="1810073" cy="346249"/>
          </a:xfrm>
          <a:prstGeom prst="rect">
            <a:avLst/>
          </a:prstGeom>
        </p:spPr>
        <p:txBody>
          <a:bodyPr wrap="none">
            <a:spAutoFit/>
          </a:bodyPr>
          <a:lstStyle/>
          <a:p>
            <a:pPr algn="ctr">
              <a:lnSpc>
                <a:spcPct val="90000"/>
              </a:lnSpc>
            </a:pPr>
            <a:r>
              <a:rPr lang="en-US" dirty="0" err="1"/>
              <a:t>OpenMP</a:t>
            </a:r>
            <a:r>
              <a:rPr lang="en-US" dirty="0"/>
              <a:t> thread</a:t>
            </a:r>
          </a:p>
        </p:txBody>
      </p:sp>
      <p:sp>
        <p:nvSpPr>
          <p:cNvPr id="290" name="TextBox 289"/>
          <p:cNvSpPr txBox="1"/>
          <p:nvPr/>
        </p:nvSpPr>
        <p:spPr>
          <a:xfrm>
            <a:off x="7647067" y="1248568"/>
            <a:ext cx="2198814" cy="346249"/>
          </a:xfrm>
          <a:prstGeom prst="rect">
            <a:avLst/>
          </a:prstGeom>
          <a:noFill/>
        </p:spPr>
        <p:txBody>
          <a:bodyPr wrap="none" rtlCol="0">
            <a:spAutoFit/>
          </a:bodyPr>
          <a:lstStyle/>
          <a:p>
            <a:pPr algn="ctr">
              <a:lnSpc>
                <a:spcPct val="90000"/>
              </a:lnSpc>
            </a:pPr>
            <a:r>
              <a:rPr lang="en-US" dirty="0"/>
              <a:t>NVIDIA Volta GPUs</a:t>
            </a:r>
          </a:p>
        </p:txBody>
      </p:sp>
      <p:sp>
        <p:nvSpPr>
          <p:cNvPr id="297" name="Up-Down Arrow 296"/>
          <p:cNvSpPr/>
          <p:nvPr/>
        </p:nvSpPr>
        <p:spPr>
          <a:xfrm>
            <a:off x="7916333" y="1943103"/>
            <a:ext cx="660400" cy="1422400"/>
          </a:xfrm>
          <a:prstGeom prst="upDownArrow">
            <a:avLst/>
          </a:prstGeom>
          <a:solidFill>
            <a:srgbClr val="DA1F28"/>
          </a:solidFill>
          <a:ln>
            <a:solidFill>
              <a:schemeClr val="accent1"/>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vert" wrap="square" lIns="45720" tIns="45720" rIns="45720" bIns="45720" numCol="1" spcCol="0" rtlCol="0" fromWordArt="0" anchor="ctr" anchorCtr="0" forceAA="0" compatLnSpc="1">
            <a:prstTxWarp prst="textNoShape">
              <a:avLst/>
            </a:prstTxWarp>
            <a:noAutofit/>
          </a:bodyPr>
          <a:lstStyle/>
          <a:p>
            <a:pPr algn="ctr">
              <a:lnSpc>
                <a:spcPct val="90000"/>
              </a:lnSpc>
            </a:pPr>
            <a:r>
              <a:rPr lang="en-US" dirty="0">
                <a:solidFill>
                  <a:schemeClr val="tx1"/>
                </a:solidFill>
              </a:rPr>
              <a:t>3 GPUs</a:t>
            </a:r>
          </a:p>
        </p:txBody>
      </p:sp>
      <p:sp>
        <p:nvSpPr>
          <p:cNvPr id="299" name="Up-Down Arrow 298"/>
          <p:cNvSpPr/>
          <p:nvPr/>
        </p:nvSpPr>
        <p:spPr>
          <a:xfrm>
            <a:off x="7929033" y="3924303"/>
            <a:ext cx="660400" cy="1422400"/>
          </a:xfrm>
          <a:prstGeom prst="upDownArrow">
            <a:avLst/>
          </a:prstGeom>
          <a:solidFill>
            <a:srgbClr val="DA1F28"/>
          </a:solidFill>
          <a:ln>
            <a:solidFill>
              <a:schemeClr val="accent1"/>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vert" wrap="square" lIns="45720" tIns="45720" rIns="45720" bIns="45720" numCol="1" spcCol="0" rtlCol="0" fromWordArt="0" anchor="ctr" anchorCtr="0" forceAA="0" compatLnSpc="1">
            <a:prstTxWarp prst="textNoShape">
              <a:avLst/>
            </a:prstTxWarp>
            <a:noAutofit/>
          </a:bodyPr>
          <a:lstStyle/>
          <a:p>
            <a:pPr algn="ctr">
              <a:lnSpc>
                <a:spcPct val="90000"/>
              </a:lnSpc>
            </a:pPr>
            <a:r>
              <a:rPr lang="en-US" dirty="0">
                <a:solidFill>
                  <a:schemeClr val="tx1"/>
                </a:solidFill>
              </a:rPr>
              <a:t>3 GPUs</a:t>
            </a:r>
          </a:p>
        </p:txBody>
      </p:sp>
      <p:sp>
        <p:nvSpPr>
          <p:cNvPr id="293" name="TextBox 292"/>
          <p:cNvSpPr txBox="1"/>
          <p:nvPr/>
        </p:nvSpPr>
        <p:spPr>
          <a:xfrm>
            <a:off x="332974" y="5825070"/>
            <a:ext cx="10623421" cy="341632"/>
          </a:xfrm>
          <a:prstGeom prst="rect">
            <a:avLst/>
          </a:prstGeom>
          <a:noFill/>
          <a:ln>
            <a:solidFill>
              <a:schemeClr val="tx1"/>
            </a:solidFill>
            <a:prstDash val="solid"/>
          </a:ln>
        </p:spPr>
        <p:txBody>
          <a:bodyPr wrap="none" rtlCol="0">
            <a:spAutoFit/>
          </a:bodyPr>
          <a:lstStyle/>
          <a:p>
            <a:pPr>
              <a:lnSpc>
                <a:spcPct val="90000"/>
              </a:lnSpc>
            </a:pPr>
            <a:r>
              <a:rPr lang="en-US" dirty="0" err="1"/>
              <a:t>jsrun</a:t>
            </a:r>
            <a:r>
              <a:rPr lang="en-US" dirty="0"/>
              <a:t> --</a:t>
            </a:r>
            <a:r>
              <a:rPr lang="en-US" dirty="0" err="1"/>
              <a:t>cpu_per_rs</a:t>
            </a:r>
            <a:r>
              <a:rPr lang="en-US" dirty="0"/>
              <a:t> 20 --</a:t>
            </a:r>
            <a:r>
              <a:rPr lang="en-US" dirty="0" err="1"/>
              <a:t>gpu_per_rs</a:t>
            </a:r>
            <a:r>
              <a:rPr lang="en-US" dirty="0"/>
              <a:t> 3 --</a:t>
            </a:r>
            <a:r>
              <a:rPr lang="en-US" dirty="0" err="1"/>
              <a:t>tasks_per_rs</a:t>
            </a:r>
            <a:r>
              <a:rPr lang="en-US" dirty="0"/>
              <a:t> 10 --bind packed:2 --</a:t>
            </a:r>
            <a:r>
              <a:rPr lang="en-US" dirty="0" err="1"/>
              <a:t>launch_distribution</a:t>
            </a:r>
            <a:r>
              <a:rPr lang="en-US" dirty="0"/>
              <a:t> plane:10</a:t>
            </a:r>
          </a:p>
        </p:txBody>
      </p:sp>
    </p:spTree>
    <p:extLst>
      <p:ext uri="{BB962C8B-B14F-4D97-AF65-F5344CB8AC3E}">
        <p14:creationId xmlns:p14="http://schemas.microsoft.com/office/powerpoint/2010/main" val="31714459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2608" y="173736"/>
            <a:ext cx="11375136" cy="496290"/>
          </a:xfrm>
        </p:spPr>
        <p:txBody>
          <a:bodyPr/>
          <a:lstStyle/>
          <a:p>
            <a:r>
              <a:rPr lang="en-US" dirty="0"/>
              <a:t>Application Case Studies</a:t>
            </a:r>
          </a:p>
        </p:txBody>
      </p:sp>
      <p:sp>
        <p:nvSpPr>
          <p:cNvPr id="3" name="Content Placeholder 2"/>
          <p:cNvSpPr>
            <a:spLocks noGrp="1"/>
          </p:cNvSpPr>
          <p:nvPr>
            <p:ph idx="1"/>
          </p:nvPr>
        </p:nvSpPr>
        <p:spPr>
          <a:xfrm>
            <a:off x="292608" y="1021083"/>
            <a:ext cx="11391392" cy="4968237"/>
          </a:xfrm>
        </p:spPr>
        <p:txBody>
          <a:bodyPr/>
          <a:lstStyle/>
          <a:p>
            <a:r>
              <a:rPr lang="en-US" dirty="0"/>
              <a:t>Cori.     potential candidates, 1 to 3 pages each.  Won’t use all! </a:t>
            </a:r>
          </a:p>
          <a:p>
            <a:pPr lvl="1"/>
            <a:r>
              <a:rPr lang="en-US" dirty="0"/>
              <a:t>CESM HOMME</a:t>
            </a:r>
          </a:p>
          <a:p>
            <a:pPr lvl="2"/>
            <a:r>
              <a:rPr lang="en-US" dirty="0"/>
              <a:t>Restructure </a:t>
            </a:r>
            <a:r>
              <a:rPr lang="en-US" dirty="0" err="1"/>
              <a:t>OpenMP</a:t>
            </a:r>
            <a:r>
              <a:rPr lang="en-US" dirty="0"/>
              <a:t>.   Nested </a:t>
            </a:r>
            <a:r>
              <a:rPr lang="en-US" dirty="0" err="1"/>
              <a:t>OpenMP</a:t>
            </a:r>
            <a:endParaRPr lang="en-US" dirty="0"/>
          </a:p>
          <a:p>
            <a:pPr lvl="1"/>
            <a:r>
              <a:rPr lang="en-US" dirty="0"/>
              <a:t>Overlap Computation and communication: </a:t>
            </a:r>
            <a:r>
              <a:rPr lang="en-US" dirty="0" err="1"/>
              <a:t>mpi_thread_multiple</a:t>
            </a:r>
            <a:r>
              <a:rPr lang="en-US" dirty="0"/>
              <a:t>. (Kevin)</a:t>
            </a:r>
          </a:p>
          <a:p>
            <a:pPr lvl="1"/>
            <a:r>
              <a:rPr lang="en-US" dirty="0" err="1"/>
              <a:t>OpenMP</a:t>
            </a:r>
            <a:r>
              <a:rPr lang="en-US" dirty="0"/>
              <a:t> tasking (Bill biology code)</a:t>
            </a:r>
          </a:p>
          <a:p>
            <a:pPr lvl="1"/>
            <a:r>
              <a:rPr lang="en-US" dirty="0" err="1"/>
              <a:t>BoxLib</a:t>
            </a:r>
            <a:r>
              <a:rPr lang="en-US" dirty="0"/>
              <a:t> (Nyx?) tilting and collapse. </a:t>
            </a:r>
            <a:r>
              <a:rPr lang="en-US" b="1" i="1" dirty="0"/>
              <a:t>(Brian F, update?)</a:t>
            </a:r>
          </a:p>
          <a:p>
            <a:pPr lvl="1"/>
            <a:r>
              <a:rPr lang="en-US" b="1" i="1" dirty="0"/>
              <a:t>QE. move </a:t>
            </a:r>
            <a:r>
              <a:rPr lang="en-US" b="1" i="1" dirty="0" err="1"/>
              <a:t>OpenMP</a:t>
            </a:r>
            <a:r>
              <a:rPr lang="en-US" b="1" i="1" dirty="0"/>
              <a:t> into outer loops, collapse 2, manual blocking/tiling. (Thorsten)</a:t>
            </a:r>
          </a:p>
          <a:p>
            <a:pPr lvl="1"/>
            <a:r>
              <a:rPr lang="en-US" b="1" i="1" dirty="0"/>
              <a:t>VASP.  Sweet spot scaling</a:t>
            </a:r>
          </a:p>
          <a:p>
            <a:pPr lvl="1"/>
            <a:r>
              <a:rPr lang="en-US" b="1" i="1" dirty="0" err="1"/>
              <a:t>OpenMP</a:t>
            </a:r>
            <a:r>
              <a:rPr lang="en-US" b="1" i="1" dirty="0"/>
              <a:t> SIMD?  (BGW)</a:t>
            </a:r>
          </a:p>
          <a:p>
            <a:pPr lvl="1"/>
            <a:r>
              <a:rPr lang="en-US" dirty="0"/>
              <a:t>MPAS.  Scheduling ….</a:t>
            </a:r>
          </a:p>
          <a:p>
            <a:r>
              <a:rPr lang="en-US" dirty="0"/>
              <a:t>Titan</a:t>
            </a:r>
          </a:p>
          <a:p>
            <a:pPr lvl="1"/>
            <a:r>
              <a:rPr lang="en-US" dirty="0"/>
              <a:t>(Summit is to early)</a:t>
            </a:r>
          </a:p>
        </p:txBody>
      </p:sp>
      <p:sp>
        <p:nvSpPr>
          <p:cNvPr id="4" name="TextBox 3">
            <a:extLst>
              <a:ext uri="{FF2B5EF4-FFF2-40B4-BE49-F238E27FC236}">
                <a16:creationId xmlns:a16="http://schemas.microsoft.com/office/drawing/2014/main" id="{FA7D0F56-7B50-CE4D-B9D7-4805CA3BA210}"/>
              </a:ext>
            </a:extLst>
          </p:cNvPr>
          <p:cNvSpPr txBox="1"/>
          <p:nvPr/>
        </p:nvSpPr>
        <p:spPr>
          <a:xfrm>
            <a:off x="5262004" y="499210"/>
            <a:ext cx="5173212" cy="341632"/>
          </a:xfrm>
          <a:prstGeom prst="rect">
            <a:avLst/>
          </a:prstGeom>
          <a:noFill/>
        </p:spPr>
        <p:txBody>
          <a:bodyPr wrap="none" rtlCol="0">
            <a:spAutoFit/>
          </a:bodyPr>
          <a:lstStyle/>
          <a:p>
            <a:pPr algn="ctr">
              <a:lnSpc>
                <a:spcPct val="90000"/>
              </a:lnSpc>
            </a:pPr>
            <a:r>
              <a:rPr lang="en-US" b="1" dirty="0">
                <a:solidFill>
                  <a:srgbClr val="FF0000"/>
                </a:solidFill>
              </a:rPr>
              <a:t>Helen note: not an actual slide. Just list ideas</a:t>
            </a:r>
          </a:p>
        </p:txBody>
      </p:sp>
    </p:spTree>
    <p:extLst>
      <p:ext uri="{BB962C8B-B14F-4D97-AF65-F5344CB8AC3E}">
        <p14:creationId xmlns:p14="http://schemas.microsoft.com/office/powerpoint/2010/main" val="258906950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Shape 171"/>
          <p:cNvSpPr txBox="1">
            <a:spLocks noGrp="1"/>
          </p:cNvSpPr>
          <p:nvPr>
            <p:ph type="title"/>
          </p:nvPr>
        </p:nvSpPr>
        <p:spPr>
          <a:xfrm>
            <a:off x="1091862" y="179869"/>
            <a:ext cx="6819032" cy="769479"/>
          </a:xfrm>
          <a:prstGeom prst="rect">
            <a:avLst/>
          </a:prstGeom>
          <a:noFill/>
          <a:ln>
            <a:noFill/>
          </a:ln>
        </p:spPr>
        <p:txBody>
          <a:bodyPr spcFirstLastPara="1" vert="horz" wrap="square" lIns="91425" tIns="0" rIns="91425" bIns="0" numCol="1" anchor="b" anchorCtr="0" compatLnSpc="1">
            <a:prstTxWarp prst="textNoShape">
              <a:avLst/>
            </a:prstTxWarp>
            <a:noAutofit/>
          </a:bodyPr>
          <a:lstStyle/>
          <a:p>
            <a:pPr marL="228600" indent="-228600">
              <a:spcBef>
                <a:spcPts val="0"/>
              </a:spcBef>
              <a:spcAft>
                <a:spcPts val="0"/>
              </a:spcAft>
              <a:buClr>
                <a:schemeClr val="dk2"/>
              </a:buClr>
              <a:buSzPts val="3200"/>
            </a:pPr>
            <a:r>
              <a:rPr lang="en-US" dirty="0">
                <a:ea typeface="Helvetica Neue"/>
                <a:cs typeface="Helvetica Neue"/>
                <a:sym typeface="Helvetica Neue"/>
              </a:rPr>
              <a:t>CESM HOMME</a:t>
            </a:r>
            <a:endParaRPr dirty="0">
              <a:ea typeface="Helvetica Neue"/>
              <a:cs typeface="Helvetica Neue"/>
              <a:sym typeface="Helvetica Neue"/>
            </a:endParaRPr>
          </a:p>
        </p:txBody>
      </p:sp>
      <p:sp>
        <p:nvSpPr>
          <p:cNvPr id="172" name="Shape 172"/>
          <p:cNvSpPr txBox="1">
            <a:spLocks noGrp="1"/>
          </p:cNvSpPr>
          <p:nvPr>
            <p:ph type="body" idx="1"/>
          </p:nvPr>
        </p:nvSpPr>
        <p:spPr>
          <a:xfrm>
            <a:off x="975360" y="1081258"/>
            <a:ext cx="9311640" cy="1875302"/>
          </a:xfrm>
          <a:prstGeom prst="rect">
            <a:avLst/>
          </a:prstGeom>
          <a:noFill/>
          <a:ln>
            <a:noFill/>
          </a:ln>
        </p:spPr>
        <p:txBody>
          <a:bodyPr spcFirstLastPara="1" vert="horz" wrap="square" lIns="91425" tIns="45700" rIns="91425" bIns="45700" numCol="1" anchor="t" anchorCtr="0" compatLnSpc="1">
            <a:prstTxWarp prst="textNoShape">
              <a:avLst/>
            </a:prstTxWarp>
            <a:noAutofit/>
          </a:bodyPr>
          <a:lstStyle/>
          <a:p>
            <a:pPr marL="342900" indent="-342900">
              <a:spcBef>
                <a:spcPts val="0"/>
              </a:spcBef>
              <a:spcAft>
                <a:spcPts val="0"/>
              </a:spcAft>
              <a:buClr>
                <a:schemeClr val="dk1"/>
              </a:buClr>
              <a:buSzPts val="2590"/>
              <a:buFont typeface="Arial"/>
              <a:buChar char="•"/>
            </a:pPr>
            <a:r>
              <a:rPr lang="en-US" sz="2590" b="1" dirty="0">
                <a:solidFill>
                  <a:schemeClr val="dk1"/>
                </a:solidFill>
                <a:latin typeface="Calibri"/>
                <a:ea typeface="Calibri"/>
                <a:cs typeface="Calibri"/>
                <a:sym typeface="Calibri"/>
              </a:rPr>
              <a:t>High Order Method Modeling Environment (HOMME) is the atmospheric dynamical core for CESM and ACME.</a:t>
            </a:r>
            <a:endParaRPr sz="2590" b="1" dirty="0">
              <a:solidFill>
                <a:schemeClr val="dk1"/>
              </a:solidFill>
              <a:latin typeface="Calibri"/>
              <a:ea typeface="Calibri"/>
              <a:cs typeface="Calibri"/>
              <a:sym typeface="Calibri"/>
            </a:endParaRPr>
          </a:p>
          <a:p>
            <a:pPr marL="742950" lvl="1" indent="-285750">
              <a:spcBef>
                <a:spcPts val="444"/>
              </a:spcBef>
              <a:spcAft>
                <a:spcPts val="0"/>
              </a:spcAft>
              <a:buClr>
                <a:schemeClr val="dk1"/>
              </a:buClr>
              <a:buSzPts val="2220"/>
              <a:buFont typeface="Arial"/>
              <a:buChar char="–"/>
            </a:pPr>
            <a:r>
              <a:rPr lang="en-US" sz="2220" dirty="0">
                <a:solidFill>
                  <a:schemeClr val="dk1"/>
                </a:solidFill>
                <a:latin typeface="Calibri"/>
                <a:ea typeface="Calibri"/>
                <a:cs typeface="Calibri"/>
                <a:sym typeface="Calibri"/>
              </a:rPr>
              <a:t>35% of total CESM time</a:t>
            </a:r>
            <a:endParaRPr dirty="0"/>
          </a:p>
          <a:p>
            <a:pPr marL="742950" lvl="1" indent="-285750">
              <a:spcBef>
                <a:spcPts val="444"/>
              </a:spcBef>
              <a:spcAft>
                <a:spcPts val="0"/>
              </a:spcAft>
              <a:buClr>
                <a:schemeClr val="dk1"/>
              </a:buClr>
              <a:buSzPts val="2220"/>
              <a:buFont typeface="Arial"/>
              <a:buChar char="–"/>
            </a:pPr>
            <a:r>
              <a:rPr lang="en-US" sz="2220" dirty="0">
                <a:solidFill>
                  <a:schemeClr val="dk1"/>
                </a:solidFill>
                <a:latin typeface="Calibri"/>
                <a:ea typeface="Calibri"/>
                <a:cs typeface="Calibri"/>
                <a:sym typeface="Calibri"/>
              </a:rPr>
              <a:t>nested parallelism over elements and at loop-level, many small/medium-sized parallel regions </a:t>
            </a:r>
            <a:endParaRPr sz="2220" dirty="0">
              <a:solidFill>
                <a:schemeClr val="dk1"/>
              </a:solidFill>
              <a:latin typeface="Calibri"/>
              <a:ea typeface="Calibri"/>
              <a:cs typeface="Calibri"/>
              <a:sym typeface="Calibri"/>
            </a:endParaRPr>
          </a:p>
        </p:txBody>
      </p:sp>
      <p:sp>
        <p:nvSpPr>
          <p:cNvPr id="173" name="Shape 173"/>
          <p:cNvSpPr txBox="1">
            <a:spLocks noGrp="1"/>
          </p:cNvSpPr>
          <p:nvPr>
            <p:ph type="sldNum" idx="12"/>
          </p:nvPr>
        </p:nvSpPr>
        <p:spPr>
          <a:xfrm>
            <a:off x="5640656" y="6368806"/>
            <a:ext cx="925708" cy="365125"/>
          </a:xfrm>
          <a:prstGeom prst="rect">
            <a:avLst/>
          </a:prstGeom>
          <a:noFill/>
          <a:ln>
            <a:noFill/>
          </a:ln>
        </p:spPr>
        <p:txBody>
          <a:bodyPr spcFirstLastPara="1" wrap="square" lIns="91425" tIns="45700" rIns="91425" bIns="45700" anchor="ctr" anchorCtr="0">
            <a:noAutofit/>
          </a:bodyPr>
          <a:lstStyle/>
          <a:p>
            <a:pPr algn="ctr">
              <a:spcBef>
                <a:spcPts val="0"/>
              </a:spcBef>
              <a:spcAft>
                <a:spcPts val="0"/>
              </a:spcAft>
            </a:pPr>
            <a:r>
              <a:rPr lang="en-US" sz="1100">
                <a:solidFill>
                  <a:srgbClr val="114766"/>
                </a:solidFill>
                <a:latin typeface="Calibri"/>
                <a:ea typeface="Calibri"/>
                <a:cs typeface="Calibri"/>
                <a:sym typeface="Calibri"/>
              </a:rPr>
              <a:t>- </a:t>
            </a:r>
            <a:fld id="{00000000-1234-1234-1234-123412341234}" type="slidenum">
              <a:rPr lang="en-US" sz="1100">
                <a:solidFill>
                  <a:srgbClr val="114766"/>
                </a:solidFill>
                <a:latin typeface="Calibri"/>
                <a:ea typeface="Calibri"/>
                <a:cs typeface="Calibri"/>
                <a:sym typeface="Calibri"/>
              </a:rPr>
              <a:pPr algn="ctr">
                <a:spcBef>
                  <a:spcPts val="0"/>
                </a:spcBef>
                <a:spcAft>
                  <a:spcPts val="0"/>
                </a:spcAft>
              </a:pPr>
              <a:t>74</a:t>
            </a:fld>
            <a:r>
              <a:rPr lang="en-US" sz="1100">
                <a:solidFill>
                  <a:srgbClr val="114766"/>
                </a:solidFill>
                <a:latin typeface="Calibri"/>
                <a:ea typeface="Calibri"/>
                <a:cs typeface="Calibri"/>
                <a:sym typeface="Calibri"/>
              </a:rPr>
              <a:t> -</a:t>
            </a:r>
            <a:endParaRPr sz="1100">
              <a:solidFill>
                <a:srgbClr val="114766"/>
              </a:solidFill>
              <a:latin typeface="Calibri"/>
              <a:ea typeface="Calibri"/>
              <a:cs typeface="Calibri"/>
              <a:sym typeface="Calibri"/>
            </a:endParaRPr>
          </a:p>
        </p:txBody>
      </p:sp>
      <p:sp>
        <p:nvSpPr>
          <p:cNvPr id="5" name="Shape 179">
            <a:extLst>
              <a:ext uri="{FF2B5EF4-FFF2-40B4-BE49-F238E27FC236}">
                <a16:creationId xmlns:a16="http://schemas.microsoft.com/office/drawing/2014/main" id="{969193CE-D879-084A-B851-6D8AD1855735}"/>
              </a:ext>
            </a:extLst>
          </p:cNvPr>
          <p:cNvSpPr txBox="1">
            <a:spLocks/>
          </p:cNvSpPr>
          <p:nvPr/>
        </p:nvSpPr>
        <p:spPr bwMode="auto">
          <a:xfrm>
            <a:off x="2367778" y="2956560"/>
            <a:ext cx="6156960" cy="3412246"/>
          </a:xfrm>
          <a:prstGeom prst="rect">
            <a:avLst/>
          </a:prstGeom>
          <a:solidFill>
            <a:schemeClr val="accent4">
              <a:lumMod val="20000"/>
              <a:lumOff val="80000"/>
            </a:schemeClr>
          </a:solidFill>
          <a:ln w="9525">
            <a:noFill/>
            <a:miter lim="800000"/>
            <a:headEnd/>
            <a:tailEnd/>
          </a:ln>
        </p:spPr>
        <p:txBody>
          <a:bodyPr spcFirstLastPara="1" vert="horz" wrap="square" lIns="91425" tIns="45700" rIns="91425" bIns="45700" numCol="1" anchor="t" anchorCtr="0" compatLnSpc="1">
            <a:prstTxWarp prst="textNoShape">
              <a:avLst/>
            </a:prstTxWarp>
            <a:noAutofit/>
          </a:bodyPr>
          <a:lstStyle>
            <a:lvl1pPr marL="230182" indent="-230182"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Arial" panose="020B0604020202020204" pitchFamily="34" charset="0"/>
                <a:ea typeface="+mn-ea"/>
                <a:cs typeface="Arial" panose="020B0604020202020204" pitchFamily="34" charset="0"/>
              </a:defRPr>
            </a:lvl1pPr>
            <a:lvl2pPr marL="625459" indent="-279393"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Arial" panose="020B0604020202020204" pitchFamily="34" charset="0"/>
                <a:ea typeface="+mn-ea"/>
                <a:cs typeface="Arial" panose="020B0604020202020204" pitchFamily="34" charset="0"/>
              </a:defRPr>
            </a:lvl2pPr>
            <a:lvl3pPr marL="914377" indent="-230182"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Arial" panose="020B0604020202020204" pitchFamily="34" charset="0"/>
                <a:ea typeface="+mn-ea"/>
                <a:cs typeface="Arial" panose="020B0604020202020204" pitchFamily="34" charset="0"/>
              </a:defRPr>
            </a:lvl3pPr>
            <a:lvl4pPr marL="1144559" indent="-173034"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Arial" panose="020B0604020202020204" pitchFamily="34" charset="0"/>
                <a:ea typeface="+mn-ea"/>
                <a:cs typeface="Arial" panose="020B0604020202020204" pitchFamily="34" charset="0"/>
              </a:defRPr>
            </a:lvl4pPr>
            <a:lvl5pPr marL="1482688" indent="-222245" algn="l" rtl="0" eaLnBrk="1" fontAlgn="base" hangingPunct="1">
              <a:lnSpc>
                <a:spcPct val="90000"/>
              </a:lnSpc>
              <a:spcBef>
                <a:spcPts val="600"/>
              </a:spcBef>
              <a:spcAft>
                <a:spcPct val="0"/>
              </a:spcAft>
              <a:buClr>
                <a:schemeClr val="tx1"/>
              </a:buClr>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5pPr>
            <a:lvl6pPr marL="2514537"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14"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spcAft>
                <a:spcPts val="0"/>
              </a:spcAft>
              <a:buClr>
                <a:schemeClr val="dk1"/>
              </a:buClr>
              <a:buSzPts val="2400"/>
              <a:buNone/>
            </a:pPr>
            <a:r>
              <a:rPr lang="en-US" b="1" dirty="0">
                <a:solidFill>
                  <a:schemeClr val="dk1"/>
                </a:solidFill>
                <a:latin typeface="Calibri"/>
                <a:ea typeface="Calibri"/>
                <a:cs typeface="Calibri"/>
                <a:sym typeface="Calibri"/>
              </a:rPr>
              <a:t>                  Original </a:t>
            </a:r>
            <a:r>
              <a:rPr lang="en-US" b="1" dirty="0" err="1">
                <a:solidFill>
                  <a:schemeClr val="dk1"/>
                </a:solidFill>
                <a:latin typeface="Calibri"/>
                <a:ea typeface="Calibri"/>
                <a:cs typeface="Calibri"/>
                <a:sym typeface="Calibri"/>
              </a:rPr>
              <a:t>OpenMP</a:t>
            </a:r>
            <a:r>
              <a:rPr lang="en-US" b="1" dirty="0">
                <a:solidFill>
                  <a:schemeClr val="dk1"/>
                </a:solidFill>
                <a:latin typeface="Calibri"/>
                <a:ea typeface="Calibri"/>
                <a:cs typeface="Calibri"/>
                <a:sym typeface="Calibri"/>
              </a:rPr>
              <a:t> Structure</a:t>
            </a:r>
          </a:p>
          <a:p>
            <a:pPr marL="457200" indent="-457200">
              <a:spcBef>
                <a:spcPts val="0"/>
              </a:spcBef>
              <a:spcAft>
                <a:spcPts val="0"/>
              </a:spcAft>
              <a:buClr>
                <a:schemeClr val="dk1"/>
              </a:buClr>
              <a:buSzPts val="2400"/>
              <a:buFont typeface="Noto Sans Symbols"/>
              <a:buChar char="▪"/>
            </a:pPr>
            <a:r>
              <a:rPr lang="en-US" sz="2000" b="1" dirty="0">
                <a:solidFill>
                  <a:schemeClr val="dk1"/>
                </a:solidFill>
                <a:latin typeface="Calibri"/>
                <a:ea typeface="Calibri"/>
                <a:cs typeface="Calibri"/>
                <a:sym typeface="Calibri"/>
              </a:rPr>
              <a:t>140 </a:t>
            </a:r>
            <a:r>
              <a:rPr lang="en-US" sz="2000" b="1" dirty="0" err="1">
                <a:solidFill>
                  <a:schemeClr val="dk1"/>
                </a:solidFill>
                <a:latin typeface="Calibri"/>
                <a:ea typeface="Calibri"/>
                <a:cs typeface="Calibri"/>
                <a:sym typeface="Calibri"/>
              </a:rPr>
              <a:t>OpenMP</a:t>
            </a:r>
            <a:r>
              <a:rPr lang="en-US" sz="2000" b="1" dirty="0">
                <a:solidFill>
                  <a:schemeClr val="dk1"/>
                </a:solidFill>
                <a:latin typeface="Calibri"/>
                <a:ea typeface="Calibri"/>
                <a:cs typeface="Calibri"/>
                <a:sym typeface="Calibri"/>
              </a:rPr>
              <a:t> regions defined</a:t>
            </a:r>
            <a:endParaRPr lang="en-US" sz="2000" dirty="0"/>
          </a:p>
          <a:p>
            <a:pPr marL="457200" indent="-457200">
              <a:spcBef>
                <a:spcPts val="72"/>
              </a:spcBef>
              <a:spcAft>
                <a:spcPts val="0"/>
              </a:spcAft>
              <a:buClr>
                <a:schemeClr val="dk1"/>
              </a:buClr>
              <a:buSzPts val="2400"/>
              <a:buFont typeface="Noto Sans Symbols"/>
              <a:buChar char="▪"/>
            </a:pPr>
            <a:r>
              <a:rPr lang="en-US" sz="2000" b="1" dirty="0" err="1">
                <a:solidFill>
                  <a:schemeClr val="dk1"/>
                </a:solidFill>
                <a:latin typeface="Calibri"/>
                <a:ea typeface="Calibri"/>
                <a:cs typeface="Calibri"/>
                <a:sym typeface="Calibri"/>
              </a:rPr>
              <a:t>OpenMP</a:t>
            </a:r>
            <a:r>
              <a:rPr lang="en-US" sz="2000" b="1" dirty="0">
                <a:solidFill>
                  <a:schemeClr val="dk1"/>
                </a:solidFill>
                <a:latin typeface="Calibri"/>
                <a:ea typeface="Calibri"/>
                <a:cs typeface="Calibri"/>
                <a:sym typeface="Calibri"/>
              </a:rPr>
              <a:t> directives implemented at loop-level:</a:t>
            </a:r>
            <a:endParaRPr lang="en-US" sz="2000" dirty="0"/>
          </a:p>
          <a:p>
            <a:pPr marL="0" indent="0">
              <a:spcBef>
                <a:spcPts val="72"/>
              </a:spcBef>
              <a:spcAft>
                <a:spcPts val="0"/>
              </a:spcAft>
              <a:buClr>
                <a:srgbClr val="FF0000"/>
              </a:buClr>
              <a:buSzPts val="2400"/>
              <a:buFont typeface="Arial" charset="0"/>
              <a:buNone/>
            </a:pPr>
            <a:r>
              <a:rPr lang="en-US" sz="2000" b="1" dirty="0">
                <a:solidFill>
                  <a:srgbClr val="FF0000"/>
                </a:solidFill>
                <a:latin typeface="Calibri"/>
                <a:ea typeface="Calibri"/>
                <a:cs typeface="Calibri"/>
                <a:sym typeface="Calibri"/>
              </a:rPr>
              <a:t>	#if(defined HORIZ_OPENMP)</a:t>
            </a:r>
            <a:br>
              <a:rPr lang="en-US" sz="2000" b="1" dirty="0">
                <a:solidFill>
                  <a:srgbClr val="FF0000"/>
                </a:solidFill>
                <a:latin typeface="Calibri"/>
                <a:ea typeface="Calibri"/>
                <a:cs typeface="Calibri"/>
                <a:sym typeface="Calibri"/>
              </a:rPr>
            </a:br>
            <a:r>
              <a:rPr lang="en-US" sz="2000" b="1" dirty="0">
                <a:solidFill>
                  <a:srgbClr val="FF0000"/>
                </a:solidFill>
                <a:latin typeface="Calibri"/>
                <a:ea typeface="Calibri"/>
                <a:cs typeface="Calibri"/>
                <a:sym typeface="Calibri"/>
              </a:rPr>
              <a:t>    		!$</a:t>
            </a:r>
            <a:r>
              <a:rPr lang="en-US" sz="2000" b="1" dirty="0" err="1">
                <a:solidFill>
                  <a:srgbClr val="FF0000"/>
                </a:solidFill>
                <a:latin typeface="Calibri"/>
                <a:ea typeface="Calibri"/>
                <a:cs typeface="Calibri"/>
                <a:sym typeface="Calibri"/>
              </a:rPr>
              <a:t>omp</a:t>
            </a:r>
            <a:r>
              <a:rPr lang="en-US" sz="2000" b="1" dirty="0">
                <a:solidFill>
                  <a:srgbClr val="FF0000"/>
                </a:solidFill>
                <a:latin typeface="Calibri"/>
                <a:ea typeface="Calibri"/>
                <a:cs typeface="Calibri"/>
                <a:sym typeface="Calibri"/>
              </a:rPr>
              <a:t> parallel do private (...)</a:t>
            </a:r>
            <a:br>
              <a:rPr lang="en-US" sz="2000" b="1" dirty="0">
                <a:solidFill>
                  <a:srgbClr val="FF0000"/>
                </a:solidFill>
                <a:latin typeface="Calibri"/>
                <a:ea typeface="Calibri"/>
                <a:cs typeface="Calibri"/>
                <a:sym typeface="Calibri"/>
              </a:rPr>
            </a:br>
            <a:r>
              <a:rPr lang="en-US" sz="2000" b="1" dirty="0">
                <a:solidFill>
                  <a:srgbClr val="FF0000"/>
                </a:solidFill>
                <a:latin typeface="Calibri"/>
                <a:ea typeface="Calibri"/>
                <a:cs typeface="Calibri"/>
                <a:sym typeface="Calibri"/>
              </a:rPr>
              <a:t>	#</a:t>
            </a:r>
            <a:r>
              <a:rPr lang="en-US" sz="2000" b="1" dirty="0" err="1">
                <a:solidFill>
                  <a:srgbClr val="FF0000"/>
                </a:solidFill>
                <a:latin typeface="Calibri"/>
                <a:ea typeface="Calibri"/>
                <a:cs typeface="Calibri"/>
                <a:sym typeface="Calibri"/>
              </a:rPr>
              <a:t>endif</a:t>
            </a:r>
            <a:endParaRPr lang="en-US" sz="2000" b="1" dirty="0">
              <a:solidFill>
                <a:srgbClr val="FF0000"/>
              </a:solidFill>
              <a:latin typeface="Calibri"/>
              <a:ea typeface="Calibri"/>
              <a:cs typeface="Calibri"/>
              <a:sym typeface="Calibri"/>
            </a:endParaRPr>
          </a:p>
          <a:p>
            <a:pPr marL="0" indent="0">
              <a:spcBef>
                <a:spcPts val="72"/>
              </a:spcBef>
              <a:spcAft>
                <a:spcPts val="0"/>
              </a:spcAft>
              <a:buClr>
                <a:schemeClr val="dk1"/>
              </a:buClr>
              <a:buSzPts val="2400"/>
              <a:buFont typeface="Arial" charset="0"/>
              <a:buNone/>
            </a:pPr>
            <a:r>
              <a:rPr lang="en-US" sz="2000" b="1" dirty="0">
                <a:solidFill>
                  <a:schemeClr val="dk1"/>
                </a:solidFill>
                <a:latin typeface="Calibri"/>
                <a:ea typeface="Calibri"/>
                <a:cs typeface="Calibri"/>
                <a:sym typeface="Calibri"/>
              </a:rPr>
              <a:t>       and</a:t>
            </a:r>
            <a:endParaRPr lang="en-US" sz="2000" b="1" dirty="0">
              <a:solidFill>
                <a:srgbClr val="FF0000"/>
              </a:solidFill>
              <a:latin typeface="Calibri"/>
              <a:ea typeface="Calibri"/>
              <a:cs typeface="Calibri"/>
              <a:sym typeface="Calibri"/>
            </a:endParaRPr>
          </a:p>
          <a:p>
            <a:pPr marL="0" indent="0">
              <a:spcBef>
                <a:spcPts val="72"/>
              </a:spcBef>
              <a:spcAft>
                <a:spcPts val="0"/>
              </a:spcAft>
              <a:buClr>
                <a:srgbClr val="FF0000"/>
              </a:buClr>
              <a:buSzPts val="2400"/>
              <a:buFont typeface="Arial" charset="0"/>
              <a:buNone/>
            </a:pPr>
            <a:r>
              <a:rPr lang="en-US" sz="2000" b="1" dirty="0">
                <a:solidFill>
                  <a:srgbClr val="FF0000"/>
                </a:solidFill>
                <a:latin typeface="Calibri"/>
                <a:ea typeface="Calibri"/>
                <a:cs typeface="Calibri"/>
                <a:sym typeface="Calibri"/>
              </a:rPr>
              <a:t>      	#if(defined COLUMN_OPENMP)</a:t>
            </a:r>
            <a:br>
              <a:rPr lang="en-US" sz="2000" b="1" dirty="0">
                <a:solidFill>
                  <a:srgbClr val="FF0000"/>
                </a:solidFill>
                <a:latin typeface="Calibri"/>
                <a:ea typeface="Calibri"/>
                <a:cs typeface="Calibri"/>
                <a:sym typeface="Calibri"/>
              </a:rPr>
            </a:br>
            <a:r>
              <a:rPr lang="en-US" sz="2000" b="1" dirty="0">
                <a:solidFill>
                  <a:srgbClr val="FF0000"/>
                </a:solidFill>
                <a:latin typeface="Calibri"/>
                <a:ea typeface="Calibri"/>
                <a:cs typeface="Calibri"/>
                <a:sym typeface="Calibri"/>
              </a:rPr>
              <a:t>        	!$</a:t>
            </a:r>
            <a:r>
              <a:rPr lang="en-US" sz="2000" b="1" dirty="0" err="1">
                <a:solidFill>
                  <a:srgbClr val="FF0000"/>
                </a:solidFill>
                <a:latin typeface="Calibri"/>
                <a:ea typeface="Calibri"/>
                <a:cs typeface="Calibri"/>
                <a:sym typeface="Calibri"/>
              </a:rPr>
              <a:t>omp</a:t>
            </a:r>
            <a:r>
              <a:rPr lang="en-US" sz="2000" b="1" dirty="0">
                <a:solidFill>
                  <a:srgbClr val="FF0000"/>
                </a:solidFill>
                <a:latin typeface="Calibri"/>
                <a:ea typeface="Calibri"/>
                <a:cs typeface="Calibri"/>
                <a:sym typeface="Calibri"/>
              </a:rPr>
              <a:t> parallel do private (…)</a:t>
            </a:r>
            <a:br>
              <a:rPr lang="en-US" sz="2000" b="1" dirty="0">
                <a:solidFill>
                  <a:srgbClr val="FF0000"/>
                </a:solidFill>
                <a:latin typeface="Calibri"/>
                <a:ea typeface="Calibri"/>
                <a:cs typeface="Calibri"/>
                <a:sym typeface="Calibri"/>
              </a:rPr>
            </a:br>
            <a:r>
              <a:rPr lang="en-US" sz="2000" b="1" dirty="0">
                <a:solidFill>
                  <a:srgbClr val="FF0000"/>
                </a:solidFill>
                <a:latin typeface="Calibri"/>
                <a:ea typeface="Calibri"/>
                <a:cs typeface="Calibri"/>
                <a:sym typeface="Calibri"/>
              </a:rPr>
              <a:t>	#</a:t>
            </a:r>
            <a:r>
              <a:rPr lang="en-US" sz="2000" b="1" dirty="0" err="1">
                <a:solidFill>
                  <a:srgbClr val="FF0000"/>
                </a:solidFill>
                <a:latin typeface="Calibri"/>
                <a:ea typeface="Calibri"/>
                <a:cs typeface="Calibri"/>
                <a:sym typeface="Calibri"/>
              </a:rPr>
              <a:t>endif</a:t>
            </a:r>
            <a:endParaRPr lang="en-US" sz="2000" b="1" dirty="0">
              <a:solidFill>
                <a:srgbClr val="FF0000"/>
              </a:solidFill>
              <a:latin typeface="Calibri"/>
              <a:ea typeface="Calibri"/>
              <a:cs typeface="Calibri"/>
              <a:sym typeface="Calibri"/>
            </a:endParaRPr>
          </a:p>
          <a:p>
            <a:pPr marL="457200" indent="-457200">
              <a:spcBef>
                <a:spcPts val="72"/>
              </a:spcBef>
              <a:spcAft>
                <a:spcPts val="0"/>
              </a:spcAft>
              <a:buClr>
                <a:schemeClr val="dk1"/>
              </a:buClr>
              <a:buSzPts val="2400"/>
              <a:buFont typeface="Noto Sans Symbols"/>
              <a:buChar char="▪"/>
            </a:pPr>
            <a:r>
              <a:rPr lang="en-US" sz="2000" b="1" dirty="0">
                <a:solidFill>
                  <a:schemeClr val="dk1"/>
                </a:solidFill>
                <a:latin typeface="Calibri"/>
                <a:ea typeface="Calibri"/>
                <a:cs typeface="Calibri"/>
                <a:sym typeface="Calibri"/>
              </a:rPr>
              <a:t>Number of threads defined in </a:t>
            </a:r>
            <a:r>
              <a:rPr lang="en-US" sz="2000" b="1" dirty="0" err="1">
                <a:solidFill>
                  <a:schemeClr val="dk1"/>
                </a:solidFill>
                <a:latin typeface="Calibri"/>
                <a:ea typeface="Calibri"/>
                <a:cs typeface="Calibri"/>
                <a:sym typeface="Calibri"/>
              </a:rPr>
              <a:t>namelist</a:t>
            </a:r>
            <a:r>
              <a:rPr lang="en-US" sz="2000" b="1" dirty="0">
                <a:solidFill>
                  <a:schemeClr val="dk1"/>
                </a:solidFill>
                <a:latin typeface="Calibri"/>
                <a:ea typeface="Calibri"/>
                <a:cs typeface="Calibri"/>
                <a:sym typeface="Calibri"/>
              </a:rPr>
              <a:t>: </a:t>
            </a:r>
            <a:r>
              <a:rPr lang="en-US" sz="2000" b="1" dirty="0" err="1">
                <a:solidFill>
                  <a:schemeClr val="dk1"/>
                </a:solidFill>
                <a:latin typeface="Calibri"/>
                <a:ea typeface="Calibri"/>
                <a:cs typeface="Calibri"/>
                <a:sym typeface="Calibri"/>
              </a:rPr>
              <a:t>Nthreads</a:t>
            </a:r>
            <a:r>
              <a:rPr lang="en-US" sz="2000" b="1" dirty="0">
                <a:solidFill>
                  <a:schemeClr val="dk1"/>
                </a:solidFill>
                <a:latin typeface="Calibri"/>
                <a:ea typeface="Calibri"/>
                <a:cs typeface="Calibri"/>
                <a:sym typeface="Calibri"/>
              </a:rPr>
              <a:t>=…</a:t>
            </a:r>
            <a:endParaRPr lang="en-US" sz="2000" dirty="0"/>
          </a:p>
          <a:p>
            <a:pPr marL="0" indent="0">
              <a:spcBef>
                <a:spcPts val="360"/>
              </a:spcBef>
              <a:spcAft>
                <a:spcPts val="0"/>
              </a:spcAft>
              <a:buClr>
                <a:schemeClr val="dk1"/>
              </a:buClr>
              <a:buSzPts val="1800"/>
              <a:buFont typeface="Arial" charset="0"/>
              <a:buNone/>
            </a:pPr>
            <a:br>
              <a:rPr lang="en-US" sz="1800" b="1" dirty="0">
                <a:solidFill>
                  <a:schemeClr val="dk1"/>
                </a:solidFill>
                <a:latin typeface="Calibri"/>
                <a:ea typeface="Calibri"/>
                <a:cs typeface="Calibri"/>
                <a:sym typeface="Calibri"/>
              </a:rPr>
            </a:br>
            <a:endParaRPr lang="en-US" sz="1800" b="1" dirty="0">
              <a:solidFill>
                <a:schemeClr val="dk1"/>
              </a:solidFill>
              <a:latin typeface="Calibri"/>
              <a:ea typeface="Calibri"/>
              <a:cs typeface="Calibri"/>
              <a:sym typeface="Calibri"/>
            </a:endParaRPr>
          </a:p>
          <a:p>
            <a:pPr marL="342900" indent="-165100">
              <a:spcBef>
                <a:spcPts val="560"/>
              </a:spcBef>
              <a:spcAft>
                <a:spcPts val="0"/>
              </a:spcAft>
              <a:buClr>
                <a:schemeClr val="dk1"/>
              </a:buClr>
              <a:buSzPts val="2800"/>
              <a:buFont typeface="Arial" charset="0"/>
              <a:buNone/>
            </a:pPr>
            <a:endParaRPr lang="en-US" sz="2800" b="1"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69846376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Shape 185"/>
          <p:cNvSpPr txBox="1">
            <a:spLocks noGrp="1"/>
          </p:cNvSpPr>
          <p:nvPr>
            <p:ph type="title"/>
          </p:nvPr>
        </p:nvSpPr>
        <p:spPr>
          <a:xfrm>
            <a:off x="369929" y="179869"/>
            <a:ext cx="8616018" cy="769479"/>
          </a:xfrm>
          <a:prstGeom prst="rect">
            <a:avLst/>
          </a:prstGeom>
          <a:noFill/>
          <a:ln>
            <a:noFill/>
          </a:ln>
        </p:spPr>
        <p:txBody>
          <a:bodyPr spcFirstLastPara="1" vert="horz" wrap="square" lIns="91425" tIns="0" rIns="91425" bIns="0" numCol="1" anchor="b" anchorCtr="0" compatLnSpc="1">
            <a:prstTxWarp prst="textNoShape">
              <a:avLst/>
            </a:prstTxWarp>
            <a:noAutofit/>
          </a:bodyPr>
          <a:lstStyle/>
          <a:p>
            <a:pPr marL="228600" indent="-228600">
              <a:spcBef>
                <a:spcPts val="0"/>
              </a:spcBef>
              <a:spcAft>
                <a:spcPts val="0"/>
              </a:spcAft>
              <a:buClr>
                <a:schemeClr val="dk2"/>
              </a:buClr>
              <a:buSzPts val="3200"/>
            </a:pPr>
            <a:r>
              <a:rPr lang="en-US" dirty="0">
                <a:ea typeface="Helvetica Neue"/>
                <a:cs typeface="Helvetica Neue"/>
                <a:sym typeface="Helvetica Neue"/>
              </a:rPr>
              <a:t>HOMME: Modified </a:t>
            </a:r>
            <a:r>
              <a:rPr lang="en-US" dirty="0" err="1">
                <a:ea typeface="Helvetica Neue"/>
                <a:cs typeface="Helvetica Neue"/>
                <a:sym typeface="Helvetica Neue"/>
              </a:rPr>
              <a:t>OpenMP</a:t>
            </a:r>
            <a:r>
              <a:rPr lang="en-US" dirty="0">
                <a:ea typeface="Helvetica Neue"/>
                <a:cs typeface="Helvetica Neue"/>
                <a:sym typeface="Helvetica Neue"/>
              </a:rPr>
              <a:t> Structure </a:t>
            </a:r>
            <a:endParaRPr dirty="0">
              <a:ea typeface="Helvetica Neue"/>
              <a:cs typeface="Helvetica Neue"/>
              <a:sym typeface="Helvetica Neue"/>
            </a:endParaRPr>
          </a:p>
        </p:txBody>
      </p:sp>
      <p:sp>
        <p:nvSpPr>
          <p:cNvPr id="186" name="Shape 186"/>
          <p:cNvSpPr txBox="1">
            <a:spLocks noGrp="1"/>
          </p:cNvSpPr>
          <p:nvPr>
            <p:ph type="body" idx="1"/>
          </p:nvPr>
        </p:nvSpPr>
        <p:spPr>
          <a:xfrm>
            <a:off x="371785" y="1237710"/>
            <a:ext cx="6569182" cy="4830764"/>
          </a:xfrm>
          <a:prstGeom prst="rect">
            <a:avLst/>
          </a:prstGeom>
          <a:solidFill>
            <a:schemeClr val="accent3">
              <a:lumMod val="20000"/>
              <a:lumOff val="80000"/>
            </a:schemeClr>
          </a:solidFill>
          <a:ln>
            <a:noFill/>
          </a:ln>
        </p:spPr>
        <p:txBody>
          <a:bodyPr spcFirstLastPara="1" vert="horz" wrap="square" lIns="91425" tIns="45700" rIns="91425" bIns="45700" numCol="1" anchor="t" anchorCtr="0" compatLnSpc="1">
            <a:prstTxWarp prst="textNoShape">
              <a:avLst/>
            </a:prstTxWarp>
            <a:noAutofit/>
          </a:bodyPr>
          <a:lstStyle/>
          <a:p>
            <a:pPr marL="457200" indent="-457200">
              <a:spcBef>
                <a:spcPts val="0"/>
              </a:spcBef>
              <a:spcAft>
                <a:spcPts val="0"/>
              </a:spcAft>
              <a:buClr>
                <a:schemeClr val="dk1"/>
              </a:buClr>
              <a:buSzPts val="2200"/>
              <a:buFont typeface="Noto Sans Symbols"/>
              <a:buChar char="▪"/>
            </a:pPr>
            <a:r>
              <a:rPr lang="en-US" sz="2200" b="1" dirty="0" err="1">
                <a:solidFill>
                  <a:schemeClr val="dk1"/>
                </a:solidFill>
                <a:latin typeface="Calibri"/>
                <a:ea typeface="Calibri"/>
                <a:cs typeface="Calibri"/>
                <a:sym typeface="Calibri"/>
              </a:rPr>
              <a:t>OpenMP</a:t>
            </a:r>
            <a:r>
              <a:rPr lang="en-US" sz="2200" b="1" dirty="0">
                <a:solidFill>
                  <a:schemeClr val="dk1"/>
                </a:solidFill>
                <a:latin typeface="Calibri"/>
                <a:ea typeface="Calibri"/>
                <a:cs typeface="Calibri"/>
                <a:sym typeface="Calibri"/>
              </a:rPr>
              <a:t> parallel regions defined outside of subroutine boundaries</a:t>
            </a:r>
            <a:endParaRPr dirty="0"/>
          </a:p>
          <a:p>
            <a:pPr marL="457200" indent="-457200">
              <a:spcBef>
                <a:spcPts val="440"/>
              </a:spcBef>
              <a:spcAft>
                <a:spcPts val="0"/>
              </a:spcAft>
              <a:buClr>
                <a:schemeClr val="dk1"/>
              </a:buClr>
              <a:buSzPts val="2200"/>
              <a:buFont typeface="Noto Sans Symbols"/>
              <a:buChar char="▪"/>
            </a:pPr>
            <a:r>
              <a:rPr lang="en-US" sz="2200" b="1" dirty="0">
                <a:solidFill>
                  <a:schemeClr val="dk1"/>
                </a:solidFill>
                <a:latin typeface="Calibri"/>
                <a:ea typeface="Calibri"/>
                <a:cs typeface="Calibri"/>
                <a:sym typeface="Calibri"/>
              </a:rPr>
              <a:t>Generalizes the </a:t>
            </a:r>
            <a:r>
              <a:rPr lang="en-US" sz="2200" b="1" dirty="0" err="1">
                <a:solidFill>
                  <a:schemeClr val="dk1"/>
                </a:solidFill>
                <a:latin typeface="Calibri"/>
                <a:ea typeface="Calibri"/>
                <a:cs typeface="Calibri"/>
                <a:sym typeface="Calibri"/>
              </a:rPr>
              <a:t>OpenMP</a:t>
            </a:r>
            <a:r>
              <a:rPr lang="en-US" sz="2200" b="1" dirty="0">
                <a:solidFill>
                  <a:schemeClr val="dk1"/>
                </a:solidFill>
                <a:latin typeface="Calibri"/>
                <a:ea typeface="Calibri"/>
                <a:cs typeface="Calibri"/>
                <a:sym typeface="Calibri"/>
              </a:rPr>
              <a:t> constructs</a:t>
            </a:r>
            <a:endParaRPr sz="2200" b="1" dirty="0">
              <a:solidFill>
                <a:schemeClr val="dk1"/>
              </a:solidFill>
              <a:latin typeface="Calibri"/>
              <a:ea typeface="Calibri"/>
              <a:cs typeface="Calibri"/>
              <a:sym typeface="Calibri"/>
            </a:endParaRPr>
          </a:p>
          <a:p>
            <a:pPr marL="457200" indent="-457200">
              <a:spcBef>
                <a:spcPts val="440"/>
              </a:spcBef>
              <a:spcAft>
                <a:spcPts val="0"/>
              </a:spcAft>
              <a:buClr>
                <a:schemeClr val="dk1"/>
              </a:buClr>
              <a:buSzPts val="2200"/>
              <a:buFont typeface="Noto Sans Symbols"/>
              <a:buChar char="▪"/>
            </a:pPr>
            <a:r>
              <a:rPr lang="en-US" sz="2200" b="1" dirty="0">
                <a:solidFill>
                  <a:schemeClr val="dk1"/>
                </a:solidFill>
                <a:latin typeface="Calibri"/>
                <a:ea typeface="Calibri"/>
                <a:cs typeface="Calibri"/>
                <a:sym typeface="Calibri"/>
              </a:rPr>
              <a:t>Significant reduction in number of </a:t>
            </a:r>
            <a:r>
              <a:rPr lang="en-US" sz="2200" b="1" dirty="0" err="1">
                <a:solidFill>
                  <a:schemeClr val="dk1"/>
                </a:solidFill>
                <a:latin typeface="Calibri"/>
                <a:ea typeface="Calibri"/>
                <a:cs typeface="Calibri"/>
                <a:sym typeface="Calibri"/>
              </a:rPr>
              <a:t>OpenMP</a:t>
            </a:r>
            <a:r>
              <a:rPr lang="en-US" sz="2200" b="1" dirty="0">
                <a:solidFill>
                  <a:schemeClr val="dk1"/>
                </a:solidFill>
                <a:latin typeface="Calibri"/>
                <a:ea typeface="Calibri"/>
                <a:cs typeface="Calibri"/>
                <a:sym typeface="Calibri"/>
              </a:rPr>
              <a:t> regions</a:t>
            </a:r>
            <a:endParaRPr dirty="0"/>
          </a:p>
          <a:p>
            <a:pPr marL="457200" indent="-457200">
              <a:spcBef>
                <a:spcPts val="440"/>
              </a:spcBef>
              <a:spcAft>
                <a:spcPts val="0"/>
              </a:spcAft>
              <a:buClr>
                <a:schemeClr val="dk1"/>
              </a:buClr>
              <a:buSzPts val="2200"/>
              <a:buFont typeface="Noto Sans Symbols"/>
              <a:buChar char="▪"/>
            </a:pPr>
            <a:r>
              <a:rPr lang="en-US" sz="2200" b="1" dirty="0" err="1">
                <a:solidFill>
                  <a:schemeClr val="dk1"/>
                </a:solidFill>
                <a:latin typeface="Calibri"/>
                <a:ea typeface="Calibri"/>
                <a:cs typeface="Calibri"/>
                <a:sym typeface="Calibri"/>
              </a:rPr>
              <a:t>OpenMP</a:t>
            </a:r>
            <a:r>
              <a:rPr lang="en-US" sz="2200" b="1" dirty="0">
                <a:solidFill>
                  <a:schemeClr val="dk1"/>
                </a:solidFill>
                <a:latin typeface="Calibri"/>
                <a:ea typeface="Calibri"/>
                <a:cs typeface="Calibri"/>
                <a:sym typeface="Calibri"/>
              </a:rPr>
              <a:t> directives:</a:t>
            </a:r>
            <a:br>
              <a:rPr lang="en-US" sz="2200" b="1" dirty="0">
                <a:solidFill>
                  <a:srgbClr val="FF0000"/>
                </a:solidFill>
                <a:latin typeface="Calibri"/>
                <a:ea typeface="Calibri"/>
                <a:cs typeface="Calibri"/>
                <a:sym typeface="Calibri"/>
              </a:rPr>
            </a:br>
            <a:r>
              <a:rPr lang="en-US" sz="2200" b="1" dirty="0">
                <a:solidFill>
                  <a:srgbClr val="FF0000"/>
                </a:solidFill>
                <a:latin typeface="Calibri"/>
                <a:ea typeface="Calibri"/>
                <a:cs typeface="Calibri"/>
                <a:sym typeface="Calibri"/>
              </a:rPr>
              <a:t>!$</a:t>
            </a:r>
            <a:r>
              <a:rPr lang="en-US" sz="2200" b="1" dirty="0" err="1">
                <a:solidFill>
                  <a:srgbClr val="FF0000"/>
                </a:solidFill>
                <a:latin typeface="Calibri"/>
                <a:ea typeface="Calibri"/>
                <a:cs typeface="Calibri"/>
                <a:sym typeface="Calibri"/>
              </a:rPr>
              <a:t>omp</a:t>
            </a:r>
            <a:r>
              <a:rPr lang="en-US" sz="2200" b="1" dirty="0">
                <a:solidFill>
                  <a:srgbClr val="FF0000"/>
                </a:solidFill>
                <a:latin typeface="Calibri"/>
                <a:ea typeface="Calibri"/>
                <a:cs typeface="Calibri"/>
                <a:sym typeface="Calibri"/>
              </a:rPr>
              <a:t> parallel</a:t>
            </a:r>
            <a:endParaRPr dirty="0"/>
          </a:p>
          <a:p>
            <a:pPr marL="0" indent="0">
              <a:spcBef>
                <a:spcPts val="440"/>
              </a:spcBef>
              <a:spcAft>
                <a:spcPts val="0"/>
              </a:spcAft>
              <a:buClr>
                <a:srgbClr val="FF0000"/>
              </a:buClr>
              <a:buSzPts val="2200"/>
              <a:buNone/>
            </a:pPr>
            <a:r>
              <a:rPr lang="en-US" sz="2200" b="1" dirty="0">
                <a:solidFill>
                  <a:srgbClr val="FF0000"/>
                </a:solidFill>
                <a:latin typeface="Calibri"/>
                <a:ea typeface="Calibri"/>
                <a:cs typeface="Calibri"/>
                <a:sym typeface="Calibri"/>
              </a:rPr>
              <a:t>                 call sub()</a:t>
            </a:r>
            <a:endParaRPr dirty="0"/>
          </a:p>
          <a:p>
            <a:pPr marL="400050" lvl="1" indent="0">
              <a:spcBef>
                <a:spcPts val="440"/>
              </a:spcBef>
              <a:spcAft>
                <a:spcPts val="0"/>
              </a:spcAft>
              <a:buClr>
                <a:srgbClr val="FF0000"/>
              </a:buClr>
              <a:buSzPts val="2200"/>
              <a:buNone/>
            </a:pPr>
            <a:r>
              <a:rPr lang="en-US" sz="2200" b="1" dirty="0">
                <a:solidFill>
                  <a:srgbClr val="FF0000"/>
                </a:solidFill>
                <a:latin typeface="Calibri"/>
                <a:ea typeface="Calibri"/>
                <a:cs typeface="Calibri"/>
                <a:sym typeface="Calibri"/>
              </a:rPr>
              <a:t> !$</a:t>
            </a:r>
            <a:r>
              <a:rPr lang="en-US" sz="2200" b="1" dirty="0" err="1">
                <a:solidFill>
                  <a:srgbClr val="FF0000"/>
                </a:solidFill>
                <a:latin typeface="Calibri"/>
                <a:ea typeface="Calibri"/>
                <a:cs typeface="Calibri"/>
                <a:sym typeface="Calibri"/>
              </a:rPr>
              <a:t>omp</a:t>
            </a:r>
            <a:r>
              <a:rPr lang="en-US" sz="2200" b="1" dirty="0">
                <a:solidFill>
                  <a:srgbClr val="FF0000"/>
                </a:solidFill>
                <a:latin typeface="Calibri"/>
                <a:ea typeface="Calibri"/>
                <a:cs typeface="Calibri"/>
                <a:sym typeface="Calibri"/>
              </a:rPr>
              <a:t> end parallel</a:t>
            </a:r>
            <a:endParaRPr dirty="0"/>
          </a:p>
          <a:p>
            <a:pPr marL="457200" indent="-457200">
              <a:spcBef>
                <a:spcPts val="440"/>
              </a:spcBef>
              <a:spcAft>
                <a:spcPts val="0"/>
              </a:spcAft>
              <a:buClr>
                <a:schemeClr val="dk1"/>
              </a:buClr>
              <a:buSzPts val="2200"/>
              <a:buFont typeface="Noto Sans Symbols"/>
              <a:buChar char="▪"/>
            </a:pPr>
            <a:r>
              <a:rPr lang="en-US" sz="2200" b="1" dirty="0">
                <a:solidFill>
                  <a:schemeClr val="dk1"/>
                </a:solidFill>
                <a:latin typeface="Calibri"/>
                <a:ea typeface="Calibri"/>
                <a:cs typeface="Calibri"/>
                <a:sym typeface="Calibri"/>
              </a:rPr>
              <a:t>Support threading in horizontal, vertical, and tracers </a:t>
            </a:r>
            <a:r>
              <a:rPr lang="en-US" sz="2200" b="1" dirty="0" err="1">
                <a:solidFill>
                  <a:schemeClr val="dk1"/>
                </a:solidFill>
                <a:latin typeface="Calibri"/>
                <a:ea typeface="Calibri"/>
                <a:cs typeface="Calibri"/>
                <a:sym typeface="Calibri"/>
              </a:rPr>
              <a:t>OpenMP</a:t>
            </a:r>
            <a:r>
              <a:rPr lang="en-US" sz="2200" b="1" dirty="0">
                <a:solidFill>
                  <a:schemeClr val="dk1"/>
                </a:solidFill>
                <a:latin typeface="Calibri"/>
                <a:ea typeface="Calibri"/>
                <a:cs typeface="Calibri"/>
                <a:sym typeface="Calibri"/>
              </a:rPr>
              <a:t> threading simultaneously</a:t>
            </a:r>
            <a:endParaRPr dirty="0"/>
          </a:p>
          <a:p>
            <a:pPr marL="457200" indent="-457200">
              <a:spcBef>
                <a:spcPts val="600"/>
              </a:spcBef>
              <a:spcAft>
                <a:spcPts val="0"/>
              </a:spcAft>
              <a:buClr>
                <a:schemeClr val="dk1"/>
              </a:buClr>
              <a:buSzPts val="2200"/>
              <a:buFont typeface="Noto Sans Symbols"/>
              <a:buChar char="▪"/>
            </a:pPr>
            <a:r>
              <a:rPr lang="en-US" sz="2200" b="1" dirty="0">
                <a:solidFill>
                  <a:schemeClr val="dk1"/>
                </a:solidFill>
                <a:latin typeface="Calibri"/>
                <a:ea typeface="Calibri"/>
                <a:cs typeface="Calibri"/>
                <a:sym typeface="Calibri"/>
              </a:rPr>
              <a:t>Code easier to maintain as “PRIVATE” </a:t>
            </a:r>
            <a:r>
              <a:rPr lang="en-US" sz="2200" b="1" dirty="0" err="1">
                <a:solidFill>
                  <a:schemeClr val="dk1"/>
                </a:solidFill>
                <a:latin typeface="Calibri"/>
                <a:ea typeface="Calibri"/>
                <a:cs typeface="Calibri"/>
                <a:sym typeface="Calibri"/>
              </a:rPr>
              <a:t>OpenMP</a:t>
            </a:r>
            <a:r>
              <a:rPr lang="en-US" sz="2200" b="1" dirty="0">
                <a:solidFill>
                  <a:schemeClr val="dk1"/>
                </a:solidFill>
                <a:latin typeface="Calibri"/>
                <a:ea typeface="Calibri"/>
                <a:cs typeface="Calibri"/>
                <a:sym typeface="Calibri"/>
              </a:rPr>
              <a:t> declarations are eliminated</a:t>
            </a:r>
            <a:endParaRPr sz="2200" b="1" dirty="0">
              <a:solidFill>
                <a:schemeClr val="dk1"/>
              </a:solidFill>
              <a:latin typeface="Calibri"/>
              <a:ea typeface="Calibri"/>
              <a:cs typeface="Calibri"/>
              <a:sym typeface="Calibri"/>
            </a:endParaRPr>
          </a:p>
          <a:p>
            <a:pPr marL="457200" indent="-317500">
              <a:spcBef>
                <a:spcPts val="440"/>
              </a:spcBef>
              <a:spcAft>
                <a:spcPts val="0"/>
              </a:spcAft>
              <a:buClr>
                <a:schemeClr val="dk1"/>
              </a:buClr>
              <a:buSzPts val="2200"/>
              <a:buNone/>
            </a:pPr>
            <a:endParaRPr sz="2200" b="1" dirty="0">
              <a:solidFill>
                <a:schemeClr val="dk1"/>
              </a:solidFill>
              <a:latin typeface="Calibri"/>
              <a:ea typeface="Calibri"/>
              <a:cs typeface="Calibri"/>
              <a:sym typeface="Calibri"/>
            </a:endParaRPr>
          </a:p>
          <a:p>
            <a:pPr marL="342900" indent="-203200">
              <a:spcBef>
                <a:spcPts val="440"/>
              </a:spcBef>
              <a:spcAft>
                <a:spcPts val="0"/>
              </a:spcAft>
              <a:buClr>
                <a:schemeClr val="dk1"/>
              </a:buClr>
              <a:buSzPts val="2200"/>
              <a:buNone/>
            </a:pPr>
            <a:endParaRPr sz="2200" b="1" dirty="0">
              <a:solidFill>
                <a:schemeClr val="dk1"/>
              </a:solidFill>
              <a:latin typeface="Calibri"/>
              <a:ea typeface="Calibri"/>
              <a:cs typeface="Calibri"/>
              <a:sym typeface="Calibri"/>
            </a:endParaRPr>
          </a:p>
        </p:txBody>
      </p:sp>
      <p:sp>
        <p:nvSpPr>
          <p:cNvPr id="187" name="Shape 187"/>
          <p:cNvSpPr txBox="1">
            <a:spLocks noGrp="1"/>
          </p:cNvSpPr>
          <p:nvPr>
            <p:ph type="sldNum" idx="12"/>
          </p:nvPr>
        </p:nvSpPr>
        <p:spPr>
          <a:xfrm>
            <a:off x="5640656" y="6368806"/>
            <a:ext cx="925708" cy="365125"/>
          </a:xfrm>
          <a:prstGeom prst="rect">
            <a:avLst/>
          </a:prstGeom>
          <a:noFill/>
          <a:ln>
            <a:noFill/>
          </a:ln>
        </p:spPr>
        <p:txBody>
          <a:bodyPr spcFirstLastPara="1" wrap="square" lIns="91425" tIns="45700" rIns="91425" bIns="45700" anchor="ctr" anchorCtr="0">
            <a:noAutofit/>
          </a:bodyPr>
          <a:lstStyle/>
          <a:p>
            <a:pPr algn="ctr">
              <a:spcBef>
                <a:spcPts val="0"/>
              </a:spcBef>
              <a:spcAft>
                <a:spcPts val="0"/>
              </a:spcAft>
            </a:pPr>
            <a:r>
              <a:rPr lang="en-US" sz="1100">
                <a:solidFill>
                  <a:srgbClr val="114766"/>
                </a:solidFill>
                <a:latin typeface="Calibri"/>
                <a:ea typeface="Calibri"/>
                <a:cs typeface="Calibri"/>
                <a:sym typeface="Calibri"/>
              </a:rPr>
              <a:t>- </a:t>
            </a:r>
            <a:fld id="{00000000-1234-1234-1234-123412341234}" type="slidenum">
              <a:rPr lang="en-US" sz="1100">
                <a:solidFill>
                  <a:srgbClr val="114766"/>
                </a:solidFill>
                <a:latin typeface="Calibri"/>
                <a:ea typeface="Calibri"/>
                <a:cs typeface="Calibri"/>
                <a:sym typeface="Calibri"/>
              </a:rPr>
              <a:pPr algn="ctr">
                <a:spcBef>
                  <a:spcPts val="0"/>
                </a:spcBef>
                <a:spcAft>
                  <a:spcPts val="0"/>
                </a:spcAft>
              </a:pPr>
              <a:t>75</a:t>
            </a:fld>
            <a:r>
              <a:rPr lang="en-US" sz="1100">
                <a:solidFill>
                  <a:srgbClr val="114766"/>
                </a:solidFill>
                <a:latin typeface="Calibri"/>
                <a:ea typeface="Calibri"/>
                <a:cs typeface="Calibri"/>
                <a:sym typeface="Calibri"/>
              </a:rPr>
              <a:t> -</a:t>
            </a:r>
            <a:endParaRPr sz="1100">
              <a:solidFill>
                <a:srgbClr val="114766"/>
              </a:solidFill>
              <a:latin typeface="Calibri"/>
              <a:ea typeface="Calibri"/>
              <a:cs typeface="Calibri"/>
              <a:sym typeface="Calibri"/>
            </a:endParaRPr>
          </a:p>
        </p:txBody>
      </p:sp>
      <p:sp>
        <p:nvSpPr>
          <p:cNvPr id="5" name="Shape 193">
            <a:extLst>
              <a:ext uri="{FF2B5EF4-FFF2-40B4-BE49-F238E27FC236}">
                <a16:creationId xmlns:a16="http://schemas.microsoft.com/office/drawing/2014/main" id="{6D830D53-BA62-3543-9CDC-5556F98A039D}"/>
              </a:ext>
            </a:extLst>
          </p:cNvPr>
          <p:cNvSpPr txBox="1">
            <a:spLocks/>
          </p:cNvSpPr>
          <p:nvPr/>
        </p:nvSpPr>
        <p:spPr bwMode="auto">
          <a:xfrm>
            <a:off x="6736081" y="1210500"/>
            <a:ext cx="5257799" cy="4507523"/>
          </a:xfrm>
          <a:prstGeom prst="rect">
            <a:avLst/>
          </a:prstGeom>
          <a:solidFill>
            <a:schemeClr val="accent5">
              <a:lumMod val="20000"/>
              <a:lumOff val="80000"/>
            </a:schemeClr>
          </a:solidFill>
          <a:ln w="9525">
            <a:noFill/>
            <a:miter lim="800000"/>
            <a:headEnd/>
            <a:tailEnd/>
          </a:ln>
        </p:spPr>
        <p:txBody>
          <a:bodyPr spcFirstLastPara="1" vert="horz" wrap="square" lIns="91425" tIns="45700" rIns="91425" bIns="45700" numCol="1" anchor="t" anchorCtr="0" compatLnSpc="1">
            <a:prstTxWarp prst="textNoShape">
              <a:avLst/>
            </a:prstTxWarp>
            <a:noAutofit/>
          </a:bodyPr>
          <a:lstStyle>
            <a:lvl1pPr marL="230182" indent="-230182"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Arial" panose="020B0604020202020204" pitchFamily="34" charset="0"/>
                <a:ea typeface="+mn-ea"/>
                <a:cs typeface="Arial" panose="020B0604020202020204" pitchFamily="34" charset="0"/>
              </a:defRPr>
            </a:lvl1pPr>
            <a:lvl2pPr marL="625459" indent="-279393"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Arial" panose="020B0604020202020204" pitchFamily="34" charset="0"/>
                <a:ea typeface="+mn-ea"/>
                <a:cs typeface="Arial" panose="020B0604020202020204" pitchFamily="34" charset="0"/>
              </a:defRPr>
            </a:lvl2pPr>
            <a:lvl3pPr marL="914377" indent="-230182"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Arial" panose="020B0604020202020204" pitchFamily="34" charset="0"/>
                <a:ea typeface="+mn-ea"/>
                <a:cs typeface="Arial" panose="020B0604020202020204" pitchFamily="34" charset="0"/>
              </a:defRPr>
            </a:lvl3pPr>
            <a:lvl4pPr marL="1144559" indent="-173034"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Arial" panose="020B0604020202020204" pitchFamily="34" charset="0"/>
                <a:ea typeface="+mn-ea"/>
                <a:cs typeface="Arial" panose="020B0604020202020204" pitchFamily="34" charset="0"/>
              </a:defRPr>
            </a:lvl4pPr>
            <a:lvl5pPr marL="1482688" indent="-222245" algn="l" rtl="0" eaLnBrk="1" fontAlgn="base" hangingPunct="1">
              <a:lnSpc>
                <a:spcPct val="90000"/>
              </a:lnSpc>
              <a:spcBef>
                <a:spcPts val="600"/>
              </a:spcBef>
              <a:spcAft>
                <a:spcPct val="0"/>
              </a:spcAft>
              <a:buClr>
                <a:schemeClr val="tx1"/>
              </a:buClr>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5pPr>
            <a:lvl6pPr marL="2514537"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14"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spcAft>
                <a:spcPts val="0"/>
              </a:spcAft>
              <a:buClr>
                <a:schemeClr val="dk1"/>
              </a:buClr>
              <a:buSzPts val="2600"/>
              <a:buNone/>
            </a:pPr>
            <a:r>
              <a:rPr lang="en-US" b="1" dirty="0">
                <a:solidFill>
                  <a:schemeClr val="dk1"/>
                </a:solidFill>
                <a:latin typeface="Calibri"/>
                <a:ea typeface="Calibri"/>
                <a:cs typeface="Calibri"/>
                <a:sym typeface="Calibri"/>
              </a:rPr>
              <a:t>             Nested </a:t>
            </a:r>
            <a:r>
              <a:rPr lang="en-US" b="1" dirty="0" err="1">
                <a:solidFill>
                  <a:schemeClr val="dk1"/>
                </a:solidFill>
                <a:latin typeface="Calibri"/>
                <a:ea typeface="Calibri"/>
                <a:cs typeface="Calibri"/>
                <a:sym typeface="Calibri"/>
              </a:rPr>
              <a:t>OpenMP</a:t>
            </a:r>
            <a:endParaRPr lang="en-US" b="1" dirty="0">
              <a:solidFill>
                <a:schemeClr val="dk1"/>
              </a:solidFill>
              <a:latin typeface="Calibri"/>
              <a:ea typeface="Calibri"/>
              <a:cs typeface="Calibri"/>
              <a:sym typeface="Calibri"/>
            </a:endParaRPr>
          </a:p>
          <a:p>
            <a:pPr marL="0" indent="0">
              <a:spcBef>
                <a:spcPts val="0"/>
              </a:spcBef>
              <a:spcAft>
                <a:spcPts val="0"/>
              </a:spcAft>
              <a:buClr>
                <a:schemeClr val="dk1"/>
              </a:buClr>
              <a:buSzPts val="2600"/>
              <a:buNone/>
            </a:pPr>
            <a:endParaRPr lang="en-US" sz="2000" b="1" dirty="0">
              <a:solidFill>
                <a:schemeClr val="dk1"/>
              </a:solidFill>
              <a:latin typeface="Calibri"/>
              <a:ea typeface="Calibri"/>
              <a:cs typeface="Calibri"/>
              <a:sym typeface="Calibri"/>
            </a:endParaRPr>
          </a:p>
          <a:p>
            <a:pPr marL="342900" indent="-342900">
              <a:spcBef>
                <a:spcPts val="0"/>
              </a:spcBef>
              <a:spcAft>
                <a:spcPts val="0"/>
              </a:spcAft>
              <a:buClr>
                <a:schemeClr val="dk1"/>
              </a:buClr>
              <a:buSzPts val="2600"/>
              <a:buFont typeface="Arial"/>
              <a:buChar char="•"/>
            </a:pPr>
            <a:r>
              <a:rPr lang="en-US" sz="2000" b="1" dirty="0" err="1">
                <a:solidFill>
                  <a:schemeClr val="dk1"/>
                </a:solidFill>
                <a:latin typeface="Calibri"/>
                <a:ea typeface="Calibri"/>
                <a:cs typeface="Calibri"/>
                <a:sym typeface="Calibri"/>
              </a:rPr>
              <a:t>vertical_remap</a:t>
            </a:r>
            <a:r>
              <a:rPr lang="en-US" sz="2000" b="1" dirty="0">
                <a:solidFill>
                  <a:schemeClr val="dk1"/>
                </a:solidFill>
                <a:latin typeface="Calibri"/>
                <a:ea typeface="Calibri"/>
                <a:cs typeface="Calibri"/>
                <a:sym typeface="Calibri"/>
              </a:rPr>
              <a:t> (outside):</a:t>
            </a:r>
            <a:endParaRPr lang="en-US" sz="2000" dirty="0"/>
          </a:p>
          <a:p>
            <a:pPr marL="0" indent="0">
              <a:spcBef>
                <a:spcPts val="480"/>
              </a:spcBef>
              <a:spcAft>
                <a:spcPts val="0"/>
              </a:spcAft>
              <a:buClr>
                <a:srgbClr val="FF0000"/>
              </a:buClr>
              <a:buSzPts val="2400"/>
              <a:buFont typeface="Arial" charset="0"/>
              <a:buNone/>
            </a:pPr>
            <a:r>
              <a:rPr lang="en-US" sz="2000" b="1" dirty="0">
                <a:solidFill>
                  <a:srgbClr val="FF0000"/>
                </a:solidFill>
                <a:latin typeface="Calibri"/>
                <a:ea typeface="Calibri"/>
                <a:cs typeface="Calibri"/>
                <a:sym typeface="Calibri"/>
              </a:rPr>
              <a:t>	    call </a:t>
            </a:r>
            <a:r>
              <a:rPr lang="en-US" sz="2000" b="1" dirty="0" err="1">
                <a:solidFill>
                  <a:srgbClr val="FF0000"/>
                </a:solidFill>
                <a:latin typeface="Calibri"/>
                <a:ea typeface="Calibri"/>
                <a:cs typeface="Calibri"/>
                <a:sym typeface="Calibri"/>
              </a:rPr>
              <a:t>create_omp_region</a:t>
            </a:r>
            <a:r>
              <a:rPr lang="en-US" sz="2000" b="1" dirty="0">
                <a:solidFill>
                  <a:srgbClr val="FF0000"/>
                </a:solidFill>
                <a:latin typeface="Calibri"/>
                <a:ea typeface="Calibri"/>
                <a:cs typeface="Calibri"/>
                <a:sym typeface="Calibri"/>
              </a:rPr>
              <a:t>(‘horizontal’)</a:t>
            </a:r>
            <a:endParaRPr lang="en-US" sz="2000" dirty="0"/>
          </a:p>
          <a:p>
            <a:pPr marL="0" indent="0">
              <a:spcBef>
                <a:spcPts val="480"/>
              </a:spcBef>
              <a:spcAft>
                <a:spcPts val="0"/>
              </a:spcAft>
              <a:buClr>
                <a:srgbClr val="FF0000"/>
              </a:buClr>
              <a:buSzPts val="2400"/>
              <a:buFont typeface="Arial" charset="0"/>
              <a:buNone/>
            </a:pPr>
            <a:r>
              <a:rPr lang="en-US" sz="2000" b="1" dirty="0">
                <a:solidFill>
                  <a:srgbClr val="FF0000"/>
                </a:solidFill>
                <a:latin typeface="Calibri"/>
                <a:ea typeface="Calibri"/>
                <a:cs typeface="Calibri"/>
                <a:sym typeface="Calibri"/>
              </a:rPr>
              <a:t>	    call </a:t>
            </a:r>
            <a:r>
              <a:rPr lang="en-US" sz="2000" b="1" dirty="0" err="1">
                <a:solidFill>
                  <a:srgbClr val="FF0000"/>
                </a:solidFill>
                <a:latin typeface="Calibri"/>
                <a:ea typeface="Calibri"/>
                <a:cs typeface="Calibri"/>
                <a:sym typeface="Calibri"/>
              </a:rPr>
              <a:t>omp_set_nested</a:t>
            </a:r>
            <a:r>
              <a:rPr lang="en-US" sz="2000" b="1" dirty="0">
                <a:solidFill>
                  <a:srgbClr val="FF0000"/>
                </a:solidFill>
                <a:latin typeface="Calibri"/>
                <a:ea typeface="Calibri"/>
                <a:cs typeface="Calibri"/>
                <a:sym typeface="Calibri"/>
              </a:rPr>
              <a:t>(.true.)</a:t>
            </a:r>
            <a:endParaRPr lang="en-US" sz="2000" dirty="0"/>
          </a:p>
          <a:p>
            <a:pPr marL="0" indent="0">
              <a:spcBef>
                <a:spcPts val="480"/>
              </a:spcBef>
              <a:spcAft>
                <a:spcPts val="0"/>
              </a:spcAft>
              <a:buClr>
                <a:srgbClr val="FF0000"/>
              </a:buClr>
              <a:buSzPts val="2400"/>
              <a:buFont typeface="Arial" charset="0"/>
              <a:buNone/>
            </a:pPr>
            <a:r>
              <a:rPr lang="en-US" sz="2000" b="1" dirty="0">
                <a:solidFill>
                  <a:srgbClr val="FF0000"/>
                </a:solidFill>
                <a:latin typeface="Calibri"/>
                <a:ea typeface="Calibri"/>
                <a:cs typeface="Calibri"/>
                <a:sym typeface="Calibri"/>
              </a:rPr>
              <a:t>     !$</a:t>
            </a:r>
            <a:r>
              <a:rPr lang="en-US" sz="2000" b="1" dirty="0" err="1">
                <a:solidFill>
                  <a:srgbClr val="FF0000"/>
                </a:solidFill>
                <a:latin typeface="Calibri"/>
                <a:ea typeface="Calibri"/>
                <a:cs typeface="Calibri"/>
                <a:sym typeface="Calibri"/>
              </a:rPr>
              <a:t>omp</a:t>
            </a:r>
            <a:r>
              <a:rPr lang="en-US" sz="2000" b="1" dirty="0">
                <a:solidFill>
                  <a:srgbClr val="FF0000"/>
                </a:solidFill>
                <a:latin typeface="Calibri"/>
                <a:ea typeface="Calibri"/>
                <a:cs typeface="Calibri"/>
                <a:sym typeface="Calibri"/>
              </a:rPr>
              <a:t> parallel</a:t>
            </a:r>
            <a:endParaRPr lang="en-US" sz="2000" dirty="0"/>
          </a:p>
          <a:p>
            <a:pPr marL="0" indent="0">
              <a:spcBef>
                <a:spcPts val="480"/>
              </a:spcBef>
              <a:spcAft>
                <a:spcPts val="0"/>
              </a:spcAft>
              <a:buClr>
                <a:srgbClr val="FF0000"/>
              </a:buClr>
              <a:buSzPts val="2400"/>
              <a:buFont typeface="Arial" charset="0"/>
              <a:buNone/>
            </a:pPr>
            <a:r>
              <a:rPr lang="en-US" sz="2000" b="1" dirty="0">
                <a:solidFill>
                  <a:srgbClr val="FF0000"/>
                </a:solidFill>
                <a:latin typeface="Calibri"/>
                <a:ea typeface="Calibri"/>
                <a:cs typeface="Calibri"/>
                <a:sym typeface="Calibri"/>
              </a:rPr>
              <a:t>	    call </a:t>
            </a:r>
            <a:r>
              <a:rPr lang="en-US" sz="2000" b="1" dirty="0" err="1">
                <a:solidFill>
                  <a:srgbClr val="FF0000"/>
                </a:solidFill>
                <a:latin typeface="Calibri"/>
                <a:ea typeface="Calibri"/>
                <a:cs typeface="Calibri"/>
                <a:sym typeface="Calibri"/>
              </a:rPr>
              <a:t>set_omp_ranges</a:t>
            </a:r>
            <a:r>
              <a:rPr lang="en-US" sz="2000" b="1" dirty="0">
                <a:solidFill>
                  <a:srgbClr val="FF0000"/>
                </a:solidFill>
                <a:latin typeface="Calibri"/>
                <a:ea typeface="Calibri"/>
                <a:cs typeface="Calibri"/>
                <a:sym typeface="Calibri"/>
              </a:rPr>
              <a:t>(‘horizontal’)</a:t>
            </a:r>
            <a:endParaRPr lang="en-US" sz="2000" dirty="0"/>
          </a:p>
          <a:p>
            <a:pPr marL="0" indent="0">
              <a:spcBef>
                <a:spcPts val="480"/>
              </a:spcBef>
              <a:spcAft>
                <a:spcPts val="0"/>
              </a:spcAft>
              <a:buClr>
                <a:srgbClr val="FF0000"/>
              </a:buClr>
              <a:buSzPts val="2400"/>
              <a:buFont typeface="Arial" charset="0"/>
              <a:buNone/>
            </a:pPr>
            <a:r>
              <a:rPr lang="en-US" sz="2000" b="1" dirty="0">
                <a:solidFill>
                  <a:srgbClr val="FF0000"/>
                </a:solidFill>
                <a:latin typeface="Calibri"/>
                <a:ea typeface="Calibri"/>
                <a:cs typeface="Calibri"/>
                <a:sym typeface="Calibri"/>
              </a:rPr>
              <a:t>	    call vertical remap(…)</a:t>
            </a:r>
            <a:endParaRPr lang="en-US" sz="2000" dirty="0"/>
          </a:p>
          <a:p>
            <a:pPr marL="0" indent="0">
              <a:spcBef>
                <a:spcPts val="480"/>
              </a:spcBef>
              <a:spcAft>
                <a:spcPts val="0"/>
              </a:spcAft>
              <a:buClr>
                <a:srgbClr val="FF0000"/>
              </a:buClr>
              <a:buSzPts val="2400"/>
              <a:buFont typeface="Arial" charset="0"/>
              <a:buNone/>
            </a:pPr>
            <a:r>
              <a:rPr lang="en-US" sz="2000" b="1" dirty="0">
                <a:solidFill>
                  <a:srgbClr val="FF0000"/>
                </a:solidFill>
                <a:latin typeface="Calibri"/>
                <a:ea typeface="Calibri"/>
                <a:cs typeface="Calibri"/>
                <a:sym typeface="Calibri"/>
              </a:rPr>
              <a:t>     !$</a:t>
            </a:r>
            <a:r>
              <a:rPr lang="en-US" sz="2000" b="1" dirty="0" err="1">
                <a:solidFill>
                  <a:srgbClr val="FF0000"/>
                </a:solidFill>
                <a:latin typeface="Calibri"/>
                <a:ea typeface="Calibri"/>
                <a:cs typeface="Calibri"/>
                <a:sym typeface="Calibri"/>
              </a:rPr>
              <a:t>omp</a:t>
            </a:r>
            <a:r>
              <a:rPr lang="en-US" sz="2000" b="1" dirty="0">
                <a:solidFill>
                  <a:srgbClr val="FF0000"/>
                </a:solidFill>
                <a:latin typeface="Calibri"/>
                <a:ea typeface="Calibri"/>
                <a:cs typeface="Calibri"/>
                <a:sym typeface="Calibri"/>
              </a:rPr>
              <a:t> end parallel</a:t>
            </a:r>
            <a:endParaRPr lang="en-US" sz="2000" dirty="0"/>
          </a:p>
          <a:p>
            <a:pPr marL="0" indent="0">
              <a:spcBef>
                <a:spcPts val="480"/>
              </a:spcBef>
              <a:spcAft>
                <a:spcPts val="0"/>
              </a:spcAft>
              <a:buClr>
                <a:srgbClr val="FF0000"/>
              </a:buClr>
              <a:buSzPts val="2400"/>
              <a:buFont typeface="Arial" charset="0"/>
              <a:buNone/>
            </a:pPr>
            <a:r>
              <a:rPr lang="en-US" sz="2000" b="1" dirty="0">
                <a:solidFill>
                  <a:srgbClr val="FF0000"/>
                </a:solidFill>
                <a:latin typeface="Calibri"/>
                <a:ea typeface="Calibri"/>
                <a:cs typeface="Calibri"/>
                <a:sym typeface="Calibri"/>
              </a:rPr>
              <a:t>	    call </a:t>
            </a:r>
            <a:r>
              <a:rPr lang="en-US" sz="2000" b="1" dirty="0" err="1">
                <a:solidFill>
                  <a:srgbClr val="FF0000"/>
                </a:solidFill>
                <a:latin typeface="Calibri"/>
                <a:ea typeface="Calibri"/>
                <a:cs typeface="Calibri"/>
                <a:sym typeface="Calibri"/>
              </a:rPr>
              <a:t>omp_set_nested</a:t>
            </a:r>
            <a:r>
              <a:rPr lang="en-US" sz="2000" b="1" dirty="0">
                <a:solidFill>
                  <a:srgbClr val="FF0000"/>
                </a:solidFill>
                <a:latin typeface="Calibri"/>
                <a:ea typeface="Calibri"/>
                <a:cs typeface="Calibri"/>
                <a:sym typeface="Calibri"/>
              </a:rPr>
              <a:t>(.false.)</a:t>
            </a:r>
            <a:endParaRPr lang="en-US" sz="2000" dirty="0"/>
          </a:p>
          <a:p>
            <a:pPr marL="0" indent="0">
              <a:spcBef>
                <a:spcPts val="480"/>
              </a:spcBef>
              <a:spcAft>
                <a:spcPts val="0"/>
              </a:spcAft>
              <a:buClr>
                <a:srgbClr val="FF0000"/>
              </a:buClr>
              <a:buSzPts val="2400"/>
              <a:buFont typeface="Arial" charset="0"/>
              <a:buNone/>
            </a:pPr>
            <a:r>
              <a:rPr lang="en-US" sz="2000" b="1" dirty="0">
                <a:solidFill>
                  <a:srgbClr val="FF0000"/>
                </a:solidFill>
                <a:latin typeface="Calibri"/>
                <a:ea typeface="Calibri"/>
                <a:cs typeface="Calibri"/>
                <a:sym typeface="Calibri"/>
              </a:rPr>
              <a:t>   	    call </a:t>
            </a:r>
            <a:r>
              <a:rPr lang="en-US" sz="2000" b="1" dirty="0" err="1">
                <a:solidFill>
                  <a:srgbClr val="FF0000"/>
                </a:solidFill>
                <a:latin typeface="Calibri"/>
                <a:ea typeface="Calibri"/>
                <a:cs typeface="Calibri"/>
                <a:sym typeface="Calibri"/>
              </a:rPr>
              <a:t>reset_ranges</a:t>
            </a:r>
            <a:r>
              <a:rPr lang="en-US" sz="2000" b="1" dirty="0">
                <a:solidFill>
                  <a:srgbClr val="FF0000"/>
                </a:solidFill>
                <a:latin typeface="Calibri"/>
                <a:ea typeface="Calibri"/>
                <a:cs typeface="Calibri"/>
                <a:sym typeface="Calibri"/>
              </a:rPr>
              <a:t>(‘horizontal’)</a:t>
            </a:r>
          </a:p>
          <a:p>
            <a:pPr marL="342900" indent="-342900">
              <a:spcBef>
                <a:spcPts val="520"/>
              </a:spcBef>
              <a:spcAft>
                <a:spcPts val="0"/>
              </a:spcAft>
              <a:buClr>
                <a:schemeClr val="dk1"/>
              </a:buClr>
              <a:buSzPts val="2600"/>
              <a:buFont typeface="Arial"/>
              <a:buChar char="•"/>
            </a:pPr>
            <a:r>
              <a:rPr lang="en-US" sz="2000" b="1" dirty="0">
                <a:solidFill>
                  <a:schemeClr val="dk1"/>
                </a:solidFill>
                <a:latin typeface="Calibri"/>
                <a:ea typeface="Calibri"/>
                <a:cs typeface="Calibri"/>
                <a:sym typeface="Calibri"/>
              </a:rPr>
              <a:t>vertical remap (inside): create additional parallel region for tracers</a:t>
            </a:r>
            <a:endParaRPr lang="en-US" sz="2000" dirty="0"/>
          </a:p>
          <a:p>
            <a:pPr marL="342900" indent="-165100">
              <a:spcBef>
                <a:spcPts val="560"/>
              </a:spcBef>
              <a:spcAft>
                <a:spcPts val="0"/>
              </a:spcAft>
              <a:buClr>
                <a:schemeClr val="dk1"/>
              </a:buClr>
              <a:buSzPts val="2800"/>
              <a:buFont typeface="Arial" charset="0"/>
              <a:buNone/>
            </a:pPr>
            <a:endParaRPr lang="en-US" sz="2800" b="1"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31007788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Shape 199"/>
          <p:cNvSpPr txBox="1">
            <a:spLocks noGrp="1"/>
          </p:cNvSpPr>
          <p:nvPr>
            <p:ph type="title"/>
          </p:nvPr>
        </p:nvSpPr>
        <p:spPr>
          <a:xfrm>
            <a:off x="853440" y="115685"/>
            <a:ext cx="8015875" cy="769479"/>
          </a:xfrm>
          <a:prstGeom prst="rect">
            <a:avLst/>
          </a:prstGeom>
          <a:noFill/>
          <a:ln>
            <a:noFill/>
          </a:ln>
        </p:spPr>
        <p:txBody>
          <a:bodyPr spcFirstLastPara="1" vert="horz" wrap="square" lIns="91425" tIns="0" rIns="91425" bIns="0" numCol="1" anchor="b" anchorCtr="0" compatLnSpc="1">
            <a:prstTxWarp prst="textNoShape">
              <a:avLst/>
            </a:prstTxWarp>
            <a:noAutofit/>
          </a:bodyPr>
          <a:lstStyle/>
          <a:p>
            <a:pPr marL="228600" indent="-228600">
              <a:spcBef>
                <a:spcPts val="0"/>
              </a:spcBef>
              <a:spcAft>
                <a:spcPts val="0"/>
              </a:spcAft>
              <a:buClr>
                <a:schemeClr val="dk2"/>
              </a:buClr>
              <a:buSzPts val="3200"/>
            </a:pPr>
            <a:r>
              <a:rPr lang="en-US" dirty="0">
                <a:ea typeface="Helvetica Neue"/>
                <a:cs typeface="Helvetica Neue"/>
                <a:sym typeface="Helvetica Neue"/>
              </a:rPr>
              <a:t>HOMME Single Node Haswell </a:t>
            </a:r>
            <a:r>
              <a:rPr lang="en-US" i="1" dirty="0">
                <a:ea typeface="Helvetica Neue"/>
                <a:cs typeface="Helvetica Neue"/>
                <a:sym typeface="Helvetica Neue"/>
              </a:rPr>
              <a:t>vs.</a:t>
            </a:r>
            <a:r>
              <a:rPr lang="en-US" dirty="0">
                <a:ea typeface="Helvetica Neue"/>
                <a:cs typeface="Helvetica Neue"/>
                <a:sym typeface="Helvetica Neue"/>
              </a:rPr>
              <a:t> KNL</a:t>
            </a:r>
            <a:endParaRPr dirty="0">
              <a:ea typeface="Helvetica Neue"/>
              <a:cs typeface="Helvetica Neue"/>
              <a:sym typeface="Helvetica Neue"/>
            </a:endParaRPr>
          </a:p>
        </p:txBody>
      </p:sp>
      <p:sp>
        <p:nvSpPr>
          <p:cNvPr id="200" name="Shape 200"/>
          <p:cNvSpPr txBox="1">
            <a:spLocks noGrp="1"/>
          </p:cNvSpPr>
          <p:nvPr>
            <p:ph type="sldNum" idx="12"/>
          </p:nvPr>
        </p:nvSpPr>
        <p:spPr>
          <a:xfrm>
            <a:off x="5640656" y="6368806"/>
            <a:ext cx="925708" cy="365125"/>
          </a:xfrm>
          <a:prstGeom prst="rect">
            <a:avLst/>
          </a:prstGeom>
          <a:noFill/>
          <a:ln>
            <a:noFill/>
          </a:ln>
        </p:spPr>
        <p:txBody>
          <a:bodyPr spcFirstLastPara="1" wrap="square" lIns="91425" tIns="45700" rIns="91425" bIns="45700" anchor="ctr" anchorCtr="0">
            <a:noAutofit/>
          </a:bodyPr>
          <a:lstStyle/>
          <a:p>
            <a:pPr algn="ctr">
              <a:spcBef>
                <a:spcPts val="0"/>
              </a:spcBef>
              <a:spcAft>
                <a:spcPts val="0"/>
              </a:spcAft>
            </a:pPr>
            <a:r>
              <a:rPr lang="en-US" sz="1100">
                <a:solidFill>
                  <a:srgbClr val="114766"/>
                </a:solidFill>
                <a:latin typeface="Calibri"/>
                <a:ea typeface="Calibri"/>
                <a:cs typeface="Calibri"/>
                <a:sym typeface="Calibri"/>
              </a:rPr>
              <a:t>- </a:t>
            </a:r>
            <a:fld id="{00000000-1234-1234-1234-123412341234}" type="slidenum">
              <a:rPr lang="en-US" sz="1100">
                <a:solidFill>
                  <a:srgbClr val="114766"/>
                </a:solidFill>
                <a:latin typeface="Calibri"/>
                <a:ea typeface="Calibri"/>
                <a:cs typeface="Calibri"/>
                <a:sym typeface="Calibri"/>
              </a:rPr>
              <a:pPr algn="ctr">
                <a:spcBef>
                  <a:spcPts val="0"/>
                </a:spcBef>
                <a:spcAft>
                  <a:spcPts val="0"/>
                </a:spcAft>
              </a:pPr>
              <a:t>76</a:t>
            </a:fld>
            <a:r>
              <a:rPr lang="en-US" sz="1100">
                <a:solidFill>
                  <a:srgbClr val="114766"/>
                </a:solidFill>
                <a:latin typeface="Calibri"/>
                <a:ea typeface="Calibri"/>
                <a:cs typeface="Calibri"/>
                <a:sym typeface="Calibri"/>
              </a:rPr>
              <a:t> -</a:t>
            </a:r>
            <a:endParaRPr sz="1100">
              <a:solidFill>
                <a:srgbClr val="114766"/>
              </a:solidFill>
              <a:latin typeface="Calibri"/>
              <a:ea typeface="Calibri"/>
              <a:cs typeface="Calibri"/>
              <a:sym typeface="Calibri"/>
            </a:endParaRPr>
          </a:p>
        </p:txBody>
      </p:sp>
      <p:sp>
        <p:nvSpPr>
          <p:cNvPr id="201" name="Shape 201"/>
          <p:cNvSpPr txBox="1"/>
          <p:nvPr/>
        </p:nvSpPr>
        <p:spPr>
          <a:xfrm>
            <a:off x="853440" y="1022001"/>
            <a:ext cx="9585960" cy="1218279"/>
          </a:xfrm>
          <a:prstGeom prst="rect">
            <a:avLst/>
          </a:prstGeom>
          <a:solidFill>
            <a:srgbClr val="F3CAC6"/>
          </a:solidFill>
          <a:ln>
            <a:noFill/>
          </a:ln>
        </p:spPr>
        <p:txBody>
          <a:bodyPr spcFirstLastPara="1" wrap="square" lIns="91425" tIns="45700" rIns="91425" bIns="45700" anchor="t" anchorCtr="0">
            <a:noAutofit/>
          </a:bodyPr>
          <a:lstStyle/>
          <a:p>
            <a:pPr>
              <a:spcBef>
                <a:spcPts val="0"/>
              </a:spcBef>
              <a:spcAft>
                <a:spcPts val="0"/>
              </a:spcAft>
            </a:pPr>
            <a:r>
              <a:rPr lang="en-US" dirty="0">
                <a:solidFill>
                  <a:schemeClr val="dk1"/>
                </a:solidFill>
                <a:latin typeface="Calibri"/>
                <a:ea typeface="Calibri"/>
                <a:cs typeface="Calibri"/>
                <a:sym typeface="Calibri"/>
              </a:rPr>
              <a:t>Haswell: 64 MPI tasks </a:t>
            </a:r>
            <a:endParaRPr dirty="0"/>
          </a:p>
          <a:p>
            <a:pPr>
              <a:spcBef>
                <a:spcPts val="0"/>
              </a:spcBef>
              <a:spcAft>
                <a:spcPts val="0"/>
              </a:spcAft>
            </a:pPr>
            <a:r>
              <a:rPr lang="en-US" dirty="0">
                <a:solidFill>
                  <a:schemeClr val="dk1"/>
                </a:solidFill>
                <a:latin typeface="Calibri"/>
                <a:ea typeface="Calibri"/>
                <a:cs typeface="Calibri"/>
                <a:sym typeface="Calibri"/>
              </a:rPr>
              <a:t>64-core KNL: 64 MPI tasks, 2x2 nested </a:t>
            </a:r>
            <a:r>
              <a:rPr lang="en-US" dirty="0" err="1">
                <a:solidFill>
                  <a:schemeClr val="dk1"/>
                </a:solidFill>
                <a:latin typeface="Calibri"/>
                <a:ea typeface="Calibri"/>
                <a:cs typeface="Calibri"/>
                <a:sym typeface="Calibri"/>
              </a:rPr>
              <a:t>OpenMP</a:t>
            </a:r>
            <a:r>
              <a:rPr lang="en-US" dirty="0">
                <a:solidFill>
                  <a:schemeClr val="dk1"/>
                </a:solidFill>
                <a:latin typeface="Calibri"/>
                <a:ea typeface="Calibri"/>
                <a:cs typeface="Calibri"/>
                <a:sym typeface="Calibri"/>
              </a:rPr>
              <a:t> threads</a:t>
            </a:r>
          </a:p>
          <a:p>
            <a:pPr>
              <a:spcBef>
                <a:spcPts val="0"/>
              </a:spcBef>
              <a:spcAft>
                <a:spcPts val="0"/>
              </a:spcAft>
            </a:pPr>
            <a:r>
              <a:rPr lang="en-US" dirty="0">
                <a:solidFill>
                  <a:schemeClr val="dk1"/>
                </a:solidFill>
                <a:latin typeface="Calibri"/>
                <a:ea typeface="Calibri"/>
                <a:cs typeface="Calibri"/>
                <a:sym typeface="Calibri"/>
              </a:rPr>
              <a:t>Note: the benchmark is optimized with </a:t>
            </a:r>
            <a:r>
              <a:rPr lang="en-US" dirty="0" err="1">
                <a:solidFill>
                  <a:schemeClr val="dk1"/>
                </a:solidFill>
                <a:latin typeface="Calibri"/>
                <a:ea typeface="Calibri"/>
                <a:cs typeface="Calibri"/>
                <a:sym typeface="Calibri"/>
              </a:rPr>
              <a:t>OpenMP</a:t>
            </a:r>
            <a:r>
              <a:rPr lang="en-US" dirty="0">
                <a:solidFill>
                  <a:schemeClr val="dk1"/>
                </a:solidFill>
                <a:latin typeface="Calibri"/>
                <a:ea typeface="Calibri"/>
                <a:cs typeface="Calibri"/>
                <a:sym typeface="Calibri"/>
              </a:rPr>
              <a:t> scheme modification </a:t>
            </a:r>
            <a:r>
              <a:rPr lang="en-US" dirty="0" err="1">
                <a:solidFill>
                  <a:schemeClr val="dk1"/>
                </a:solidFill>
                <a:latin typeface="Calibri"/>
                <a:ea typeface="Calibri"/>
                <a:cs typeface="Calibri"/>
                <a:sym typeface="Calibri"/>
              </a:rPr>
              <a:t>olus</a:t>
            </a:r>
            <a:r>
              <a:rPr lang="en-US" dirty="0">
                <a:solidFill>
                  <a:schemeClr val="dk1"/>
                </a:solidFill>
                <a:latin typeface="Calibri"/>
                <a:ea typeface="Calibri"/>
                <a:cs typeface="Calibri"/>
                <a:sym typeface="Calibri"/>
              </a:rPr>
              <a:t> many other optimization techniques, including loop restructure, cache reuse, vectorization,  and MPI optimization. </a:t>
            </a:r>
            <a:endParaRPr dirty="0">
              <a:solidFill>
                <a:schemeClr val="dk1"/>
              </a:solidFill>
              <a:latin typeface="Calibri"/>
              <a:ea typeface="Calibri"/>
              <a:cs typeface="Calibri"/>
              <a:sym typeface="Calibri"/>
            </a:endParaRPr>
          </a:p>
        </p:txBody>
      </p:sp>
      <p:pic>
        <p:nvPicPr>
          <p:cNvPr id="202" name="Shape 202" descr="HOMME_single_node.png"/>
          <p:cNvPicPr preferRelativeResize="0"/>
          <p:nvPr/>
        </p:nvPicPr>
        <p:blipFill rotWithShape="1">
          <a:blip r:embed="rId3">
            <a:alphaModFix/>
          </a:blip>
          <a:srcRect/>
          <a:stretch/>
        </p:blipFill>
        <p:spPr>
          <a:xfrm>
            <a:off x="853440" y="2464385"/>
            <a:ext cx="4998720" cy="3161739"/>
          </a:xfrm>
          <a:prstGeom prst="rect">
            <a:avLst/>
          </a:prstGeom>
          <a:noFill/>
          <a:ln>
            <a:noFill/>
          </a:ln>
        </p:spPr>
      </p:pic>
      <p:pic>
        <p:nvPicPr>
          <p:cNvPr id="203" name="Shape 203" descr="HOMME_Orig_Opt_comparison.png"/>
          <p:cNvPicPr preferRelativeResize="0"/>
          <p:nvPr/>
        </p:nvPicPr>
        <p:blipFill rotWithShape="1">
          <a:blip r:embed="rId4">
            <a:alphaModFix/>
          </a:blip>
          <a:srcRect/>
          <a:stretch/>
        </p:blipFill>
        <p:spPr>
          <a:xfrm>
            <a:off x="5971607" y="2464385"/>
            <a:ext cx="4957934" cy="3147084"/>
          </a:xfrm>
          <a:prstGeom prst="rect">
            <a:avLst/>
          </a:prstGeom>
          <a:noFill/>
          <a:ln>
            <a:noFill/>
          </a:ln>
        </p:spPr>
      </p:pic>
      <p:sp>
        <p:nvSpPr>
          <p:cNvPr id="2" name="Rectangle 1">
            <a:extLst>
              <a:ext uri="{FF2B5EF4-FFF2-40B4-BE49-F238E27FC236}">
                <a16:creationId xmlns:a16="http://schemas.microsoft.com/office/drawing/2014/main" id="{317AEBF9-F166-594C-8B61-18481A7DE892}"/>
              </a:ext>
            </a:extLst>
          </p:cNvPr>
          <p:cNvSpPr/>
          <p:nvPr/>
        </p:nvSpPr>
        <p:spPr>
          <a:xfrm>
            <a:off x="5971607" y="3244334"/>
            <a:ext cx="248786" cy="369332"/>
          </a:xfrm>
          <a:prstGeom prst="rect">
            <a:avLst/>
          </a:prstGeom>
        </p:spPr>
        <p:txBody>
          <a:bodyPr wrap="none">
            <a:spAutoFit/>
          </a:bodyPr>
          <a:lstStyle/>
          <a:p>
            <a:r>
              <a:rPr lang="en-US" dirty="0"/>
              <a:t> </a:t>
            </a:r>
          </a:p>
        </p:txBody>
      </p:sp>
      <p:sp>
        <p:nvSpPr>
          <p:cNvPr id="4" name="TextBox 3">
            <a:extLst>
              <a:ext uri="{FF2B5EF4-FFF2-40B4-BE49-F238E27FC236}">
                <a16:creationId xmlns:a16="http://schemas.microsoft.com/office/drawing/2014/main" id="{E84147BA-B681-5944-8A9F-40FE8CB1F866}"/>
              </a:ext>
            </a:extLst>
          </p:cNvPr>
          <p:cNvSpPr txBox="1"/>
          <p:nvPr/>
        </p:nvSpPr>
        <p:spPr>
          <a:xfrm>
            <a:off x="3752958" y="5850229"/>
            <a:ext cx="3775394" cy="341632"/>
          </a:xfrm>
          <a:prstGeom prst="rect">
            <a:avLst/>
          </a:prstGeom>
          <a:noFill/>
        </p:spPr>
        <p:txBody>
          <a:bodyPr wrap="none" rtlCol="0">
            <a:spAutoFit/>
          </a:bodyPr>
          <a:lstStyle/>
          <a:p>
            <a:pPr algn="ctr">
              <a:lnSpc>
                <a:spcPct val="90000"/>
              </a:lnSpc>
            </a:pPr>
            <a:r>
              <a:rPr lang="en-US" b="1" dirty="0">
                <a:solidFill>
                  <a:srgbClr val="FF0000"/>
                </a:solidFill>
              </a:rPr>
              <a:t>Helen: this slide can be removed</a:t>
            </a:r>
          </a:p>
        </p:txBody>
      </p:sp>
    </p:spTree>
    <p:extLst>
      <p:ext uri="{BB962C8B-B14F-4D97-AF65-F5344CB8AC3E}">
        <p14:creationId xmlns:p14="http://schemas.microsoft.com/office/powerpoint/2010/main" val="147267842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Shape 415"/>
          <p:cNvSpPr txBox="1">
            <a:spLocks noGrp="1"/>
          </p:cNvSpPr>
          <p:nvPr>
            <p:ph type="title"/>
          </p:nvPr>
        </p:nvSpPr>
        <p:spPr>
          <a:xfrm>
            <a:off x="482262" y="151515"/>
            <a:ext cx="6819032" cy="769479"/>
          </a:xfrm>
          <a:prstGeom prst="rect">
            <a:avLst/>
          </a:prstGeom>
          <a:noFill/>
          <a:ln>
            <a:noFill/>
          </a:ln>
        </p:spPr>
        <p:txBody>
          <a:bodyPr spcFirstLastPara="1" vert="horz" wrap="square" lIns="91425" tIns="0" rIns="91425" bIns="0" numCol="1" anchor="b" anchorCtr="0" compatLnSpc="1">
            <a:prstTxWarp prst="textNoShape">
              <a:avLst/>
            </a:prstTxWarp>
            <a:noAutofit/>
          </a:bodyPr>
          <a:lstStyle/>
          <a:p>
            <a:pPr marL="228600" indent="-228600">
              <a:spcBef>
                <a:spcPts val="0"/>
              </a:spcBef>
              <a:spcAft>
                <a:spcPts val="0"/>
              </a:spcAft>
              <a:buClr>
                <a:schemeClr val="accent1"/>
              </a:buClr>
            </a:pPr>
            <a:r>
              <a:rPr lang="en-US" dirty="0" err="1">
                <a:ea typeface="Helvetica Neue"/>
                <a:cs typeface="Helvetica Neue"/>
                <a:sym typeface="Helvetica Neue"/>
              </a:rPr>
              <a:t>OpenMP</a:t>
            </a:r>
            <a:r>
              <a:rPr lang="en-US" dirty="0">
                <a:ea typeface="Helvetica Neue"/>
                <a:cs typeface="Helvetica Neue"/>
                <a:sym typeface="Helvetica Neue"/>
              </a:rPr>
              <a:t> 4 SIMD</a:t>
            </a:r>
            <a:endParaRPr dirty="0">
              <a:ea typeface="Helvetica Neue"/>
              <a:cs typeface="Helvetica Neue"/>
              <a:sym typeface="Helvetica Neue"/>
            </a:endParaRPr>
          </a:p>
        </p:txBody>
      </p:sp>
      <p:sp>
        <p:nvSpPr>
          <p:cNvPr id="416" name="Shape 416"/>
          <p:cNvSpPr txBox="1">
            <a:spLocks noGrp="1"/>
          </p:cNvSpPr>
          <p:nvPr>
            <p:ph type="body" idx="1"/>
          </p:nvPr>
        </p:nvSpPr>
        <p:spPr>
          <a:xfrm>
            <a:off x="628742" y="1163320"/>
            <a:ext cx="8382000" cy="5054600"/>
          </a:xfrm>
          <a:prstGeom prst="rect">
            <a:avLst/>
          </a:prstGeom>
          <a:noFill/>
          <a:ln>
            <a:noFill/>
          </a:ln>
        </p:spPr>
        <p:txBody>
          <a:bodyPr spcFirstLastPara="1" vert="horz" wrap="square" lIns="91425" tIns="45700" rIns="91425" bIns="45700" numCol="1" anchor="t" anchorCtr="0" compatLnSpc="1">
            <a:prstTxWarp prst="textNoShape">
              <a:avLst/>
            </a:prstTxWarp>
            <a:noAutofit/>
          </a:bodyPr>
          <a:lstStyle/>
          <a:p>
            <a:pPr marL="342900" indent="-342900">
              <a:spcBef>
                <a:spcPts val="0"/>
              </a:spcBef>
              <a:spcAft>
                <a:spcPts val="0"/>
              </a:spcAft>
              <a:buClr>
                <a:srgbClr val="000000"/>
              </a:buClr>
              <a:buSzPts val="2405"/>
              <a:buFont typeface="Arial"/>
              <a:buChar char="•"/>
            </a:pPr>
            <a:r>
              <a:rPr lang="en-US" sz="2405" b="1" dirty="0">
                <a:solidFill>
                  <a:srgbClr val="000000"/>
                </a:solidFill>
                <a:latin typeface="Calibri"/>
                <a:ea typeface="Calibri"/>
                <a:cs typeface="Calibri"/>
                <a:sym typeface="Calibri"/>
              </a:rPr>
              <a:t>Parallelize and </a:t>
            </a:r>
            <a:r>
              <a:rPr lang="en-US" sz="2405" b="1" dirty="0" err="1">
                <a:solidFill>
                  <a:srgbClr val="000000"/>
                </a:solidFill>
                <a:latin typeface="Calibri"/>
                <a:ea typeface="Calibri"/>
                <a:cs typeface="Calibri"/>
                <a:sym typeface="Calibri"/>
              </a:rPr>
              <a:t>Vectorize</a:t>
            </a:r>
            <a:r>
              <a:rPr lang="en-US" sz="2405" b="1" dirty="0">
                <a:solidFill>
                  <a:srgbClr val="000000"/>
                </a:solidFill>
                <a:latin typeface="Calibri"/>
                <a:ea typeface="Calibri"/>
                <a:cs typeface="Calibri"/>
                <a:sym typeface="Calibri"/>
              </a:rPr>
              <a:t>:</a:t>
            </a:r>
            <a:endParaRPr dirty="0"/>
          </a:p>
          <a:p>
            <a:pPr marL="742950" lvl="1" indent="-285750">
              <a:spcBef>
                <a:spcPts val="407"/>
              </a:spcBef>
              <a:spcAft>
                <a:spcPts val="0"/>
              </a:spcAft>
              <a:buClr>
                <a:srgbClr val="000000"/>
              </a:buClr>
              <a:buSzPts val="2035"/>
              <a:buFont typeface="Arial"/>
              <a:buChar char="–"/>
            </a:pPr>
            <a:r>
              <a:rPr lang="en-US" sz="2035" dirty="0">
                <a:solidFill>
                  <a:srgbClr val="000000"/>
                </a:solidFill>
                <a:latin typeface="Calibri"/>
                <a:ea typeface="Calibri"/>
                <a:cs typeface="Calibri"/>
                <a:sym typeface="Calibri"/>
              </a:rPr>
              <a:t>Fortran:</a:t>
            </a:r>
            <a:r>
              <a:rPr lang="en-US" sz="2035" dirty="0">
                <a:solidFill>
                  <a:srgbClr val="0000FF"/>
                </a:solidFill>
                <a:latin typeface="Calibri"/>
                <a:ea typeface="Calibri"/>
                <a:cs typeface="Calibri"/>
                <a:sym typeface="Calibri"/>
              </a:rPr>
              <a:t> !$OMP do </a:t>
            </a:r>
            <a:r>
              <a:rPr lang="en-US" sz="2035" dirty="0" err="1">
                <a:solidFill>
                  <a:srgbClr val="0000FF"/>
                </a:solidFill>
                <a:latin typeface="Calibri"/>
                <a:ea typeface="Calibri"/>
                <a:cs typeface="Calibri"/>
                <a:sym typeface="Calibri"/>
              </a:rPr>
              <a:t>simd</a:t>
            </a:r>
            <a:r>
              <a:rPr lang="en-US" sz="2035" i="1" dirty="0">
                <a:solidFill>
                  <a:srgbClr val="0000FF"/>
                </a:solidFill>
                <a:latin typeface="Calibri"/>
                <a:ea typeface="Calibri"/>
                <a:cs typeface="Calibri"/>
                <a:sym typeface="Calibri"/>
              </a:rPr>
              <a:t> [clauses]</a:t>
            </a:r>
            <a:endParaRPr sz="2035" i="1" dirty="0">
              <a:solidFill>
                <a:srgbClr val="0000FF"/>
              </a:solidFill>
              <a:latin typeface="Calibri"/>
              <a:ea typeface="Calibri"/>
              <a:cs typeface="Calibri"/>
              <a:sym typeface="Calibri"/>
            </a:endParaRPr>
          </a:p>
          <a:p>
            <a:pPr marL="742950" lvl="1" indent="-285750">
              <a:spcBef>
                <a:spcPts val="407"/>
              </a:spcBef>
              <a:spcAft>
                <a:spcPts val="0"/>
              </a:spcAft>
              <a:buClr>
                <a:srgbClr val="000000"/>
              </a:buClr>
              <a:buSzPts val="2035"/>
              <a:buFont typeface="Arial"/>
              <a:buChar char="–"/>
            </a:pPr>
            <a:r>
              <a:rPr lang="en-US" sz="2035" dirty="0">
                <a:solidFill>
                  <a:srgbClr val="000000"/>
                </a:solidFill>
                <a:latin typeface="Calibri"/>
                <a:ea typeface="Calibri"/>
                <a:cs typeface="Calibri"/>
                <a:sym typeface="Calibri"/>
              </a:rPr>
              <a:t>The loop is first divided across a thread team, then subdivide loop chunks to fit a SIMD vector register.</a:t>
            </a:r>
            <a:endParaRPr dirty="0"/>
          </a:p>
          <a:p>
            <a:pPr marL="342900" indent="-342900">
              <a:spcBef>
                <a:spcPts val="481"/>
              </a:spcBef>
              <a:spcAft>
                <a:spcPts val="0"/>
              </a:spcAft>
              <a:buClr>
                <a:srgbClr val="000000"/>
              </a:buClr>
              <a:buSzPts val="2405"/>
              <a:buFont typeface="Arial"/>
              <a:buChar char="•"/>
            </a:pPr>
            <a:r>
              <a:rPr lang="en-US" sz="2405" b="1" dirty="0">
                <a:solidFill>
                  <a:srgbClr val="000000"/>
                </a:solidFill>
                <a:latin typeface="Calibri"/>
                <a:ea typeface="Calibri"/>
                <a:cs typeface="Calibri"/>
                <a:sym typeface="Calibri"/>
              </a:rPr>
              <a:t>SIMD Functions:</a:t>
            </a:r>
            <a:endParaRPr dirty="0"/>
          </a:p>
          <a:p>
            <a:pPr marL="742950" lvl="1" indent="-144780">
              <a:spcBef>
                <a:spcPts val="444"/>
              </a:spcBef>
              <a:spcAft>
                <a:spcPts val="0"/>
              </a:spcAft>
              <a:buClr>
                <a:schemeClr val="dk1"/>
              </a:buClr>
              <a:buSzPts val="2220"/>
              <a:buNone/>
            </a:pPr>
            <a:endParaRPr sz="2220" dirty="0">
              <a:solidFill>
                <a:srgbClr val="000000"/>
              </a:solidFill>
              <a:latin typeface="Calibri"/>
              <a:ea typeface="Calibri"/>
              <a:cs typeface="Calibri"/>
              <a:sym typeface="Calibri"/>
            </a:endParaRPr>
          </a:p>
          <a:p>
            <a:pPr marL="457200" lvl="1" indent="0">
              <a:spcBef>
                <a:spcPts val="444"/>
              </a:spcBef>
              <a:spcAft>
                <a:spcPts val="0"/>
              </a:spcAft>
              <a:buClr>
                <a:schemeClr val="dk1"/>
              </a:buClr>
              <a:buNone/>
            </a:pPr>
            <a:endParaRPr sz="2220" dirty="0">
              <a:solidFill>
                <a:srgbClr val="000000"/>
              </a:solidFill>
              <a:latin typeface="Calibri"/>
              <a:ea typeface="Calibri"/>
              <a:cs typeface="Calibri"/>
              <a:sym typeface="Calibri"/>
            </a:endParaRPr>
          </a:p>
          <a:p>
            <a:pPr marL="742950" lvl="1" indent="-144780">
              <a:spcBef>
                <a:spcPts val="444"/>
              </a:spcBef>
              <a:spcAft>
                <a:spcPts val="0"/>
              </a:spcAft>
              <a:buClr>
                <a:schemeClr val="dk1"/>
              </a:buClr>
              <a:buSzPts val="2220"/>
              <a:buNone/>
            </a:pPr>
            <a:endParaRPr sz="2220" dirty="0">
              <a:solidFill>
                <a:srgbClr val="000000"/>
              </a:solidFill>
              <a:latin typeface="Calibri"/>
              <a:ea typeface="Calibri"/>
              <a:cs typeface="Calibri"/>
              <a:sym typeface="Calibri"/>
            </a:endParaRPr>
          </a:p>
          <a:p>
            <a:pPr marL="742950" lvl="1" indent="-285750">
              <a:spcBef>
                <a:spcPts val="407"/>
              </a:spcBef>
              <a:spcAft>
                <a:spcPts val="0"/>
              </a:spcAft>
              <a:buClr>
                <a:srgbClr val="000000"/>
              </a:buClr>
              <a:buSzPts val="2035"/>
              <a:buFont typeface="Arial"/>
              <a:buChar char="–"/>
            </a:pPr>
            <a:r>
              <a:rPr lang="en-US" sz="2035" dirty="0">
                <a:solidFill>
                  <a:srgbClr val="000000"/>
                </a:solidFill>
                <a:latin typeface="Calibri"/>
                <a:ea typeface="Calibri"/>
                <a:cs typeface="Calibri"/>
                <a:sym typeface="Calibri"/>
              </a:rPr>
              <a:t>Compilers </a:t>
            </a:r>
            <a:r>
              <a:rPr lang="en-US" sz="2035" dirty="0">
                <a:solidFill>
                  <a:schemeClr val="dk1"/>
                </a:solidFill>
                <a:latin typeface="Calibri"/>
                <a:ea typeface="Calibri"/>
                <a:cs typeface="Calibri"/>
                <a:sym typeface="Calibri"/>
              </a:rPr>
              <a:t>may not be able to </a:t>
            </a:r>
            <a:r>
              <a:rPr lang="en-US" sz="2035" dirty="0" err="1">
                <a:solidFill>
                  <a:schemeClr val="dk1"/>
                </a:solidFill>
                <a:latin typeface="Calibri"/>
                <a:ea typeface="Calibri"/>
                <a:cs typeface="Calibri"/>
                <a:sym typeface="Calibri"/>
              </a:rPr>
              <a:t>vectorize</a:t>
            </a:r>
            <a:r>
              <a:rPr lang="en-US" sz="2035" dirty="0">
                <a:solidFill>
                  <a:schemeClr val="dk1"/>
                </a:solidFill>
                <a:latin typeface="Calibri"/>
                <a:ea typeface="Calibri"/>
                <a:cs typeface="Calibri"/>
                <a:sym typeface="Calibri"/>
              </a:rPr>
              <a:t> and inline function calls easily.</a:t>
            </a:r>
            <a:endParaRPr dirty="0"/>
          </a:p>
          <a:p>
            <a:pPr marL="742950" lvl="1" indent="-285750">
              <a:spcBef>
                <a:spcPts val="407"/>
              </a:spcBef>
              <a:spcAft>
                <a:spcPts val="0"/>
              </a:spcAft>
              <a:buClr>
                <a:schemeClr val="dk1"/>
              </a:buClr>
              <a:buSzPts val="2035"/>
              <a:buFont typeface="Arial"/>
              <a:buChar char="–"/>
            </a:pPr>
            <a:r>
              <a:rPr lang="en-US" sz="2035" dirty="0">
                <a:solidFill>
                  <a:schemeClr val="dk1"/>
                </a:solidFill>
                <a:latin typeface="Calibri"/>
                <a:ea typeface="Calibri"/>
                <a:cs typeface="Calibri"/>
                <a:sym typeface="Calibri"/>
              </a:rPr>
              <a:t>Compilers </a:t>
            </a:r>
            <a:r>
              <a:rPr lang="en-US" sz="2035" dirty="0">
                <a:solidFill>
                  <a:srgbClr val="0000FF"/>
                </a:solidFill>
                <a:latin typeface="Calibri"/>
                <a:ea typeface="Calibri"/>
                <a:cs typeface="Calibri"/>
                <a:sym typeface="Calibri"/>
              </a:rPr>
              <a:t>#</a:t>
            </a:r>
            <a:r>
              <a:rPr lang="en-US" sz="2035" dirty="0" err="1">
                <a:solidFill>
                  <a:srgbClr val="0000FF"/>
                </a:solidFill>
                <a:latin typeface="Calibri"/>
                <a:ea typeface="Calibri"/>
                <a:cs typeface="Calibri"/>
                <a:sym typeface="Calibri"/>
              </a:rPr>
              <a:t>pramga</a:t>
            </a:r>
            <a:r>
              <a:rPr lang="en-US" sz="2035" dirty="0">
                <a:solidFill>
                  <a:srgbClr val="0000FF"/>
                </a:solidFill>
                <a:latin typeface="Calibri"/>
                <a:ea typeface="Calibri"/>
                <a:cs typeface="Calibri"/>
                <a:sym typeface="Calibri"/>
              </a:rPr>
              <a:t> declare </a:t>
            </a:r>
            <a:r>
              <a:rPr lang="en-US" sz="2035" dirty="0" err="1">
                <a:solidFill>
                  <a:srgbClr val="0000FF"/>
                </a:solidFill>
                <a:latin typeface="Calibri"/>
                <a:ea typeface="Calibri"/>
                <a:cs typeface="Calibri"/>
                <a:sym typeface="Calibri"/>
              </a:rPr>
              <a:t>simd</a:t>
            </a:r>
            <a:r>
              <a:rPr lang="en-US" sz="2035" dirty="0">
                <a:solidFill>
                  <a:schemeClr val="dk1"/>
                </a:solidFill>
                <a:latin typeface="Calibri"/>
                <a:ea typeface="Calibri"/>
                <a:cs typeface="Calibri"/>
                <a:sym typeface="Calibri"/>
              </a:rPr>
              <a:t> tells compiler to generate SIMD function</a:t>
            </a:r>
            <a:endParaRPr dirty="0"/>
          </a:p>
          <a:p>
            <a:pPr marL="742950" lvl="1" indent="-285750">
              <a:spcBef>
                <a:spcPts val="407"/>
              </a:spcBef>
              <a:spcAft>
                <a:spcPts val="0"/>
              </a:spcAft>
              <a:buClr>
                <a:schemeClr val="dk1"/>
              </a:buClr>
              <a:buSzPts val="2035"/>
              <a:buFont typeface="Arial"/>
              <a:buChar char="–"/>
            </a:pPr>
            <a:r>
              <a:rPr lang="en-US" sz="2035" dirty="0">
                <a:solidFill>
                  <a:schemeClr val="dk1"/>
                </a:solidFill>
                <a:latin typeface="Calibri"/>
                <a:ea typeface="Calibri"/>
                <a:cs typeface="Calibri"/>
                <a:sym typeface="Calibri"/>
              </a:rPr>
              <a:t>Useful to use “declare </a:t>
            </a:r>
            <a:r>
              <a:rPr lang="en-US" sz="2035" dirty="0" err="1">
                <a:solidFill>
                  <a:schemeClr val="dk1"/>
                </a:solidFill>
                <a:latin typeface="Calibri"/>
                <a:ea typeface="Calibri"/>
                <a:cs typeface="Calibri"/>
                <a:sym typeface="Calibri"/>
              </a:rPr>
              <a:t>simd</a:t>
            </a:r>
            <a:r>
              <a:rPr lang="en-US" sz="2035" dirty="0">
                <a:solidFill>
                  <a:schemeClr val="dk1"/>
                </a:solidFill>
                <a:latin typeface="Calibri"/>
                <a:ea typeface="Calibri"/>
                <a:cs typeface="Calibri"/>
                <a:sym typeface="Calibri"/>
              </a:rPr>
              <a:t>” for elemental functions that are called from within a loop, so compilers can </a:t>
            </a:r>
            <a:r>
              <a:rPr lang="en-US" sz="2035" dirty="0" err="1">
                <a:solidFill>
                  <a:schemeClr val="dk1"/>
                </a:solidFill>
                <a:latin typeface="Calibri"/>
                <a:ea typeface="Calibri"/>
                <a:cs typeface="Calibri"/>
                <a:sym typeface="Calibri"/>
              </a:rPr>
              <a:t>vectorize</a:t>
            </a:r>
            <a:r>
              <a:rPr lang="en-US" sz="2035" dirty="0">
                <a:solidFill>
                  <a:schemeClr val="dk1"/>
                </a:solidFill>
                <a:latin typeface="Calibri"/>
                <a:ea typeface="Calibri"/>
                <a:cs typeface="Calibri"/>
                <a:sym typeface="Calibri"/>
              </a:rPr>
              <a:t> the function.</a:t>
            </a:r>
            <a:endParaRPr dirty="0"/>
          </a:p>
          <a:p>
            <a:pPr marL="342900" indent="-178435">
              <a:spcBef>
                <a:spcPts val="518"/>
              </a:spcBef>
              <a:spcAft>
                <a:spcPts val="0"/>
              </a:spcAft>
              <a:buClr>
                <a:schemeClr val="dk1"/>
              </a:buClr>
              <a:buSzPts val="2590"/>
              <a:buNone/>
            </a:pPr>
            <a:endParaRPr sz="2590" b="1" dirty="0">
              <a:solidFill>
                <a:schemeClr val="dk1"/>
              </a:solidFill>
              <a:latin typeface="Calibri"/>
              <a:ea typeface="Calibri"/>
              <a:cs typeface="Calibri"/>
              <a:sym typeface="Calibri"/>
            </a:endParaRPr>
          </a:p>
          <a:p>
            <a:pPr marL="342900" indent="-178435">
              <a:spcBef>
                <a:spcPts val="518"/>
              </a:spcBef>
              <a:spcAft>
                <a:spcPts val="0"/>
              </a:spcAft>
              <a:buClr>
                <a:schemeClr val="dk1"/>
              </a:buClr>
              <a:buSzPts val="2590"/>
              <a:buNone/>
            </a:pPr>
            <a:endParaRPr sz="2590" b="1" dirty="0">
              <a:solidFill>
                <a:schemeClr val="dk1"/>
              </a:solidFill>
              <a:latin typeface="Calibri"/>
              <a:ea typeface="Calibri"/>
              <a:cs typeface="Calibri"/>
              <a:sym typeface="Calibri"/>
            </a:endParaRPr>
          </a:p>
          <a:p>
            <a:pPr marL="342900" indent="-178435">
              <a:spcBef>
                <a:spcPts val="518"/>
              </a:spcBef>
              <a:spcAft>
                <a:spcPts val="0"/>
              </a:spcAft>
              <a:buClr>
                <a:schemeClr val="dk1"/>
              </a:buClr>
              <a:buSzPts val="2590"/>
              <a:buNone/>
            </a:pPr>
            <a:endParaRPr sz="2590" b="1" dirty="0">
              <a:solidFill>
                <a:srgbClr val="000000"/>
              </a:solidFill>
              <a:latin typeface="Calibri"/>
              <a:ea typeface="Calibri"/>
              <a:cs typeface="Calibri"/>
              <a:sym typeface="Calibri"/>
            </a:endParaRPr>
          </a:p>
          <a:p>
            <a:pPr marL="742950" lvl="1" indent="-144780">
              <a:spcBef>
                <a:spcPts val="444"/>
              </a:spcBef>
              <a:spcAft>
                <a:spcPts val="0"/>
              </a:spcAft>
              <a:buClr>
                <a:schemeClr val="dk1"/>
              </a:buClr>
              <a:buSzPts val="2220"/>
              <a:buNone/>
            </a:pPr>
            <a:endParaRPr sz="2220" dirty="0">
              <a:solidFill>
                <a:srgbClr val="000000"/>
              </a:solidFill>
              <a:latin typeface="Calibri"/>
              <a:ea typeface="Calibri"/>
              <a:cs typeface="Calibri"/>
              <a:sym typeface="Calibri"/>
            </a:endParaRPr>
          </a:p>
        </p:txBody>
      </p:sp>
      <p:sp>
        <p:nvSpPr>
          <p:cNvPr id="417" name="Shape 417"/>
          <p:cNvSpPr txBox="1">
            <a:spLocks noGrp="1"/>
          </p:cNvSpPr>
          <p:nvPr>
            <p:ph type="sldNum" idx="12"/>
          </p:nvPr>
        </p:nvSpPr>
        <p:spPr>
          <a:xfrm>
            <a:off x="5640656" y="6368806"/>
            <a:ext cx="925708" cy="365125"/>
          </a:xfrm>
          <a:prstGeom prst="rect">
            <a:avLst/>
          </a:prstGeom>
          <a:noFill/>
          <a:ln>
            <a:noFill/>
          </a:ln>
        </p:spPr>
        <p:txBody>
          <a:bodyPr spcFirstLastPara="1" wrap="square" lIns="91425" tIns="45700" rIns="91425" bIns="45700" anchor="ctr" anchorCtr="0">
            <a:noAutofit/>
          </a:bodyPr>
          <a:lstStyle/>
          <a:p>
            <a:pPr algn="ctr">
              <a:spcBef>
                <a:spcPts val="0"/>
              </a:spcBef>
              <a:spcAft>
                <a:spcPts val="0"/>
              </a:spcAft>
            </a:pPr>
            <a:r>
              <a:rPr lang="en-US" sz="1100">
                <a:solidFill>
                  <a:srgbClr val="114766"/>
                </a:solidFill>
                <a:latin typeface="Calibri"/>
                <a:ea typeface="Calibri"/>
                <a:cs typeface="Calibri"/>
                <a:sym typeface="Calibri"/>
              </a:rPr>
              <a:t>- </a:t>
            </a:r>
            <a:fld id="{00000000-1234-1234-1234-123412341234}" type="slidenum">
              <a:rPr lang="en-US" sz="1100">
                <a:solidFill>
                  <a:srgbClr val="114766"/>
                </a:solidFill>
                <a:latin typeface="Calibri"/>
                <a:ea typeface="Calibri"/>
                <a:cs typeface="Calibri"/>
                <a:sym typeface="Calibri"/>
              </a:rPr>
              <a:pPr algn="ctr">
                <a:spcBef>
                  <a:spcPts val="0"/>
                </a:spcBef>
                <a:spcAft>
                  <a:spcPts val="0"/>
                </a:spcAft>
              </a:pPr>
              <a:t>77</a:t>
            </a:fld>
            <a:r>
              <a:rPr lang="en-US" sz="1100">
                <a:solidFill>
                  <a:srgbClr val="114766"/>
                </a:solidFill>
                <a:latin typeface="Calibri"/>
                <a:ea typeface="Calibri"/>
                <a:cs typeface="Calibri"/>
                <a:sym typeface="Calibri"/>
              </a:rPr>
              <a:t> -</a:t>
            </a:r>
            <a:endParaRPr sz="1100">
              <a:solidFill>
                <a:srgbClr val="114766"/>
              </a:solidFill>
              <a:latin typeface="Calibri"/>
              <a:ea typeface="Calibri"/>
              <a:cs typeface="Calibri"/>
              <a:sym typeface="Calibri"/>
            </a:endParaRPr>
          </a:p>
        </p:txBody>
      </p:sp>
      <p:sp>
        <p:nvSpPr>
          <p:cNvPr id="418" name="Shape 418"/>
          <p:cNvSpPr txBox="1"/>
          <p:nvPr/>
        </p:nvSpPr>
        <p:spPr>
          <a:xfrm>
            <a:off x="3646262" y="2623331"/>
            <a:ext cx="3206658" cy="1243845"/>
          </a:xfrm>
          <a:prstGeom prst="rect">
            <a:avLst/>
          </a:prstGeom>
          <a:solidFill>
            <a:srgbClr val="DFEAF2"/>
          </a:solidFill>
          <a:ln>
            <a:noFill/>
          </a:ln>
        </p:spPr>
        <p:txBody>
          <a:bodyPr spcFirstLastPara="1" wrap="square" lIns="0" tIns="0" rIns="0" bIns="0" anchor="t" anchorCtr="0">
            <a:noAutofit/>
          </a:bodyPr>
          <a:lstStyle/>
          <a:p>
            <a:pPr marL="80919" indent="-4719">
              <a:spcBef>
                <a:spcPts val="0"/>
              </a:spcBef>
              <a:spcAft>
                <a:spcPts val="0"/>
              </a:spcAft>
            </a:pPr>
            <a:r>
              <a:rPr lang="en-US" sz="1600" b="1" dirty="0">
                <a:solidFill>
                  <a:schemeClr val="dk1"/>
                </a:solidFill>
                <a:latin typeface="Tahoma"/>
                <a:ea typeface="Tahoma"/>
                <a:cs typeface="Tahoma"/>
                <a:sym typeface="Tahoma"/>
              </a:rPr>
              <a:t>C/C++:</a:t>
            </a:r>
            <a:endParaRPr sz="1600" dirty="0">
              <a:solidFill>
                <a:schemeClr val="dk1"/>
              </a:solidFill>
              <a:latin typeface="Tahoma"/>
              <a:ea typeface="Tahoma"/>
              <a:cs typeface="Tahoma"/>
              <a:sym typeface="Tahoma"/>
            </a:endParaRPr>
          </a:p>
          <a:p>
            <a:pPr marL="80919" indent="-4719">
              <a:lnSpc>
                <a:spcPct val="117250"/>
              </a:lnSpc>
              <a:spcBef>
                <a:spcPts val="67"/>
              </a:spcBef>
              <a:spcAft>
                <a:spcPts val="0"/>
              </a:spcAft>
            </a:pPr>
            <a:r>
              <a:rPr lang="en-US" sz="1600" dirty="0">
                <a:solidFill>
                  <a:srgbClr val="FF0000"/>
                </a:solidFill>
                <a:latin typeface="Tahoma"/>
                <a:ea typeface="Tahoma"/>
                <a:cs typeface="Tahoma"/>
                <a:sym typeface="Tahoma"/>
              </a:rPr>
              <a:t>#pragma </a:t>
            </a:r>
            <a:r>
              <a:rPr lang="en-US" sz="1600" dirty="0" err="1">
                <a:solidFill>
                  <a:srgbClr val="FF0000"/>
                </a:solidFill>
                <a:latin typeface="Tahoma"/>
                <a:ea typeface="Tahoma"/>
                <a:cs typeface="Tahoma"/>
                <a:sym typeface="Tahoma"/>
              </a:rPr>
              <a:t>omp</a:t>
            </a:r>
            <a:r>
              <a:rPr lang="en-US" sz="1600" dirty="0">
                <a:solidFill>
                  <a:srgbClr val="FF0000"/>
                </a:solidFill>
                <a:latin typeface="Tahoma"/>
                <a:ea typeface="Tahoma"/>
                <a:cs typeface="Tahoma"/>
                <a:sym typeface="Tahoma"/>
              </a:rPr>
              <a:t> declare </a:t>
            </a:r>
            <a:r>
              <a:rPr lang="en-US" sz="1600" dirty="0" err="1">
                <a:solidFill>
                  <a:srgbClr val="FF0000"/>
                </a:solidFill>
                <a:latin typeface="Tahoma"/>
                <a:ea typeface="Tahoma"/>
                <a:cs typeface="Tahoma"/>
                <a:sym typeface="Tahoma"/>
              </a:rPr>
              <a:t>simd</a:t>
            </a:r>
            <a:endParaRPr sz="1600" dirty="0">
              <a:solidFill>
                <a:srgbClr val="FF0000"/>
              </a:solidFill>
              <a:latin typeface="Tahoma"/>
              <a:ea typeface="Tahoma"/>
              <a:cs typeface="Tahoma"/>
              <a:sym typeface="Tahoma"/>
            </a:endParaRPr>
          </a:p>
          <a:p>
            <a:pPr marL="80919" indent="-4719">
              <a:lnSpc>
                <a:spcPct val="117250"/>
              </a:lnSpc>
              <a:spcBef>
                <a:spcPts val="67"/>
              </a:spcBef>
              <a:spcAft>
                <a:spcPts val="0"/>
              </a:spcAft>
            </a:pPr>
            <a:r>
              <a:rPr lang="en-US" sz="1600" dirty="0">
                <a:solidFill>
                  <a:schemeClr val="dk1"/>
                </a:solidFill>
                <a:latin typeface="Tahoma"/>
                <a:ea typeface="Tahoma"/>
                <a:cs typeface="Tahoma"/>
                <a:sym typeface="Tahoma"/>
              </a:rPr>
              <a:t>float min (float a, float b) {</a:t>
            </a:r>
            <a:endParaRPr dirty="0"/>
          </a:p>
          <a:p>
            <a:pPr marL="80919" indent="-4719">
              <a:lnSpc>
                <a:spcPct val="117250"/>
              </a:lnSpc>
              <a:spcBef>
                <a:spcPts val="67"/>
              </a:spcBef>
              <a:spcAft>
                <a:spcPts val="0"/>
              </a:spcAft>
            </a:pPr>
            <a:r>
              <a:rPr lang="en-US" sz="1600" dirty="0">
                <a:solidFill>
                  <a:schemeClr val="dk1"/>
                </a:solidFill>
                <a:latin typeface="Tahoma"/>
                <a:ea typeface="Tahoma"/>
                <a:cs typeface="Tahoma"/>
                <a:sym typeface="Tahoma"/>
              </a:rPr>
              <a:t>     return a&lt;b ? </a:t>
            </a:r>
            <a:r>
              <a:rPr lang="en-US" sz="1600" dirty="0" err="1">
                <a:solidFill>
                  <a:schemeClr val="dk1"/>
                </a:solidFill>
                <a:latin typeface="Tahoma"/>
                <a:ea typeface="Tahoma"/>
                <a:cs typeface="Tahoma"/>
                <a:sym typeface="Tahoma"/>
              </a:rPr>
              <a:t>a:b</a:t>
            </a:r>
            <a:r>
              <a:rPr lang="en-US" sz="1600" dirty="0">
                <a:solidFill>
                  <a:schemeClr val="dk1"/>
                </a:solidFill>
                <a:latin typeface="Tahoma"/>
                <a:ea typeface="Tahoma"/>
                <a:cs typeface="Tahoma"/>
                <a:sym typeface="Tahoma"/>
              </a:rPr>
              <a:t>;</a:t>
            </a:r>
            <a:endParaRPr dirty="0"/>
          </a:p>
          <a:p>
            <a:pPr marL="80919" indent="-4719">
              <a:lnSpc>
                <a:spcPct val="117250"/>
              </a:lnSpc>
              <a:spcBef>
                <a:spcPts val="67"/>
              </a:spcBef>
              <a:spcAft>
                <a:spcPts val="0"/>
              </a:spcAft>
            </a:pPr>
            <a:r>
              <a:rPr lang="en-US" sz="1600" dirty="0">
                <a:solidFill>
                  <a:schemeClr val="dk1"/>
                </a:solidFill>
                <a:latin typeface="Tahoma"/>
                <a:ea typeface="Tahoma"/>
                <a:cs typeface="Tahoma"/>
                <a:sym typeface="Tahoma"/>
              </a:rPr>
              <a:t>}</a:t>
            </a:r>
            <a:endParaRPr dirty="0"/>
          </a:p>
        </p:txBody>
      </p:sp>
      <p:sp>
        <p:nvSpPr>
          <p:cNvPr id="2" name="TextBox 1">
            <a:extLst>
              <a:ext uri="{FF2B5EF4-FFF2-40B4-BE49-F238E27FC236}">
                <a16:creationId xmlns:a16="http://schemas.microsoft.com/office/drawing/2014/main" id="{8DC71F61-41B5-4043-B43E-FC81AEC42D5C}"/>
              </a:ext>
            </a:extLst>
          </p:cNvPr>
          <p:cNvSpPr txBox="1"/>
          <p:nvPr/>
        </p:nvSpPr>
        <p:spPr>
          <a:xfrm>
            <a:off x="6103510" y="592319"/>
            <a:ext cx="4088212" cy="840230"/>
          </a:xfrm>
          <a:prstGeom prst="rect">
            <a:avLst/>
          </a:prstGeom>
          <a:noFill/>
        </p:spPr>
        <p:txBody>
          <a:bodyPr wrap="square" rtlCol="0">
            <a:spAutoFit/>
          </a:bodyPr>
          <a:lstStyle/>
          <a:p>
            <a:pPr algn="ctr">
              <a:lnSpc>
                <a:spcPct val="90000"/>
              </a:lnSpc>
            </a:pPr>
            <a:r>
              <a:rPr lang="en-US" b="1" dirty="0">
                <a:solidFill>
                  <a:srgbClr val="FF0000"/>
                </a:solidFill>
              </a:rPr>
              <a:t>Helen note: will most likely delete this slide. This is used in MG2, but will cover SIMD in VASP too.</a:t>
            </a:r>
          </a:p>
        </p:txBody>
      </p:sp>
    </p:spTree>
    <p:extLst>
      <p:ext uri="{BB962C8B-B14F-4D97-AF65-F5344CB8AC3E}">
        <p14:creationId xmlns:p14="http://schemas.microsoft.com/office/powerpoint/2010/main" val="165699530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470"/>
        <p:cNvGrpSpPr/>
        <p:nvPr/>
      </p:nvGrpSpPr>
      <p:grpSpPr>
        <a:xfrm>
          <a:off x="0" y="0"/>
          <a:ext cx="0" cy="0"/>
          <a:chOff x="0" y="0"/>
          <a:chExt cx="0" cy="0"/>
        </a:xfrm>
      </p:grpSpPr>
      <p:sp>
        <p:nvSpPr>
          <p:cNvPr id="471" name="Shape 471"/>
          <p:cNvSpPr txBox="1">
            <a:spLocks noGrp="1"/>
          </p:cNvSpPr>
          <p:nvPr>
            <p:ph type="title"/>
          </p:nvPr>
        </p:nvSpPr>
        <p:spPr>
          <a:xfrm>
            <a:off x="482262" y="179282"/>
            <a:ext cx="8485298" cy="769479"/>
          </a:xfrm>
          <a:prstGeom prst="rect">
            <a:avLst/>
          </a:prstGeom>
          <a:noFill/>
          <a:ln>
            <a:noFill/>
          </a:ln>
        </p:spPr>
        <p:txBody>
          <a:bodyPr spcFirstLastPara="1" vert="horz" wrap="square" lIns="91425" tIns="0" rIns="91425" bIns="0" numCol="1" anchor="b" anchorCtr="0" compatLnSpc="1">
            <a:prstTxWarp prst="textNoShape">
              <a:avLst/>
            </a:prstTxWarp>
            <a:noAutofit/>
          </a:bodyPr>
          <a:lstStyle/>
          <a:p>
            <a:pPr marL="228600" indent="-228600">
              <a:spcBef>
                <a:spcPts val="0"/>
              </a:spcBef>
              <a:spcAft>
                <a:spcPts val="0"/>
              </a:spcAft>
              <a:buClr>
                <a:schemeClr val="dk2"/>
              </a:buClr>
            </a:pPr>
            <a:r>
              <a:rPr lang="en-US" dirty="0">
                <a:ea typeface="Helvetica Neue"/>
                <a:cs typeface="Helvetica Neue"/>
                <a:sym typeface="Helvetica Neue"/>
              </a:rPr>
              <a:t>NPB: Hybrid MPI/</a:t>
            </a:r>
            <a:r>
              <a:rPr lang="en-US" dirty="0" err="1">
                <a:ea typeface="Helvetica Neue"/>
                <a:cs typeface="Helvetica Neue"/>
                <a:sym typeface="Helvetica Neue"/>
              </a:rPr>
              <a:t>OpenMP</a:t>
            </a:r>
            <a:r>
              <a:rPr lang="en-US" dirty="0">
                <a:ea typeface="Helvetica Neue"/>
                <a:cs typeface="Helvetica Neue"/>
                <a:sym typeface="Helvetica Neue"/>
              </a:rPr>
              <a:t> on Hopper</a:t>
            </a:r>
            <a:endParaRPr dirty="0"/>
          </a:p>
        </p:txBody>
      </p:sp>
      <p:sp>
        <p:nvSpPr>
          <p:cNvPr id="472" name="Shape 472"/>
          <p:cNvSpPr txBox="1">
            <a:spLocks noGrp="1"/>
          </p:cNvSpPr>
          <p:nvPr>
            <p:ph type="body" idx="1"/>
          </p:nvPr>
        </p:nvSpPr>
        <p:spPr>
          <a:xfrm>
            <a:off x="1981200" y="1295400"/>
            <a:ext cx="8229600" cy="4830764"/>
          </a:xfrm>
          <a:prstGeom prst="rect">
            <a:avLst/>
          </a:prstGeom>
          <a:noFill/>
          <a:ln>
            <a:noFill/>
          </a:ln>
        </p:spPr>
        <p:txBody>
          <a:bodyPr spcFirstLastPara="1" vert="horz" wrap="square" lIns="91425" tIns="45700" rIns="91425" bIns="45700" numCol="1" anchor="t" anchorCtr="0" compatLnSpc="1">
            <a:prstTxWarp prst="textNoShape">
              <a:avLst/>
            </a:prstTxWarp>
            <a:noAutofit/>
          </a:bodyPr>
          <a:lstStyle/>
          <a:p>
            <a:pPr marL="342900" indent="-165100">
              <a:spcBef>
                <a:spcPts val="0"/>
              </a:spcBef>
              <a:spcAft>
                <a:spcPts val="0"/>
              </a:spcAft>
              <a:buClr>
                <a:schemeClr val="dk1"/>
              </a:buClr>
              <a:buSzPts val="2800"/>
              <a:buNone/>
            </a:pPr>
            <a:endParaRPr sz="2800" b="1" dirty="0">
              <a:solidFill>
                <a:schemeClr val="dk1"/>
              </a:solidFill>
              <a:latin typeface="Calibri"/>
              <a:ea typeface="Calibri"/>
              <a:cs typeface="Calibri"/>
              <a:sym typeface="Calibri"/>
            </a:endParaRPr>
          </a:p>
          <a:p>
            <a:pPr marL="342900" indent="-165100">
              <a:spcBef>
                <a:spcPts val="560"/>
              </a:spcBef>
              <a:spcAft>
                <a:spcPts val="0"/>
              </a:spcAft>
              <a:buClr>
                <a:schemeClr val="dk1"/>
              </a:buClr>
              <a:buSzPts val="2800"/>
              <a:buNone/>
            </a:pPr>
            <a:endParaRPr sz="2800" b="1" dirty="0">
              <a:solidFill>
                <a:schemeClr val="dk1"/>
              </a:solidFill>
              <a:latin typeface="Calibri"/>
              <a:ea typeface="Calibri"/>
              <a:cs typeface="Calibri"/>
              <a:sym typeface="Calibri"/>
            </a:endParaRPr>
          </a:p>
        </p:txBody>
      </p:sp>
      <p:sp>
        <p:nvSpPr>
          <p:cNvPr id="473" name="Shape 473"/>
          <p:cNvSpPr txBox="1">
            <a:spLocks noGrp="1"/>
          </p:cNvSpPr>
          <p:nvPr>
            <p:ph type="sldNum" idx="12"/>
          </p:nvPr>
        </p:nvSpPr>
        <p:spPr>
          <a:xfrm>
            <a:off x="5640656" y="6368806"/>
            <a:ext cx="925708" cy="365125"/>
          </a:xfrm>
          <a:prstGeom prst="rect">
            <a:avLst/>
          </a:prstGeom>
          <a:noFill/>
          <a:ln>
            <a:noFill/>
          </a:ln>
        </p:spPr>
        <p:txBody>
          <a:bodyPr spcFirstLastPara="1" wrap="square" lIns="91425" tIns="45700" rIns="91425" bIns="45700" anchor="ctr" anchorCtr="0">
            <a:noAutofit/>
          </a:bodyPr>
          <a:lstStyle/>
          <a:p>
            <a:pPr algn="ctr">
              <a:spcBef>
                <a:spcPts val="0"/>
              </a:spcBef>
              <a:spcAft>
                <a:spcPts val="0"/>
              </a:spcAft>
            </a:pPr>
            <a:r>
              <a:rPr lang="en-US" sz="1100">
                <a:solidFill>
                  <a:srgbClr val="114766"/>
                </a:solidFill>
                <a:latin typeface="Calibri"/>
                <a:ea typeface="Calibri"/>
                <a:cs typeface="Calibri"/>
                <a:sym typeface="Calibri"/>
              </a:rPr>
              <a:t>- </a:t>
            </a:r>
            <a:fld id="{00000000-1234-1234-1234-123412341234}" type="slidenum">
              <a:rPr lang="en-US" sz="1100">
                <a:solidFill>
                  <a:srgbClr val="114766"/>
                </a:solidFill>
                <a:latin typeface="Calibri"/>
                <a:ea typeface="Calibri"/>
                <a:cs typeface="Calibri"/>
                <a:sym typeface="Calibri"/>
              </a:rPr>
              <a:pPr algn="ctr">
                <a:spcBef>
                  <a:spcPts val="0"/>
                </a:spcBef>
                <a:spcAft>
                  <a:spcPts val="0"/>
                </a:spcAft>
              </a:pPr>
              <a:t>78</a:t>
            </a:fld>
            <a:r>
              <a:rPr lang="en-US" sz="1100">
                <a:solidFill>
                  <a:srgbClr val="114766"/>
                </a:solidFill>
                <a:latin typeface="Calibri"/>
                <a:ea typeface="Calibri"/>
                <a:cs typeface="Calibri"/>
                <a:sym typeface="Calibri"/>
              </a:rPr>
              <a:t> -</a:t>
            </a:r>
            <a:endParaRPr sz="1100">
              <a:solidFill>
                <a:srgbClr val="114766"/>
              </a:solidFill>
              <a:latin typeface="Calibri"/>
              <a:ea typeface="Calibri"/>
              <a:cs typeface="Calibri"/>
              <a:sym typeface="Calibri"/>
            </a:endParaRPr>
          </a:p>
        </p:txBody>
      </p:sp>
      <p:pic>
        <p:nvPicPr>
          <p:cNvPr id="474" name="Shape 474"/>
          <p:cNvPicPr preferRelativeResize="0"/>
          <p:nvPr/>
        </p:nvPicPr>
        <p:blipFill rotWithShape="1">
          <a:blip r:embed="rId3">
            <a:alphaModFix/>
          </a:blip>
          <a:srcRect/>
          <a:stretch/>
        </p:blipFill>
        <p:spPr>
          <a:xfrm>
            <a:off x="2234486" y="1485900"/>
            <a:ext cx="3860055" cy="2552700"/>
          </a:xfrm>
          <a:prstGeom prst="rect">
            <a:avLst/>
          </a:prstGeom>
          <a:noFill/>
          <a:ln>
            <a:noFill/>
          </a:ln>
        </p:spPr>
      </p:pic>
      <p:pic>
        <p:nvPicPr>
          <p:cNvPr id="475" name="Shape 475" descr="luC16hyb.jpg"/>
          <p:cNvPicPr preferRelativeResize="0"/>
          <p:nvPr/>
        </p:nvPicPr>
        <p:blipFill rotWithShape="1">
          <a:blip r:embed="rId4">
            <a:alphaModFix/>
          </a:blip>
          <a:srcRect/>
          <a:stretch/>
        </p:blipFill>
        <p:spPr>
          <a:xfrm>
            <a:off x="6248401" y="1498600"/>
            <a:ext cx="4121239" cy="2540000"/>
          </a:xfrm>
          <a:prstGeom prst="rect">
            <a:avLst/>
          </a:prstGeom>
          <a:noFill/>
          <a:ln>
            <a:noFill/>
          </a:ln>
        </p:spPr>
      </p:pic>
      <p:sp>
        <p:nvSpPr>
          <p:cNvPr id="476" name="Shape 476"/>
          <p:cNvSpPr txBox="1"/>
          <p:nvPr/>
        </p:nvSpPr>
        <p:spPr>
          <a:xfrm>
            <a:off x="2234486" y="4368800"/>
            <a:ext cx="7976315" cy="1631216"/>
          </a:xfrm>
          <a:prstGeom prst="rect">
            <a:avLst/>
          </a:prstGeom>
          <a:solidFill>
            <a:srgbClr val="F3CAC6"/>
          </a:solidFill>
          <a:ln>
            <a:noFill/>
          </a:ln>
        </p:spPr>
        <p:txBody>
          <a:bodyPr spcFirstLastPara="1" wrap="square" lIns="91425" tIns="45700" rIns="91425" bIns="45700" anchor="t" anchorCtr="0">
            <a:noAutofit/>
          </a:bodyPr>
          <a:lstStyle/>
          <a:p>
            <a:pPr>
              <a:spcBef>
                <a:spcPts val="0"/>
              </a:spcBef>
              <a:spcAft>
                <a:spcPts val="0"/>
              </a:spcAft>
            </a:pPr>
            <a:r>
              <a:rPr lang="en-US" sz="2000" b="1" dirty="0">
                <a:solidFill>
                  <a:schemeClr val="dk1"/>
                </a:solidFill>
                <a:latin typeface="Calibri"/>
                <a:ea typeface="Calibri"/>
                <a:cs typeface="Calibri"/>
                <a:sym typeface="Calibri"/>
              </a:rPr>
              <a:t>On a single Hopper node (4 NUMA domains, 6 cores each)</a:t>
            </a:r>
            <a:endParaRPr dirty="0"/>
          </a:p>
          <a:p>
            <a:pPr>
              <a:spcBef>
                <a:spcPts val="0"/>
              </a:spcBef>
              <a:spcAft>
                <a:spcPts val="0"/>
              </a:spcAft>
              <a:buClr>
                <a:schemeClr val="dk1"/>
              </a:buClr>
              <a:buSzPts val="2000"/>
              <a:buFont typeface="Arial"/>
              <a:buChar char="•"/>
            </a:pPr>
            <a:r>
              <a:rPr lang="en-US" sz="2000" b="1" dirty="0">
                <a:solidFill>
                  <a:schemeClr val="dk1"/>
                </a:solidFill>
                <a:latin typeface="Calibri"/>
                <a:ea typeface="Calibri"/>
                <a:cs typeface="Calibri"/>
                <a:sym typeface="Calibri"/>
              </a:rPr>
              <a:t> Reduced memory footprint with increased </a:t>
            </a:r>
            <a:r>
              <a:rPr lang="en-US" sz="2000" b="1" dirty="0" err="1">
                <a:solidFill>
                  <a:schemeClr val="dk1"/>
                </a:solidFill>
                <a:latin typeface="Calibri"/>
                <a:ea typeface="Calibri"/>
                <a:cs typeface="Calibri"/>
                <a:sym typeface="Calibri"/>
              </a:rPr>
              <a:t>OpenMP</a:t>
            </a:r>
            <a:r>
              <a:rPr lang="en-US" sz="2000" b="1" dirty="0">
                <a:solidFill>
                  <a:schemeClr val="dk1"/>
                </a:solidFill>
                <a:latin typeface="Calibri"/>
                <a:ea typeface="Calibri"/>
                <a:cs typeface="Calibri"/>
                <a:sym typeface="Calibri"/>
              </a:rPr>
              <a:t> threads</a:t>
            </a:r>
            <a:endParaRPr dirty="0"/>
          </a:p>
          <a:p>
            <a:pPr>
              <a:spcBef>
                <a:spcPts val="0"/>
              </a:spcBef>
              <a:spcAft>
                <a:spcPts val="0"/>
              </a:spcAft>
              <a:buClr>
                <a:schemeClr val="dk1"/>
              </a:buClr>
              <a:buSzPts val="2000"/>
              <a:buFont typeface="Arial"/>
              <a:buChar char="•"/>
            </a:pPr>
            <a:r>
              <a:rPr lang="en-US" sz="2000" b="1" dirty="0">
                <a:solidFill>
                  <a:schemeClr val="dk1"/>
                </a:solidFill>
                <a:latin typeface="Calibri"/>
                <a:ea typeface="Calibri"/>
                <a:cs typeface="Calibri"/>
                <a:sym typeface="Calibri"/>
              </a:rPr>
              <a:t> Hybrid MPI/</a:t>
            </a:r>
            <a:r>
              <a:rPr lang="en-US" sz="2000" b="1" dirty="0" err="1">
                <a:solidFill>
                  <a:schemeClr val="dk1"/>
                </a:solidFill>
                <a:latin typeface="Calibri"/>
                <a:ea typeface="Calibri"/>
                <a:cs typeface="Calibri"/>
                <a:sym typeface="Calibri"/>
              </a:rPr>
              <a:t>OpenMP</a:t>
            </a:r>
            <a:r>
              <a:rPr lang="en-US" sz="2000" b="1" dirty="0">
                <a:solidFill>
                  <a:schemeClr val="dk1"/>
                </a:solidFill>
                <a:latin typeface="Calibri"/>
                <a:ea typeface="Calibri"/>
                <a:cs typeface="Calibri"/>
                <a:sym typeface="Calibri"/>
              </a:rPr>
              <a:t> can be faster or comparable to pure MPI</a:t>
            </a:r>
            <a:endParaRPr dirty="0"/>
          </a:p>
          <a:p>
            <a:pPr>
              <a:spcBef>
                <a:spcPts val="0"/>
              </a:spcBef>
              <a:spcAft>
                <a:spcPts val="0"/>
              </a:spcAft>
              <a:buClr>
                <a:schemeClr val="dk1"/>
              </a:buClr>
              <a:buSzPts val="2000"/>
              <a:buFont typeface="Arial"/>
              <a:buChar char="•"/>
            </a:pPr>
            <a:r>
              <a:rPr lang="en-US" sz="2000" b="1" dirty="0">
                <a:solidFill>
                  <a:schemeClr val="dk1"/>
                </a:solidFill>
                <a:latin typeface="Calibri"/>
                <a:ea typeface="Calibri"/>
                <a:cs typeface="Calibri"/>
                <a:sym typeface="Calibri"/>
              </a:rPr>
              <a:t> Try different compilers</a:t>
            </a:r>
            <a:endParaRPr dirty="0"/>
          </a:p>
          <a:p>
            <a:pPr>
              <a:spcBef>
                <a:spcPts val="0"/>
              </a:spcBef>
              <a:spcAft>
                <a:spcPts val="0"/>
              </a:spcAft>
              <a:buClr>
                <a:schemeClr val="dk1"/>
              </a:buClr>
              <a:buSzPts val="2000"/>
              <a:buFont typeface="Arial"/>
              <a:buChar char="•"/>
            </a:pPr>
            <a:r>
              <a:rPr lang="en-US" sz="2000" b="1" dirty="0">
                <a:solidFill>
                  <a:schemeClr val="dk1"/>
                </a:solidFill>
                <a:latin typeface="Calibri"/>
                <a:ea typeface="Calibri"/>
                <a:cs typeface="Calibri"/>
                <a:sym typeface="Calibri"/>
              </a:rPr>
              <a:t> Sweet spot: BT: 1-3 threads; LU: 6 threads</a:t>
            </a:r>
            <a:endParaRPr dirty="0"/>
          </a:p>
        </p:txBody>
      </p:sp>
      <p:sp>
        <p:nvSpPr>
          <p:cNvPr id="477" name="Shape 477"/>
          <p:cNvSpPr txBox="1"/>
          <p:nvPr/>
        </p:nvSpPr>
        <p:spPr>
          <a:xfrm>
            <a:off x="4539158" y="3994666"/>
            <a:ext cx="2625488" cy="307777"/>
          </a:xfrm>
          <a:prstGeom prst="rect">
            <a:avLst/>
          </a:prstGeom>
          <a:noFill/>
          <a:ln>
            <a:noFill/>
          </a:ln>
        </p:spPr>
        <p:txBody>
          <a:bodyPr spcFirstLastPara="1" wrap="square" lIns="91425" tIns="45700" rIns="91425" bIns="45700" anchor="t" anchorCtr="0">
            <a:noAutofit/>
          </a:bodyPr>
          <a:lstStyle/>
          <a:p>
            <a:pPr>
              <a:spcBef>
                <a:spcPts val="0"/>
              </a:spcBef>
              <a:spcAft>
                <a:spcPts val="0"/>
              </a:spcAft>
            </a:pPr>
            <a:r>
              <a:rPr lang="en-US" sz="1400" i="1">
                <a:solidFill>
                  <a:schemeClr val="dk1"/>
                </a:solidFill>
                <a:latin typeface="Calibri"/>
                <a:ea typeface="Calibri"/>
                <a:cs typeface="Calibri"/>
                <a:sym typeface="Calibri"/>
              </a:rPr>
              <a:t>Courtesy of Mike Stewart, NERSC</a:t>
            </a:r>
            <a:endParaRPr sz="1400" i="1">
              <a:solidFill>
                <a:schemeClr val="dk1"/>
              </a:solidFill>
              <a:latin typeface="Calibri"/>
              <a:ea typeface="Calibri"/>
              <a:cs typeface="Calibri"/>
              <a:sym typeface="Calibri"/>
            </a:endParaRPr>
          </a:p>
        </p:txBody>
      </p:sp>
      <p:sp>
        <p:nvSpPr>
          <p:cNvPr id="9" name="TextBox 8">
            <a:extLst>
              <a:ext uri="{FF2B5EF4-FFF2-40B4-BE49-F238E27FC236}">
                <a16:creationId xmlns:a16="http://schemas.microsoft.com/office/drawing/2014/main" id="{5E4E8D61-99FE-7F48-83D2-3EDFA43B519A}"/>
              </a:ext>
            </a:extLst>
          </p:cNvPr>
          <p:cNvSpPr txBox="1"/>
          <p:nvPr/>
        </p:nvSpPr>
        <p:spPr>
          <a:xfrm>
            <a:off x="3309923" y="1035647"/>
            <a:ext cx="8212506" cy="341632"/>
          </a:xfrm>
          <a:prstGeom prst="rect">
            <a:avLst/>
          </a:prstGeom>
          <a:noFill/>
        </p:spPr>
        <p:txBody>
          <a:bodyPr wrap="none" rtlCol="0">
            <a:spAutoFit/>
          </a:bodyPr>
          <a:lstStyle/>
          <a:p>
            <a:pPr algn="ctr">
              <a:lnSpc>
                <a:spcPct val="90000"/>
              </a:lnSpc>
            </a:pPr>
            <a:r>
              <a:rPr lang="en-US" dirty="0">
                <a:solidFill>
                  <a:srgbClr val="FF0000"/>
                </a:solidFill>
              </a:rPr>
              <a:t>Helen: consider to remove this slide. Old Hopper result, but illustrates the point</a:t>
            </a:r>
          </a:p>
        </p:txBody>
      </p:sp>
    </p:spTree>
    <p:extLst>
      <p:ext uri="{BB962C8B-B14F-4D97-AF65-F5344CB8AC3E}">
        <p14:creationId xmlns:p14="http://schemas.microsoft.com/office/powerpoint/2010/main" val="157559766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501"/>
        <p:cNvGrpSpPr/>
        <p:nvPr/>
      </p:nvGrpSpPr>
      <p:grpSpPr>
        <a:xfrm>
          <a:off x="0" y="0"/>
          <a:ext cx="0" cy="0"/>
          <a:chOff x="0" y="0"/>
          <a:chExt cx="0" cy="0"/>
        </a:xfrm>
      </p:grpSpPr>
      <p:sp>
        <p:nvSpPr>
          <p:cNvPr id="502" name="Shape 502"/>
          <p:cNvSpPr txBox="1">
            <a:spLocks noGrp="1"/>
          </p:cNvSpPr>
          <p:nvPr>
            <p:ph type="title"/>
          </p:nvPr>
        </p:nvSpPr>
        <p:spPr>
          <a:xfrm>
            <a:off x="539823" y="213726"/>
            <a:ext cx="7119958" cy="769479"/>
          </a:xfrm>
          <a:prstGeom prst="rect">
            <a:avLst/>
          </a:prstGeom>
          <a:noFill/>
          <a:ln>
            <a:noFill/>
          </a:ln>
        </p:spPr>
        <p:txBody>
          <a:bodyPr spcFirstLastPara="1" vert="horz" wrap="square" lIns="91425" tIns="0" rIns="91425" bIns="0" numCol="1" anchor="b" anchorCtr="0" compatLnSpc="1">
            <a:prstTxWarp prst="textNoShape">
              <a:avLst/>
            </a:prstTxWarp>
            <a:noAutofit/>
          </a:bodyPr>
          <a:lstStyle/>
          <a:p>
            <a:pPr marL="228600" indent="-228600">
              <a:spcBef>
                <a:spcPts val="0"/>
              </a:spcBef>
              <a:spcAft>
                <a:spcPts val="0"/>
              </a:spcAft>
              <a:buClr>
                <a:schemeClr val="dk2"/>
              </a:buClr>
            </a:pPr>
            <a:r>
              <a:rPr lang="en-US" dirty="0">
                <a:ea typeface="Helvetica Neue"/>
                <a:cs typeface="Helvetica Neue"/>
                <a:sym typeface="Helvetica Neue"/>
              </a:rPr>
              <a:t>LBM: Add </a:t>
            </a:r>
            <a:r>
              <a:rPr lang="en-US" dirty="0" err="1">
                <a:ea typeface="Helvetica Neue"/>
                <a:cs typeface="Helvetica Neue"/>
                <a:sym typeface="Helvetica Neue"/>
              </a:rPr>
              <a:t>OpenMP</a:t>
            </a:r>
            <a:r>
              <a:rPr lang="en-US" dirty="0">
                <a:ea typeface="Helvetica Neue"/>
                <a:cs typeface="Helvetica Neue"/>
                <a:sym typeface="Helvetica Neue"/>
              </a:rPr>
              <a:t> Incrementally</a:t>
            </a:r>
            <a:endParaRPr dirty="0">
              <a:ea typeface="Helvetica Neue"/>
              <a:cs typeface="Helvetica Neue"/>
              <a:sym typeface="Helvetica Neue"/>
            </a:endParaRPr>
          </a:p>
        </p:txBody>
      </p:sp>
      <p:sp>
        <p:nvSpPr>
          <p:cNvPr id="503" name="Shape 503"/>
          <p:cNvSpPr txBox="1">
            <a:spLocks noGrp="1"/>
          </p:cNvSpPr>
          <p:nvPr>
            <p:ph type="sldNum" idx="12"/>
          </p:nvPr>
        </p:nvSpPr>
        <p:spPr>
          <a:xfrm>
            <a:off x="5640656" y="6368806"/>
            <a:ext cx="925708" cy="365125"/>
          </a:xfrm>
          <a:prstGeom prst="rect">
            <a:avLst/>
          </a:prstGeom>
          <a:noFill/>
          <a:ln>
            <a:noFill/>
          </a:ln>
        </p:spPr>
        <p:txBody>
          <a:bodyPr spcFirstLastPara="1" wrap="square" lIns="91425" tIns="45700" rIns="91425" bIns="45700" anchor="ctr" anchorCtr="0">
            <a:noAutofit/>
          </a:bodyPr>
          <a:lstStyle/>
          <a:p>
            <a:pPr algn="ctr">
              <a:spcBef>
                <a:spcPts val="0"/>
              </a:spcBef>
              <a:spcAft>
                <a:spcPts val="0"/>
              </a:spcAft>
            </a:pPr>
            <a:r>
              <a:rPr lang="en-US" sz="1100">
                <a:solidFill>
                  <a:srgbClr val="114766"/>
                </a:solidFill>
                <a:latin typeface="Calibri"/>
                <a:ea typeface="Calibri"/>
                <a:cs typeface="Calibri"/>
                <a:sym typeface="Calibri"/>
              </a:rPr>
              <a:t>- </a:t>
            </a:r>
            <a:fld id="{00000000-1234-1234-1234-123412341234}" type="slidenum">
              <a:rPr lang="en-US" sz="1100">
                <a:solidFill>
                  <a:srgbClr val="114766"/>
                </a:solidFill>
                <a:latin typeface="Calibri"/>
                <a:ea typeface="Calibri"/>
                <a:cs typeface="Calibri"/>
                <a:sym typeface="Calibri"/>
              </a:rPr>
              <a:pPr algn="ctr">
                <a:spcBef>
                  <a:spcPts val="0"/>
                </a:spcBef>
                <a:spcAft>
                  <a:spcPts val="0"/>
                </a:spcAft>
              </a:pPr>
              <a:t>79</a:t>
            </a:fld>
            <a:r>
              <a:rPr lang="en-US" sz="1100">
                <a:solidFill>
                  <a:srgbClr val="114766"/>
                </a:solidFill>
                <a:latin typeface="Calibri"/>
                <a:ea typeface="Calibri"/>
                <a:cs typeface="Calibri"/>
                <a:sym typeface="Calibri"/>
              </a:rPr>
              <a:t> -</a:t>
            </a:r>
            <a:endParaRPr sz="1100">
              <a:solidFill>
                <a:srgbClr val="114766"/>
              </a:solidFill>
              <a:latin typeface="Calibri"/>
              <a:ea typeface="Calibri"/>
              <a:cs typeface="Calibri"/>
              <a:sym typeface="Calibri"/>
            </a:endParaRPr>
          </a:p>
        </p:txBody>
      </p:sp>
      <p:pic>
        <p:nvPicPr>
          <p:cNvPr id="504" name="Shape 504" descr="Screen Shot 2014-10-15 at 11.57.52 AM.png"/>
          <p:cNvPicPr preferRelativeResize="0"/>
          <p:nvPr/>
        </p:nvPicPr>
        <p:blipFill rotWithShape="1">
          <a:blip r:embed="rId3">
            <a:alphaModFix/>
          </a:blip>
          <a:srcRect/>
          <a:stretch/>
        </p:blipFill>
        <p:spPr>
          <a:xfrm>
            <a:off x="6561670" y="1612900"/>
            <a:ext cx="3585306" cy="2385124"/>
          </a:xfrm>
          <a:prstGeom prst="rect">
            <a:avLst/>
          </a:prstGeom>
          <a:noFill/>
          <a:ln>
            <a:noFill/>
          </a:ln>
        </p:spPr>
      </p:pic>
      <p:sp>
        <p:nvSpPr>
          <p:cNvPr id="505" name="Shape 505"/>
          <p:cNvSpPr txBox="1">
            <a:spLocks noGrp="1"/>
          </p:cNvSpPr>
          <p:nvPr>
            <p:ph type="body" idx="1"/>
          </p:nvPr>
        </p:nvSpPr>
        <p:spPr>
          <a:xfrm>
            <a:off x="2150532" y="4165600"/>
            <a:ext cx="7882468" cy="2057400"/>
          </a:xfrm>
          <a:prstGeom prst="rect">
            <a:avLst/>
          </a:prstGeom>
          <a:solidFill>
            <a:srgbClr val="F3CAC6"/>
          </a:solidFill>
          <a:ln>
            <a:noFill/>
          </a:ln>
        </p:spPr>
        <p:txBody>
          <a:bodyPr spcFirstLastPara="1" vert="horz" wrap="square" lIns="91425" tIns="45700" rIns="91425" bIns="45700" numCol="1" anchor="t" anchorCtr="0" compatLnSpc="1">
            <a:prstTxWarp prst="textNoShape">
              <a:avLst/>
            </a:prstTxWarp>
            <a:noAutofit/>
          </a:bodyPr>
          <a:lstStyle/>
          <a:p>
            <a:pPr marL="342900" indent="-342900">
              <a:spcBef>
                <a:spcPts val="0"/>
              </a:spcBef>
              <a:spcAft>
                <a:spcPts val="0"/>
              </a:spcAft>
              <a:buClr>
                <a:schemeClr val="dk1"/>
              </a:buClr>
              <a:buSzPts val="1600"/>
              <a:buFont typeface="Arial"/>
              <a:buChar char="•"/>
            </a:pPr>
            <a:r>
              <a:rPr lang="en-US" sz="1600" b="1">
                <a:solidFill>
                  <a:schemeClr val="dk1"/>
                </a:solidFill>
                <a:latin typeface="Calibri"/>
                <a:ea typeface="Calibri"/>
                <a:cs typeface="Calibri"/>
                <a:sym typeface="Calibri"/>
              </a:rPr>
              <a:t>Lattice Boltzmann Method: a Computational Fluid Dynamics Code.</a:t>
            </a:r>
            <a:endParaRPr/>
          </a:p>
          <a:p>
            <a:pPr marL="342900" indent="-342900">
              <a:spcBef>
                <a:spcPts val="320"/>
              </a:spcBef>
              <a:spcAft>
                <a:spcPts val="0"/>
              </a:spcAft>
              <a:buClr>
                <a:schemeClr val="dk1"/>
              </a:buClr>
              <a:buSzPts val="1600"/>
              <a:buFont typeface="Arial"/>
              <a:buChar char="•"/>
            </a:pPr>
            <a:r>
              <a:rPr lang="en-US" sz="1600" b="1">
                <a:solidFill>
                  <a:schemeClr val="dk1"/>
                </a:solidFill>
                <a:latin typeface="Calibri"/>
                <a:ea typeface="Calibri"/>
                <a:cs typeface="Calibri"/>
                <a:sym typeface="Calibri"/>
              </a:rPr>
              <a:t>Actual serial run time for Collision &gt; 2500 sec  </a:t>
            </a:r>
            <a:r>
              <a:rPr lang="en-US" sz="1400" b="1" i="1">
                <a:solidFill>
                  <a:schemeClr val="dk1"/>
                </a:solidFill>
                <a:latin typeface="Calibri"/>
                <a:ea typeface="Calibri"/>
                <a:cs typeface="Calibri"/>
                <a:sym typeface="Calibri"/>
              </a:rPr>
              <a:t>(plotted above as 200 sec only for better display)</a:t>
            </a:r>
            <a:r>
              <a:rPr lang="en-US" sz="1600" b="1">
                <a:solidFill>
                  <a:schemeClr val="dk1"/>
                </a:solidFill>
                <a:latin typeface="Calibri"/>
                <a:ea typeface="Calibri"/>
                <a:cs typeface="Calibri"/>
                <a:sym typeface="Calibri"/>
              </a:rPr>
              <a:t>, &gt; 95% of total run time.</a:t>
            </a:r>
            <a:endParaRPr/>
          </a:p>
          <a:p>
            <a:pPr marL="342900" indent="-342900">
              <a:spcBef>
                <a:spcPts val="320"/>
              </a:spcBef>
              <a:spcAft>
                <a:spcPts val="0"/>
              </a:spcAft>
              <a:buClr>
                <a:schemeClr val="dk1"/>
              </a:buClr>
              <a:buSzPts val="1600"/>
              <a:buFont typeface="Arial"/>
              <a:buChar char="•"/>
            </a:pPr>
            <a:r>
              <a:rPr lang="en-US" sz="1600" b="1">
                <a:solidFill>
                  <a:schemeClr val="dk1"/>
                </a:solidFill>
                <a:latin typeface="Calibri"/>
                <a:ea typeface="Calibri"/>
                <a:cs typeface="Calibri"/>
                <a:sym typeface="Calibri"/>
              </a:rPr>
              <a:t>Step 1: Add OpenMP to hotspot Collision.  60X Collision speedup.</a:t>
            </a:r>
            <a:endParaRPr/>
          </a:p>
          <a:p>
            <a:pPr marL="342900" indent="-342900">
              <a:spcBef>
                <a:spcPts val="320"/>
              </a:spcBef>
              <a:spcAft>
                <a:spcPts val="0"/>
              </a:spcAft>
              <a:buClr>
                <a:schemeClr val="dk1"/>
              </a:buClr>
              <a:buSzPts val="1600"/>
              <a:buFont typeface="Arial"/>
              <a:buChar char="•"/>
            </a:pPr>
            <a:r>
              <a:rPr lang="en-US" sz="1600" b="1">
                <a:solidFill>
                  <a:schemeClr val="dk1"/>
                </a:solidFill>
                <a:latin typeface="Calibri"/>
                <a:ea typeface="Calibri"/>
                <a:cs typeface="Calibri"/>
                <a:sym typeface="Calibri"/>
              </a:rPr>
              <a:t>Step 2: Add OpenMP to the new bottleneck, Stream and others. 89X Stream speedup.</a:t>
            </a:r>
            <a:endParaRPr/>
          </a:p>
          <a:p>
            <a:pPr marL="342900" indent="-342900">
              <a:spcBef>
                <a:spcPts val="320"/>
              </a:spcBef>
              <a:spcAft>
                <a:spcPts val="0"/>
              </a:spcAft>
              <a:buClr>
                <a:schemeClr val="dk1"/>
              </a:buClr>
              <a:buSzPts val="1600"/>
              <a:buFont typeface="Arial"/>
              <a:buChar char="•"/>
            </a:pPr>
            <a:r>
              <a:rPr lang="en-US" sz="1600" b="1">
                <a:solidFill>
                  <a:schemeClr val="dk1"/>
                </a:solidFill>
                <a:latin typeface="Calibri"/>
                <a:ea typeface="Calibri"/>
                <a:cs typeface="Calibri"/>
                <a:sym typeface="Calibri"/>
              </a:rPr>
              <a:t>Step 3: Add vectorization.  5X Collision speedup.</a:t>
            </a:r>
            <a:endParaRPr/>
          </a:p>
          <a:p>
            <a:pPr marL="342900" indent="-342900">
              <a:spcBef>
                <a:spcPts val="320"/>
              </a:spcBef>
              <a:spcAft>
                <a:spcPts val="0"/>
              </a:spcAft>
              <a:buClr>
                <a:schemeClr val="dk1"/>
              </a:buClr>
              <a:buSzPts val="1600"/>
              <a:buFont typeface="Arial"/>
              <a:buChar char="•"/>
            </a:pPr>
            <a:r>
              <a:rPr lang="en-US" sz="1600" b="1">
                <a:solidFill>
                  <a:schemeClr val="dk1"/>
                </a:solidFill>
                <a:latin typeface="Calibri"/>
                <a:ea typeface="Calibri"/>
                <a:cs typeface="Calibri"/>
                <a:sym typeface="Calibri"/>
              </a:rPr>
              <a:t>Balanced provides best performance overall.   </a:t>
            </a:r>
            <a:endParaRPr/>
          </a:p>
        </p:txBody>
      </p:sp>
      <p:pic>
        <p:nvPicPr>
          <p:cNvPr id="506" name="Shape 506"/>
          <p:cNvPicPr preferRelativeResize="0"/>
          <p:nvPr/>
        </p:nvPicPr>
        <p:blipFill rotWithShape="1">
          <a:blip r:embed="rId4">
            <a:alphaModFix/>
          </a:blip>
          <a:srcRect/>
          <a:stretch/>
        </p:blipFill>
        <p:spPr>
          <a:xfrm>
            <a:off x="1828800" y="1244600"/>
            <a:ext cx="4241800" cy="2717800"/>
          </a:xfrm>
          <a:prstGeom prst="rect">
            <a:avLst/>
          </a:prstGeom>
          <a:noFill/>
          <a:ln>
            <a:noFill/>
          </a:ln>
        </p:spPr>
      </p:pic>
      <p:sp>
        <p:nvSpPr>
          <p:cNvPr id="507" name="Shape 507"/>
          <p:cNvSpPr txBox="1"/>
          <p:nvPr/>
        </p:nvSpPr>
        <p:spPr>
          <a:xfrm>
            <a:off x="6946901" y="1231901"/>
            <a:ext cx="2762295" cy="307777"/>
          </a:xfrm>
          <a:prstGeom prst="rect">
            <a:avLst/>
          </a:prstGeom>
          <a:noFill/>
          <a:ln>
            <a:noFill/>
          </a:ln>
        </p:spPr>
        <p:txBody>
          <a:bodyPr spcFirstLastPara="1" wrap="square" lIns="91425" tIns="45700" rIns="91425" bIns="45700" anchor="t" anchorCtr="0">
            <a:noAutofit/>
          </a:bodyPr>
          <a:lstStyle/>
          <a:p>
            <a:pPr>
              <a:spcBef>
                <a:spcPts val="0"/>
              </a:spcBef>
              <a:spcAft>
                <a:spcPts val="0"/>
              </a:spcAft>
            </a:pPr>
            <a:r>
              <a:rPr lang="en-US" sz="1400" b="1" dirty="0">
                <a:solidFill>
                  <a:schemeClr val="dk1"/>
                </a:solidFill>
                <a:latin typeface="Calibri"/>
                <a:ea typeface="Calibri"/>
                <a:cs typeface="Calibri"/>
                <a:sym typeface="Calibri"/>
              </a:rPr>
              <a:t>Compare </a:t>
            </a:r>
            <a:r>
              <a:rPr lang="en-US" sz="1400" b="1" dirty="0" err="1">
                <a:solidFill>
                  <a:schemeClr val="dk1"/>
                </a:solidFill>
                <a:latin typeface="Calibri"/>
                <a:ea typeface="Calibri"/>
                <a:cs typeface="Calibri"/>
                <a:sym typeface="Calibri"/>
              </a:rPr>
              <a:t>OpenMP</a:t>
            </a:r>
            <a:r>
              <a:rPr lang="en-US" sz="1400" b="1" dirty="0">
                <a:solidFill>
                  <a:schemeClr val="dk1"/>
                </a:solidFill>
                <a:latin typeface="Calibri"/>
                <a:ea typeface="Calibri"/>
                <a:cs typeface="Calibri"/>
                <a:sym typeface="Calibri"/>
              </a:rPr>
              <a:t> Affinity Choices</a:t>
            </a:r>
            <a:endParaRPr dirty="0"/>
          </a:p>
        </p:txBody>
      </p:sp>
      <p:sp>
        <p:nvSpPr>
          <p:cNvPr id="508" name="Shape 508"/>
          <p:cNvSpPr txBox="1"/>
          <p:nvPr/>
        </p:nvSpPr>
        <p:spPr>
          <a:xfrm>
            <a:off x="4756176" y="3823901"/>
            <a:ext cx="2526778" cy="307777"/>
          </a:xfrm>
          <a:prstGeom prst="rect">
            <a:avLst/>
          </a:prstGeom>
          <a:noFill/>
          <a:ln>
            <a:noFill/>
          </a:ln>
        </p:spPr>
        <p:txBody>
          <a:bodyPr spcFirstLastPara="1" wrap="square" lIns="91425" tIns="45700" rIns="91425" bIns="45700" anchor="t" anchorCtr="0">
            <a:noAutofit/>
          </a:bodyPr>
          <a:lstStyle/>
          <a:p>
            <a:pPr>
              <a:spcBef>
                <a:spcPts val="0"/>
              </a:spcBef>
              <a:spcAft>
                <a:spcPts val="0"/>
              </a:spcAft>
            </a:pPr>
            <a:r>
              <a:rPr lang="en-US" sz="1400" i="1">
                <a:solidFill>
                  <a:schemeClr val="dk1"/>
                </a:solidFill>
                <a:latin typeface="Calibri"/>
                <a:ea typeface="Calibri"/>
                <a:cs typeface="Calibri"/>
                <a:sym typeface="Calibri"/>
              </a:rPr>
              <a:t>Courtesy of Carlos Rosale, TACC</a:t>
            </a:r>
            <a:endParaRPr sz="1400" i="1">
              <a:solidFill>
                <a:schemeClr val="dk1"/>
              </a:solidFill>
              <a:latin typeface="Calibri"/>
              <a:ea typeface="Calibri"/>
              <a:cs typeface="Calibri"/>
              <a:sym typeface="Calibri"/>
            </a:endParaRPr>
          </a:p>
        </p:txBody>
      </p:sp>
      <p:sp>
        <p:nvSpPr>
          <p:cNvPr id="9" name="TextBox 8">
            <a:extLst>
              <a:ext uri="{FF2B5EF4-FFF2-40B4-BE49-F238E27FC236}">
                <a16:creationId xmlns:a16="http://schemas.microsoft.com/office/drawing/2014/main" id="{40F7A417-FE11-604C-8BA8-011EC195C7A0}"/>
              </a:ext>
            </a:extLst>
          </p:cNvPr>
          <p:cNvSpPr txBox="1"/>
          <p:nvPr/>
        </p:nvSpPr>
        <p:spPr>
          <a:xfrm>
            <a:off x="3642697" y="959485"/>
            <a:ext cx="7943200" cy="341632"/>
          </a:xfrm>
          <a:prstGeom prst="rect">
            <a:avLst/>
          </a:prstGeom>
          <a:noFill/>
        </p:spPr>
        <p:txBody>
          <a:bodyPr wrap="none" rtlCol="0">
            <a:spAutoFit/>
          </a:bodyPr>
          <a:lstStyle/>
          <a:p>
            <a:pPr algn="ctr">
              <a:lnSpc>
                <a:spcPct val="90000"/>
              </a:lnSpc>
            </a:pPr>
            <a:r>
              <a:rPr lang="en-US" dirty="0">
                <a:solidFill>
                  <a:srgbClr val="FF0000"/>
                </a:solidFill>
              </a:rPr>
              <a:t>Helen: consider to remove this slide. Older result, but illustrates simple point</a:t>
            </a:r>
          </a:p>
        </p:txBody>
      </p:sp>
    </p:spTree>
    <p:extLst>
      <p:ext uri="{BB962C8B-B14F-4D97-AF65-F5344CB8AC3E}">
        <p14:creationId xmlns:p14="http://schemas.microsoft.com/office/powerpoint/2010/main" val="13619347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2608" y="173736"/>
            <a:ext cx="11375136" cy="496290"/>
          </a:xfrm>
        </p:spPr>
        <p:txBody>
          <a:bodyPr/>
          <a:lstStyle/>
          <a:p>
            <a:r>
              <a:rPr lang="en-US" dirty="0"/>
              <a:t>Choices for Programming Models</a:t>
            </a:r>
          </a:p>
        </p:txBody>
      </p:sp>
      <p:sp>
        <p:nvSpPr>
          <p:cNvPr id="3" name="Content Placeholder 2"/>
          <p:cNvSpPr>
            <a:spLocks noGrp="1"/>
          </p:cNvSpPr>
          <p:nvPr>
            <p:ph idx="1"/>
          </p:nvPr>
        </p:nvSpPr>
        <p:spPr>
          <a:xfrm>
            <a:off x="292608" y="1063378"/>
            <a:ext cx="11391392" cy="4195415"/>
          </a:xfrm>
        </p:spPr>
        <p:txBody>
          <a:bodyPr/>
          <a:lstStyle/>
          <a:p>
            <a:r>
              <a:rPr lang="en-US" dirty="0"/>
              <a:t>Pure MPI (one MPI process on each core)</a:t>
            </a:r>
          </a:p>
          <a:p>
            <a:r>
              <a:rPr lang="en-US" dirty="0"/>
              <a:t>Hybrid: MPI + X</a:t>
            </a:r>
          </a:p>
          <a:p>
            <a:pPr lvl="1"/>
            <a:r>
              <a:rPr lang="en-US" dirty="0"/>
              <a:t>Shared memory (</a:t>
            </a:r>
            <a:r>
              <a:rPr lang="en-US" dirty="0" err="1"/>
              <a:t>OpenMP</a:t>
            </a:r>
            <a:r>
              <a:rPr lang="en-US" dirty="0"/>
              <a:t>)</a:t>
            </a:r>
          </a:p>
          <a:p>
            <a:pPr lvl="1"/>
            <a:r>
              <a:rPr lang="en-US" dirty="0"/>
              <a:t>Accelerator programming (</a:t>
            </a:r>
            <a:r>
              <a:rPr lang="en-US" dirty="0" err="1"/>
              <a:t>OpenMP</a:t>
            </a:r>
            <a:r>
              <a:rPr lang="en-US" dirty="0"/>
              <a:t> 4.5 shared memory + offload, CUDA, </a:t>
            </a:r>
            <a:r>
              <a:rPr lang="en-US" dirty="0" err="1"/>
              <a:t>etc</a:t>
            </a:r>
            <a:r>
              <a:rPr lang="en-US" dirty="0"/>
              <a:t>)</a:t>
            </a:r>
          </a:p>
          <a:p>
            <a:r>
              <a:rPr lang="en-US" dirty="0"/>
              <a:t>Other</a:t>
            </a:r>
          </a:p>
          <a:p>
            <a:pPr lvl="1"/>
            <a:r>
              <a:rPr lang="en-US" dirty="0"/>
              <a:t>MPI message passing + MPI shared memory</a:t>
            </a:r>
          </a:p>
          <a:p>
            <a:pPr lvl="1"/>
            <a:r>
              <a:rPr lang="en-US" dirty="0"/>
              <a:t>PGAS: UPC/UPC++, CAF, GA, </a:t>
            </a:r>
            <a:r>
              <a:rPr lang="en-US" dirty="0" err="1"/>
              <a:t>etc</a:t>
            </a:r>
            <a:endParaRPr lang="en-US" dirty="0"/>
          </a:p>
          <a:p>
            <a:pPr lvl="1"/>
            <a:r>
              <a:rPr lang="en-US" dirty="0"/>
              <a:t>Runtime tasks</a:t>
            </a:r>
          </a:p>
          <a:p>
            <a:r>
              <a:rPr lang="en-US" dirty="0"/>
              <a:t>MPI + </a:t>
            </a:r>
            <a:r>
              <a:rPr lang="en-US" dirty="0" err="1"/>
              <a:t>OpenMP</a:t>
            </a:r>
            <a:r>
              <a:rPr lang="en-US" dirty="0"/>
              <a:t> tend to be slower than pure MPI</a:t>
            </a:r>
          </a:p>
          <a:p>
            <a:pPr lvl="1"/>
            <a:r>
              <a:rPr lang="en-US" dirty="0"/>
              <a:t>Why?  Many factors affect this</a:t>
            </a:r>
          </a:p>
          <a:p>
            <a:pPr lvl="1"/>
            <a:endParaRPr lang="en-US" dirty="0"/>
          </a:p>
          <a:p>
            <a:pPr lvl="1"/>
            <a:endParaRPr lang="en-US" dirty="0"/>
          </a:p>
          <a:p>
            <a:pPr lvl="1"/>
            <a:endParaRPr lang="en-US" dirty="0"/>
          </a:p>
          <a:p>
            <a:pPr lvl="1"/>
            <a:endParaRPr lang="en-US" dirty="0"/>
          </a:p>
        </p:txBody>
      </p:sp>
      <p:sp>
        <p:nvSpPr>
          <p:cNvPr id="4" name="TextBox 3">
            <a:extLst>
              <a:ext uri="{FF2B5EF4-FFF2-40B4-BE49-F238E27FC236}">
                <a16:creationId xmlns:a16="http://schemas.microsoft.com/office/drawing/2014/main" id="{4E0E2886-F31C-404E-B25C-1233BFC2301C}"/>
              </a:ext>
            </a:extLst>
          </p:cNvPr>
          <p:cNvSpPr txBox="1"/>
          <p:nvPr/>
        </p:nvSpPr>
        <p:spPr>
          <a:xfrm>
            <a:off x="3636874" y="670759"/>
            <a:ext cx="7686721" cy="341632"/>
          </a:xfrm>
          <a:prstGeom prst="rect">
            <a:avLst/>
          </a:prstGeom>
          <a:noFill/>
        </p:spPr>
        <p:txBody>
          <a:bodyPr wrap="none" rtlCol="0">
            <a:spAutoFit/>
          </a:bodyPr>
          <a:lstStyle/>
          <a:p>
            <a:pPr algn="ctr">
              <a:lnSpc>
                <a:spcPct val="90000"/>
              </a:lnSpc>
            </a:pPr>
            <a:r>
              <a:rPr lang="en-US" b="1" dirty="0">
                <a:solidFill>
                  <a:srgbClr val="FF0000"/>
                </a:solidFill>
              </a:rPr>
              <a:t>Helen note: I think this slide can be combined with the previous slide</a:t>
            </a:r>
          </a:p>
        </p:txBody>
      </p:sp>
    </p:spTree>
    <p:extLst>
      <p:ext uri="{BB962C8B-B14F-4D97-AF65-F5344CB8AC3E}">
        <p14:creationId xmlns:p14="http://schemas.microsoft.com/office/powerpoint/2010/main" val="3480733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1A8446-D2EB-6046-8ED0-73280E783FE4}"/>
              </a:ext>
            </a:extLst>
          </p:cNvPr>
          <p:cNvSpPr>
            <a:spLocks noGrp="1"/>
          </p:cNvSpPr>
          <p:nvPr>
            <p:ph type="title"/>
          </p:nvPr>
        </p:nvSpPr>
        <p:spPr/>
        <p:txBody>
          <a:bodyPr/>
          <a:lstStyle/>
          <a:p>
            <a:r>
              <a:rPr lang="en-US" dirty="0"/>
              <a:t>VASP</a:t>
            </a:r>
          </a:p>
        </p:txBody>
      </p:sp>
      <p:pic>
        <p:nvPicPr>
          <p:cNvPr id="10" name="Picture 9">
            <a:extLst>
              <a:ext uri="{FF2B5EF4-FFF2-40B4-BE49-F238E27FC236}">
                <a16:creationId xmlns:a16="http://schemas.microsoft.com/office/drawing/2014/main" id="{93A2795C-FB48-2848-856E-7C2BA5D1BC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880" y="890270"/>
            <a:ext cx="9477825" cy="3392170"/>
          </a:xfrm>
          <a:prstGeom prst="rect">
            <a:avLst/>
          </a:prstGeom>
        </p:spPr>
      </p:pic>
    </p:spTree>
    <p:extLst>
      <p:ext uri="{BB962C8B-B14F-4D97-AF65-F5344CB8AC3E}">
        <p14:creationId xmlns:p14="http://schemas.microsoft.com/office/powerpoint/2010/main" val="11340407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1A8446-D2EB-6046-8ED0-73280E783FE4}"/>
              </a:ext>
            </a:extLst>
          </p:cNvPr>
          <p:cNvSpPr>
            <a:spLocks noGrp="1"/>
          </p:cNvSpPr>
          <p:nvPr>
            <p:ph type="title"/>
          </p:nvPr>
        </p:nvSpPr>
        <p:spPr/>
        <p:txBody>
          <a:bodyPr/>
          <a:lstStyle/>
          <a:p>
            <a:r>
              <a:rPr lang="en-US" dirty="0"/>
              <a:t>VASP</a:t>
            </a:r>
          </a:p>
        </p:txBody>
      </p:sp>
      <p:pic>
        <p:nvPicPr>
          <p:cNvPr id="4" name="Picture 3">
            <a:extLst>
              <a:ext uri="{FF2B5EF4-FFF2-40B4-BE49-F238E27FC236}">
                <a16:creationId xmlns:a16="http://schemas.microsoft.com/office/drawing/2014/main" id="{F19EDC5C-A015-CE4F-B3E9-BF38735DF2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3366" y="631168"/>
            <a:ext cx="10037954" cy="6007886"/>
          </a:xfrm>
          <a:prstGeom prst="rect">
            <a:avLst/>
          </a:prstGeom>
        </p:spPr>
      </p:pic>
    </p:spTree>
    <p:extLst>
      <p:ext uri="{BB962C8B-B14F-4D97-AF65-F5344CB8AC3E}">
        <p14:creationId xmlns:p14="http://schemas.microsoft.com/office/powerpoint/2010/main" val="292172487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1A8446-D2EB-6046-8ED0-73280E783FE4}"/>
              </a:ext>
            </a:extLst>
          </p:cNvPr>
          <p:cNvSpPr>
            <a:spLocks noGrp="1"/>
          </p:cNvSpPr>
          <p:nvPr>
            <p:ph type="title"/>
          </p:nvPr>
        </p:nvSpPr>
        <p:spPr>
          <a:xfrm>
            <a:off x="338328" y="387096"/>
            <a:ext cx="11375136" cy="484748"/>
          </a:xfrm>
        </p:spPr>
        <p:txBody>
          <a:bodyPr/>
          <a:lstStyle/>
          <a:p>
            <a:r>
              <a:rPr lang="en-US" dirty="0"/>
              <a:t>VASP MPI/</a:t>
            </a:r>
            <a:r>
              <a:rPr lang="en-US" dirty="0" err="1"/>
              <a:t>OpenMP</a:t>
            </a:r>
            <a:r>
              <a:rPr lang="en-US" dirty="0"/>
              <a:t> Scaling</a:t>
            </a:r>
          </a:p>
        </p:txBody>
      </p:sp>
      <p:pic>
        <p:nvPicPr>
          <p:cNvPr id="5" name="Content Placeholder 4">
            <a:extLst>
              <a:ext uri="{FF2B5EF4-FFF2-40B4-BE49-F238E27FC236}">
                <a16:creationId xmlns:a16="http://schemas.microsoft.com/office/drawing/2014/main" id="{D81596C7-7984-864D-B0B2-F9AEF6698C6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213600" y="216023"/>
            <a:ext cx="4755388" cy="2874264"/>
          </a:xfrm>
        </p:spPr>
      </p:pic>
      <p:pic>
        <p:nvPicPr>
          <p:cNvPr id="7" name="Picture 6">
            <a:extLst>
              <a:ext uri="{FF2B5EF4-FFF2-40B4-BE49-F238E27FC236}">
                <a16:creationId xmlns:a16="http://schemas.microsoft.com/office/drawing/2014/main" id="{710335C6-77A5-3746-8E8C-8408FB682C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528" y="2236346"/>
            <a:ext cx="7053072" cy="3981573"/>
          </a:xfrm>
          <a:prstGeom prst="rect">
            <a:avLst/>
          </a:prstGeom>
        </p:spPr>
      </p:pic>
    </p:spTree>
    <p:extLst>
      <p:ext uri="{BB962C8B-B14F-4D97-AF65-F5344CB8AC3E}">
        <p14:creationId xmlns:p14="http://schemas.microsoft.com/office/powerpoint/2010/main" val="344726393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528"/>
        <p:cNvGrpSpPr/>
        <p:nvPr/>
      </p:nvGrpSpPr>
      <p:grpSpPr>
        <a:xfrm>
          <a:off x="0" y="0"/>
          <a:ext cx="0" cy="0"/>
          <a:chOff x="0" y="0"/>
          <a:chExt cx="0" cy="0"/>
        </a:xfrm>
      </p:grpSpPr>
      <p:sp>
        <p:nvSpPr>
          <p:cNvPr id="529" name="Shape 529"/>
          <p:cNvSpPr txBox="1">
            <a:spLocks noGrp="1"/>
          </p:cNvSpPr>
          <p:nvPr>
            <p:ph type="title"/>
          </p:nvPr>
        </p:nvSpPr>
        <p:spPr>
          <a:xfrm>
            <a:off x="787062" y="243003"/>
            <a:ext cx="6819032" cy="769479"/>
          </a:xfrm>
          <a:prstGeom prst="rect">
            <a:avLst/>
          </a:prstGeom>
          <a:noFill/>
          <a:ln>
            <a:noFill/>
          </a:ln>
        </p:spPr>
        <p:txBody>
          <a:bodyPr spcFirstLastPara="1" vert="horz" wrap="square" lIns="91425" tIns="0" rIns="91425" bIns="0" numCol="1" anchor="b" anchorCtr="0" compatLnSpc="1">
            <a:prstTxWarp prst="textNoShape">
              <a:avLst/>
            </a:prstTxWarp>
            <a:noAutofit/>
          </a:bodyPr>
          <a:lstStyle/>
          <a:p>
            <a:pPr marL="228600" indent="-228600">
              <a:spcBef>
                <a:spcPts val="0"/>
              </a:spcBef>
              <a:spcAft>
                <a:spcPts val="0"/>
              </a:spcAft>
              <a:buClr>
                <a:schemeClr val="dk2"/>
              </a:buClr>
            </a:pPr>
            <a:r>
              <a:rPr lang="en-US" dirty="0">
                <a:ea typeface="Helvetica Neue"/>
                <a:cs typeface="Helvetica Neue"/>
                <a:sym typeface="Helvetica Neue"/>
              </a:rPr>
              <a:t>MPAS-O: Tasking</a:t>
            </a:r>
            <a:endParaRPr dirty="0">
              <a:ea typeface="Helvetica Neue"/>
              <a:cs typeface="Helvetica Neue"/>
              <a:sym typeface="Helvetica Neue"/>
            </a:endParaRPr>
          </a:p>
        </p:txBody>
      </p:sp>
      <p:sp>
        <p:nvSpPr>
          <p:cNvPr id="530" name="Shape 530"/>
          <p:cNvSpPr txBox="1">
            <a:spLocks noGrp="1"/>
          </p:cNvSpPr>
          <p:nvPr>
            <p:ph type="body" idx="1"/>
          </p:nvPr>
        </p:nvSpPr>
        <p:spPr>
          <a:xfrm>
            <a:off x="697230" y="1213021"/>
            <a:ext cx="10519410" cy="4830764"/>
          </a:xfrm>
          <a:prstGeom prst="rect">
            <a:avLst/>
          </a:prstGeom>
          <a:noFill/>
          <a:ln>
            <a:noFill/>
          </a:ln>
        </p:spPr>
        <p:txBody>
          <a:bodyPr spcFirstLastPara="1" vert="horz" wrap="square" lIns="91425" tIns="45700" rIns="91425" bIns="45700" numCol="1" anchor="t" anchorCtr="0" compatLnSpc="1">
            <a:prstTxWarp prst="textNoShape">
              <a:avLst/>
            </a:prstTxWarp>
            <a:noAutofit/>
          </a:bodyPr>
          <a:lstStyle/>
          <a:p>
            <a:pPr marL="342900" indent="-342900">
              <a:spcBef>
                <a:spcPts val="0"/>
              </a:spcBef>
              <a:spcAft>
                <a:spcPts val="0"/>
              </a:spcAft>
              <a:buClr>
                <a:schemeClr val="dk1"/>
              </a:buClr>
              <a:buSzPts val="2400"/>
              <a:buFont typeface="Arial"/>
              <a:buChar char="•"/>
            </a:pPr>
            <a:r>
              <a:rPr lang="en-US" b="1" dirty="0">
                <a:solidFill>
                  <a:schemeClr val="dk1"/>
                </a:solidFill>
                <a:latin typeface="Calibri"/>
                <a:ea typeface="Calibri"/>
                <a:cs typeface="Calibri"/>
                <a:sym typeface="Calibri"/>
              </a:rPr>
              <a:t>MPAS-O model uses unstructured meshes, data stored in memory is unstructured. Next contiguous element in an array may not be a neighbor of the previous element. Elements are decomposed into blocks.</a:t>
            </a:r>
            <a:endParaRPr dirty="0"/>
          </a:p>
          <a:p>
            <a:pPr marL="342900" indent="-342900">
              <a:spcBef>
                <a:spcPts val="480"/>
              </a:spcBef>
              <a:spcAft>
                <a:spcPts val="0"/>
              </a:spcAft>
              <a:buClr>
                <a:schemeClr val="dk1"/>
              </a:buClr>
              <a:buSzPts val="2400"/>
              <a:buFont typeface="Arial"/>
              <a:buChar char="•"/>
            </a:pPr>
            <a:r>
              <a:rPr lang="en-US" b="1" dirty="0">
                <a:solidFill>
                  <a:schemeClr val="dk1"/>
                </a:solidFill>
                <a:latin typeface="Calibri"/>
                <a:ea typeface="Calibri"/>
                <a:cs typeface="Calibri"/>
                <a:sym typeface="Calibri"/>
              </a:rPr>
              <a:t>Threaded Block Loops: </a:t>
            </a:r>
            <a:r>
              <a:rPr lang="en-US" b="1" dirty="0" err="1">
                <a:solidFill>
                  <a:schemeClr val="dk1"/>
                </a:solidFill>
                <a:latin typeface="Calibri"/>
                <a:ea typeface="Calibri"/>
                <a:cs typeface="Calibri"/>
                <a:sym typeface="Calibri"/>
              </a:rPr>
              <a:t>OpenMP</a:t>
            </a:r>
            <a:r>
              <a:rPr lang="en-US" b="1" dirty="0">
                <a:solidFill>
                  <a:schemeClr val="dk1"/>
                </a:solidFill>
                <a:latin typeface="Calibri"/>
                <a:ea typeface="Calibri"/>
                <a:cs typeface="Calibri"/>
                <a:sym typeface="Calibri"/>
              </a:rPr>
              <a:t> Tasking</a:t>
            </a:r>
            <a:endParaRPr dirty="0"/>
          </a:p>
        </p:txBody>
      </p:sp>
      <p:sp>
        <p:nvSpPr>
          <p:cNvPr id="531" name="Shape 531"/>
          <p:cNvSpPr txBox="1">
            <a:spLocks noGrp="1"/>
          </p:cNvSpPr>
          <p:nvPr>
            <p:ph type="sldNum" idx="12"/>
          </p:nvPr>
        </p:nvSpPr>
        <p:spPr>
          <a:xfrm>
            <a:off x="5640656" y="6368806"/>
            <a:ext cx="925708" cy="365125"/>
          </a:xfrm>
          <a:prstGeom prst="rect">
            <a:avLst/>
          </a:prstGeom>
          <a:noFill/>
          <a:ln>
            <a:noFill/>
          </a:ln>
        </p:spPr>
        <p:txBody>
          <a:bodyPr spcFirstLastPara="1" wrap="square" lIns="91425" tIns="45700" rIns="91425" bIns="45700" anchor="ctr" anchorCtr="0">
            <a:noAutofit/>
          </a:bodyPr>
          <a:lstStyle/>
          <a:p>
            <a:pPr algn="ctr">
              <a:spcBef>
                <a:spcPts val="0"/>
              </a:spcBef>
              <a:spcAft>
                <a:spcPts val="0"/>
              </a:spcAft>
            </a:pPr>
            <a:r>
              <a:rPr lang="en-US" sz="1100">
                <a:solidFill>
                  <a:srgbClr val="114766"/>
                </a:solidFill>
                <a:latin typeface="Calibri"/>
                <a:ea typeface="Calibri"/>
                <a:cs typeface="Calibri"/>
                <a:sym typeface="Calibri"/>
              </a:rPr>
              <a:t>- </a:t>
            </a:r>
            <a:fld id="{00000000-1234-1234-1234-123412341234}" type="slidenum">
              <a:rPr lang="en-US" sz="1100">
                <a:solidFill>
                  <a:srgbClr val="114766"/>
                </a:solidFill>
                <a:latin typeface="Calibri"/>
                <a:ea typeface="Calibri"/>
                <a:cs typeface="Calibri"/>
                <a:sym typeface="Calibri"/>
              </a:rPr>
              <a:pPr algn="ctr">
                <a:spcBef>
                  <a:spcPts val="0"/>
                </a:spcBef>
                <a:spcAft>
                  <a:spcPts val="0"/>
                </a:spcAft>
              </a:pPr>
              <a:t>83</a:t>
            </a:fld>
            <a:r>
              <a:rPr lang="en-US" sz="1100">
                <a:solidFill>
                  <a:srgbClr val="114766"/>
                </a:solidFill>
                <a:latin typeface="Calibri"/>
                <a:ea typeface="Calibri"/>
                <a:cs typeface="Calibri"/>
                <a:sym typeface="Calibri"/>
              </a:rPr>
              <a:t> -</a:t>
            </a:r>
            <a:endParaRPr sz="1100">
              <a:solidFill>
                <a:srgbClr val="114766"/>
              </a:solidFill>
              <a:latin typeface="Calibri"/>
              <a:ea typeface="Calibri"/>
              <a:cs typeface="Calibri"/>
              <a:sym typeface="Calibri"/>
            </a:endParaRPr>
          </a:p>
        </p:txBody>
      </p:sp>
      <p:sp>
        <p:nvSpPr>
          <p:cNvPr id="532" name="Shape 532"/>
          <p:cNvSpPr txBox="1"/>
          <p:nvPr/>
        </p:nvSpPr>
        <p:spPr>
          <a:xfrm>
            <a:off x="1859280" y="2849880"/>
            <a:ext cx="3373121" cy="2774259"/>
          </a:xfrm>
          <a:prstGeom prst="rect">
            <a:avLst/>
          </a:prstGeom>
          <a:solidFill>
            <a:srgbClr val="DFEAF2"/>
          </a:solidFill>
          <a:ln>
            <a:noFill/>
          </a:ln>
        </p:spPr>
        <p:txBody>
          <a:bodyPr spcFirstLastPara="1" wrap="square" lIns="91425" tIns="91425" rIns="91425" bIns="91425" anchor="t" anchorCtr="0">
            <a:noAutofit/>
          </a:bodyPr>
          <a:lstStyle/>
          <a:p>
            <a:pPr marL="342900" indent="-190500">
              <a:spcBef>
                <a:spcPts val="0"/>
              </a:spcBef>
              <a:spcAft>
                <a:spcPts val="0"/>
              </a:spcAft>
              <a:buClr>
                <a:srgbClr val="366092"/>
              </a:buClr>
            </a:pPr>
            <a:r>
              <a:rPr lang="en-US" sz="1600" dirty="0">
                <a:solidFill>
                  <a:schemeClr val="dk1"/>
                </a:solidFill>
                <a:latin typeface="Calibri"/>
                <a:ea typeface="Calibri"/>
                <a:cs typeface="Calibri"/>
                <a:sym typeface="Calibri"/>
              </a:rPr>
              <a:t>block =&gt; domain % </a:t>
            </a:r>
            <a:r>
              <a:rPr lang="en-US" sz="1600" dirty="0" err="1">
                <a:solidFill>
                  <a:schemeClr val="dk1"/>
                </a:solidFill>
                <a:latin typeface="Calibri"/>
                <a:ea typeface="Calibri"/>
                <a:cs typeface="Calibri"/>
                <a:sym typeface="Calibri"/>
              </a:rPr>
              <a:t>blocklist</a:t>
            </a:r>
            <a:endParaRPr sz="1600" dirty="0">
              <a:solidFill>
                <a:schemeClr val="dk1"/>
              </a:solidFill>
              <a:latin typeface="Calibri"/>
              <a:ea typeface="Calibri"/>
              <a:cs typeface="Calibri"/>
              <a:sym typeface="Calibri"/>
            </a:endParaRPr>
          </a:p>
          <a:p>
            <a:pPr marL="342900" indent="-190500">
              <a:spcBef>
                <a:spcPts val="1600"/>
              </a:spcBef>
              <a:spcAft>
                <a:spcPts val="0"/>
              </a:spcAft>
              <a:buClr>
                <a:srgbClr val="366092"/>
              </a:buClr>
            </a:pPr>
            <a:r>
              <a:rPr lang="en-US" sz="1600" dirty="0">
                <a:solidFill>
                  <a:schemeClr val="dk1"/>
                </a:solidFill>
                <a:latin typeface="Calibri"/>
                <a:ea typeface="Calibri"/>
                <a:cs typeface="Calibri"/>
                <a:sym typeface="Calibri"/>
              </a:rPr>
              <a:t>do while (associated(block))</a:t>
            </a:r>
            <a:endParaRPr dirty="0"/>
          </a:p>
          <a:p>
            <a:pPr marL="342900" indent="-190500">
              <a:spcBef>
                <a:spcPts val="1600"/>
              </a:spcBef>
              <a:spcAft>
                <a:spcPts val="0"/>
              </a:spcAft>
              <a:buClr>
                <a:srgbClr val="366092"/>
              </a:buClr>
            </a:pPr>
            <a:r>
              <a:rPr lang="en-US" sz="1600" dirty="0">
                <a:solidFill>
                  <a:schemeClr val="dk1"/>
                </a:solidFill>
                <a:latin typeface="Calibri"/>
                <a:ea typeface="Calibri"/>
                <a:cs typeface="Calibri"/>
                <a:sym typeface="Calibri"/>
              </a:rPr>
              <a:t>   call </a:t>
            </a:r>
            <a:r>
              <a:rPr lang="en-US" sz="1600" dirty="0" err="1">
                <a:solidFill>
                  <a:schemeClr val="dk1"/>
                </a:solidFill>
                <a:latin typeface="Calibri"/>
                <a:ea typeface="Calibri"/>
                <a:cs typeface="Calibri"/>
                <a:sym typeface="Calibri"/>
              </a:rPr>
              <a:t>compute_block</a:t>
            </a:r>
            <a:r>
              <a:rPr lang="en-US" sz="1600" dirty="0">
                <a:solidFill>
                  <a:schemeClr val="dk1"/>
                </a:solidFill>
                <a:latin typeface="Calibri"/>
                <a:ea typeface="Calibri"/>
                <a:cs typeface="Calibri"/>
                <a:sym typeface="Calibri"/>
              </a:rPr>
              <a:t>(block)</a:t>
            </a:r>
            <a:endParaRPr dirty="0"/>
          </a:p>
          <a:p>
            <a:pPr marL="342900" indent="-190500">
              <a:spcBef>
                <a:spcPts val="1600"/>
              </a:spcBef>
              <a:spcAft>
                <a:spcPts val="0"/>
              </a:spcAft>
              <a:buClr>
                <a:srgbClr val="366092"/>
              </a:buClr>
            </a:pPr>
            <a:r>
              <a:rPr lang="en-US" sz="1600" dirty="0">
                <a:solidFill>
                  <a:schemeClr val="dk1"/>
                </a:solidFill>
                <a:latin typeface="Calibri"/>
                <a:ea typeface="Calibri"/>
                <a:cs typeface="Calibri"/>
                <a:sym typeface="Calibri"/>
              </a:rPr>
              <a:t>   block =&gt; block % next</a:t>
            </a:r>
            <a:endParaRPr dirty="0"/>
          </a:p>
          <a:p>
            <a:pPr marL="342900" indent="-190500">
              <a:spcBef>
                <a:spcPts val="1600"/>
              </a:spcBef>
              <a:spcAft>
                <a:spcPts val="0"/>
              </a:spcAft>
              <a:buClr>
                <a:srgbClr val="366092"/>
              </a:buClr>
            </a:pPr>
            <a:r>
              <a:rPr lang="en-US" sz="1600" dirty="0">
                <a:solidFill>
                  <a:schemeClr val="dk1"/>
                </a:solidFill>
                <a:latin typeface="Calibri"/>
                <a:ea typeface="Calibri"/>
                <a:cs typeface="Calibri"/>
                <a:sym typeface="Calibri"/>
              </a:rPr>
              <a:t>end do</a:t>
            </a:r>
            <a:endParaRPr dirty="0"/>
          </a:p>
        </p:txBody>
      </p:sp>
      <p:sp>
        <p:nvSpPr>
          <p:cNvPr id="533" name="Shape 533"/>
          <p:cNvSpPr txBox="1"/>
          <p:nvPr/>
        </p:nvSpPr>
        <p:spPr>
          <a:xfrm>
            <a:off x="6338699" y="2849880"/>
            <a:ext cx="3199002" cy="2774259"/>
          </a:xfrm>
          <a:prstGeom prst="rect">
            <a:avLst/>
          </a:prstGeom>
          <a:solidFill>
            <a:srgbClr val="DFEAF2"/>
          </a:solidFill>
          <a:ln>
            <a:noFill/>
          </a:ln>
        </p:spPr>
        <p:txBody>
          <a:bodyPr spcFirstLastPara="1" wrap="square" lIns="91425" tIns="91425" rIns="91425" bIns="91425" anchor="t" anchorCtr="0">
            <a:noAutofit/>
          </a:bodyPr>
          <a:lstStyle/>
          <a:p>
            <a:pPr>
              <a:spcBef>
                <a:spcPts val="0"/>
              </a:spcBef>
              <a:spcAft>
                <a:spcPts val="0"/>
              </a:spcAft>
              <a:buClr>
                <a:schemeClr val="dk1"/>
              </a:buClr>
            </a:pPr>
            <a:r>
              <a:rPr lang="en-US" sz="1600" dirty="0">
                <a:solidFill>
                  <a:schemeClr val="dk1"/>
                </a:solidFill>
                <a:latin typeface="Calibri"/>
                <a:ea typeface="Calibri"/>
                <a:cs typeface="Calibri"/>
                <a:sym typeface="Calibri"/>
              </a:rPr>
              <a:t>block =&gt; domain % </a:t>
            </a:r>
            <a:r>
              <a:rPr lang="en-US" sz="1600" dirty="0" err="1">
                <a:solidFill>
                  <a:schemeClr val="dk1"/>
                </a:solidFill>
                <a:latin typeface="Calibri"/>
                <a:ea typeface="Calibri"/>
                <a:cs typeface="Calibri"/>
                <a:sym typeface="Calibri"/>
              </a:rPr>
              <a:t>blocklist</a:t>
            </a:r>
            <a:endParaRPr sz="1600" dirty="0">
              <a:solidFill>
                <a:schemeClr val="dk1"/>
              </a:solidFill>
              <a:latin typeface="Calibri"/>
              <a:ea typeface="Calibri"/>
              <a:cs typeface="Calibri"/>
              <a:sym typeface="Calibri"/>
            </a:endParaRPr>
          </a:p>
          <a:p>
            <a:pPr>
              <a:spcBef>
                <a:spcPts val="0"/>
              </a:spcBef>
              <a:spcAft>
                <a:spcPts val="0"/>
              </a:spcAft>
              <a:buClr>
                <a:schemeClr val="dk1"/>
              </a:buClr>
            </a:pPr>
            <a:r>
              <a:rPr lang="en-US" sz="1600" dirty="0">
                <a:solidFill>
                  <a:schemeClr val="dk1"/>
                </a:solidFill>
                <a:latin typeface="Calibri"/>
                <a:ea typeface="Calibri"/>
                <a:cs typeface="Calibri"/>
                <a:sym typeface="Calibri"/>
              </a:rPr>
              <a:t>do while (associated(block))</a:t>
            </a:r>
            <a:endParaRPr dirty="0"/>
          </a:p>
          <a:p>
            <a:pPr>
              <a:spcBef>
                <a:spcPts val="0"/>
              </a:spcBef>
              <a:spcAft>
                <a:spcPts val="0"/>
              </a:spcAft>
              <a:buClr>
                <a:schemeClr val="dk1"/>
              </a:buClr>
            </a:pPr>
            <a:r>
              <a:rPr lang="en-US" sz="1600" dirty="0">
                <a:solidFill>
                  <a:schemeClr val="dk1"/>
                </a:solidFill>
                <a:latin typeface="Calibri"/>
                <a:ea typeface="Calibri"/>
                <a:cs typeface="Calibri"/>
                <a:sym typeface="Calibri"/>
              </a:rPr>
              <a:t>   </a:t>
            </a:r>
            <a:r>
              <a:rPr lang="en-US" sz="1600" dirty="0" err="1">
                <a:solidFill>
                  <a:schemeClr val="dk1"/>
                </a:solidFill>
                <a:latin typeface="Calibri"/>
                <a:ea typeface="Calibri"/>
                <a:cs typeface="Calibri"/>
                <a:sym typeface="Calibri"/>
              </a:rPr>
              <a:t>block_d</a:t>
            </a:r>
            <a:r>
              <a:rPr lang="en-US" sz="1600" dirty="0">
                <a:solidFill>
                  <a:schemeClr val="dk1"/>
                </a:solidFill>
                <a:latin typeface="Calibri"/>
                <a:ea typeface="Calibri"/>
                <a:cs typeface="Calibri"/>
                <a:sym typeface="Calibri"/>
              </a:rPr>
              <a:t> = block</a:t>
            </a:r>
            <a:endParaRPr dirty="0"/>
          </a:p>
          <a:p>
            <a:pPr>
              <a:spcBef>
                <a:spcPts val="0"/>
              </a:spcBef>
              <a:spcAft>
                <a:spcPts val="0"/>
              </a:spcAft>
              <a:buClr>
                <a:schemeClr val="dk1"/>
              </a:buClr>
            </a:pPr>
            <a:r>
              <a:rPr lang="en-US" sz="1600" dirty="0">
                <a:solidFill>
                  <a:schemeClr val="dk1"/>
                </a:solidFill>
                <a:latin typeface="Calibri"/>
                <a:ea typeface="Calibri"/>
                <a:cs typeface="Calibri"/>
                <a:sym typeface="Calibri"/>
              </a:rPr>
              <a:t>   </a:t>
            </a:r>
            <a:r>
              <a:rPr lang="en-US" sz="1600" dirty="0">
                <a:solidFill>
                  <a:srgbClr val="FF0000"/>
                </a:solidFill>
                <a:latin typeface="Calibri"/>
                <a:ea typeface="Calibri"/>
                <a:cs typeface="Calibri"/>
                <a:sym typeface="Calibri"/>
              </a:rPr>
              <a:t>!$</a:t>
            </a:r>
            <a:r>
              <a:rPr lang="en-US" sz="1600" dirty="0" err="1">
                <a:solidFill>
                  <a:srgbClr val="FF0000"/>
                </a:solidFill>
                <a:latin typeface="Calibri"/>
                <a:ea typeface="Calibri"/>
                <a:cs typeface="Calibri"/>
                <a:sym typeface="Calibri"/>
              </a:rPr>
              <a:t>omp</a:t>
            </a:r>
            <a:r>
              <a:rPr lang="en-US" sz="1600" dirty="0">
                <a:solidFill>
                  <a:srgbClr val="FF0000"/>
                </a:solidFill>
                <a:latin typeface="Calibri"/>
                <a:ea typeface="Calibri"/>
                <a:cs typeface="Calibri"/>
                <a:sym typeface="Calibri"/>
              </a:rPr>
              <a:t> task</a:t>
            </a:r>
            <a:endParaRPr dirty="0"/>
          </a:p>
          <a:p>
            <a:pPr>
              <a:spcBef>
                <a:spcPts val="0"/>
              </a:spcBef>
              <a:spcAft>
                <a:spcPts val="0"/>
              </a:spcAft>
              <a:buClr>
                <a:schemeClr val="dk1"/>
              </a:buClr>
            </a:pPr>
            <a:r>
              <a:rPr lang="en-US" sz="1600" dirty="0">
                <a:solidFill>
                  <a:schemeClr val="dk1"/>
                </a:solidFill>
                <a:latin typeface="Calibri"/>
                <a:ea typeface="Calibri"/>
                <a:cs typeface="Calibri"/>
                <a:sym typeface="Calibri"/>
              </a:rPr>
              <a:t>   </a:t>
            </a:r>
            <a:r>
              <a:rPr lang="en-US" sz="1600" dirty="0" err="1">
                <a:solidFill>
                  <a:schemeClr val="dk1"/>
                </a:solidFill>
                <a:latin typeface="Calibri"/>
                <a:ea typeface="Calibri"/>
                <a:cs typeface="Calibri"/>
                <a:sym typeface="Calibri"/>
              </a:rPr>
              <a:t>firstprivate</a:t>
            </a:r>
            <a:r>
              <a:rPr lang="en-US" sz="1600" dirty="0">
                <a:solidFill>
                  <a:schemeClr val="dk1"/>
                </a:solidFill>
                <a:latin typeface="Calibri"/>
                <a:ea typeface="Calibri"/>
                <a:cs typeface="Calibri"/>
                <a:sym typeface="Calibri"/>
              </a:rPr>
              <a:t>(</a:t>
            </a:r>
            <a:r>
              <a:rPr lang="en-US" sz="1600" dirty="0" err="1">
                <a:solidFill>
                  <a:schemeClr val="dk1"/>
                </a:solidFill>
                <a:latin typeface="Calibri"/>
                <a:ea typeface="Calibri"/>
                <a:cs typeface="Calibri"/>
                <a:sym typeface="Calibri"/>
              </a:rPr>
              <a:t>block_d</a:t>
            </a:r>
            <a:r>
              <a:rPr lang="en-US" sz="1600" dirty="0">
                <a:solidFill>
                  <a:schemeClr val="dk1"/>
                </a:solidFill>
                <a:latin typeface="Calibri"/>
                <a:ea typeface="Calibri"/>
                <a:cs typeface="Calibri"/>
                <a:sym typeface="Calibri"/>
              </a:rPr>
              <a:t>)</a:t>
            </a:r>
            <a:endParaRPr dirty="0"/>
          </a:p>
          <a:p>
            <a:pPr>
              <a:spcBef>
                <a:spcPts val="0"/>
              </a:spcBef>
              <a:spcAft>
                <a:spcPts val="0"/>
              </a:spcAft>
              <a:buClr>
                <a:schemeClr val="dk1"/>
              </a:buClr>
            </a:pPr>
            <a:r>
              <a:rPr lang="en-US" sz="1600" dirty="0">
                <a:solidFill>
                  <a:schemeClr val="dk1"/>
                </a:solidFill>
                <a:latin typeface="Calibri"/>
                <a:ea typeface="Calibri"/>
                <a:cs typeface="Calibri"/>
                <a:sym typeface="Calibri"/>
              </a:rPr>
              <a:t>   call </a:t>
            </a:r>
            <a:r>
              <a:rPr lang="en-US" sz="1600" dirty="0" err="1">
                <a:solidFill>
                  <a:schemeClr val="dk1"/>
                </a:solidFill>
                <a:latin typeface="Calibri"/>
                <a:ea typeface="Calibri"/>
                <a:cs typeface="Calibri"/>
                <a:sym typeface="Calibri"/>
              </a:rPr>
              <a:t>compute_block</a:t>
            </a:r>
            <a:r>
              <a:rPr lang="en-US" sz="1600" dirty="0">
                <a:solidFill>
                  <a:schemeClr val="dk1"/>
                </a:solidFill>
                <a:latin typeface="Calibri"/>
                <a:ea typeface="Calibri"/>
                <a:cs typeface="Calibri"/>
                <a:sym typeface="Calibri"/>
              </a:rPr>
              <a:t>(</a:t>
            </a:r>
            <a:r>
              <a:rPr lang="en-US" sz="1600" dirty="0" err="1">
                <a:solidFill>
                  <a:schemeClr val="dk1"/>
                </a:solidFill>
                <a:latin typeface="Calibri"/>
                <a:ea typeface="Calibri"/>
                <a:cs typeface="Calibri"/>
                <a:sym typeface="Calibri"/>
              </a:rPr>
              <a:t>block_b</a:t>
            </a:r>
            <a:r>
              <a:rPr lang="en-US" sz="1600" dirty="0">
                <a:solidFill>
                  <a:schemeClr val="dk1"/>
                </a:solidFill>
                <a:latin typeface="Calibri"/>
                <a:ea typeface="Calibri"/>
                <a:cs typeface="Calibri"/>
                <a:sym typeface="Calibri"/>
              </a:rPr>
              <a:t>)</a:t>
            </a:r>
            <a:endParaRPr dirty="0"/>
          </a:p>
          <a:p>
            <a:pPr>
              <a:spcBef>
                <a:spcPts val="0"/>
              </a:spcBef>
              <a:spcAft>
                <a:spcPts val="0"/>
              </a:spcAft>
              <a:buClr>
                <a:schemeClr val="dk1"/>
              </a:buClr>
            </a:pPr>
            <a:r>
              <a:rPr lang="en-US" sz="1600" dirty="0">
                <a:solidFill>
                  <a:schemeClr val="dk1"/>
                </a:solidFill>
                <a:latin typeface="Calibri"/>
                <a:ea typeface="Calibri"/>
                <a:cs typeface="Calibri"/>
                <a:sym typeface="Calibri"/>
              </a:rPr>
              <a:t>   </a:t>
            </a:r>
            <a:r>
              <a:rPr lang="en-US" sz="1600" dirty="0">
                <a:solidFill>
                  <a:srgbClr val="FF0000"/>
                </a:solidFill>
                <a:latin typeface="Calibri"/>
                <a:ea typeface="Calibri"/>
                <a:cs typeface="Calibri"/>
                <a:sym typeface="Calibri"/>
              </a:rPr>
              <a:t>!$</a:t>
            </a:r>
            <a:r>
              <a:rPr lang="en-US" sz="1600" dirty="0" err="1">
                <a:solidFill>
                  <a:srgbClr val="FF0000"/>
                </a:solidFill>
                <a:latin typeface="Calibri"/>
                <a:ea typeface="Calibri"/>
                <a:cs typeface="Calibri"/>
                <a:sym typeface="Calibri"/>
              </a:rPr>
              <a:t>omp</a:t>
            </a:r>
            <a:r>
              <a:rPr lang="en-US" sz="1600" dirty="0">
                <a:solidFill>
                  <a:srgbClr val="FF0000"/>
                </a:solidFill>
                <a:latin typeface="Calibri"/>
                <a:ea typeface="Calibri"/>
                <a:cs typeface="Calibri"/>
                <a:sym typeface="Calibri"/>
              </a:rPr>
              <a:t> end task</a:t>
            </a:r>
            <a:endParaRPr dirty="0"/>
          </a:p>
          <a:p>
            <a:pPr>
              <a:spcBef>
                <a:spcPts val="0"/>
              </a:spcBef>
              <a:spcAft>
                <a:spcPts val="0"/>
              </a:spcAft>
              <a:buClr>
                <a:schemeClr val="dk1"/>
              </a:buClr>
            </a:pPr>
            <a:r>
              <a:rPr lang="en-US" sz="1600" dirty="0">
                <a:solidFill>
                  <a:schemeClr val="dk1"/>
                </a:solidFill>
                <a:latin typeface="Calibri"/>
                <a:ea typeface="Calibri"/>
                <a:cs typeface="Calibri"/>
                <a:sym typeface="Calibri"/>
              </a:rPr>
              <a:t>   block =&gt; block % next</a:t>
            </a:r>
            <a:endParaRPr dirty="0"/>
          </a:p>
          <a:p>
            <a:pPr>
              <a:spcBef>
                <a:spcPts val="0"/>
              </a:spcBef>
              <a:spcAft>
                <a:spcPts val="0"/>
              </a:spcAft>
              <a:buClr>
                <a:schemeClr val="dk1"/>
              </a:buClr>
            </a:pPr>
            <a:r>
              <a:rPr lang="en-US" sz="1600" dirty="0">
                <a:solidFill>
                  <a:schemeClr val="dk1"/>
                </a:solidFill>
                <a:latin typeface="Calibri"/>
                <a:ea typeface="Calibri"/>
                <a:cs typeface="Calibri"/>
                <a:sym typeface="Calibri"/>
              </a:rPr>
              <a:t>end do</a:t>
            </a:r>
            <a:endParaRPr dirty="0"/>
          </a:p>
          <a:p>
            <a:pPr>
              <a:spcBef>
                <a:spcPts val="0"/>
              </a:spcBef>
              <a:spcAft>
                <a:spcPts val="0"/>
              </a:spcAft>
              <a:buClr>
                <a:srgbClr val="FF0000"/>
              </a:buClr>
            </a:pPr>
            <a:r>
              <a:rPr lang="en-US" sz="1600" dirty="0">
                <a:solidFill>
                  <a:srgbClr val="FF0000"/>
                </a:solidFill>
                <a:latin typeface="Calibri"/>
                <a:ea typeface="Calibri"/>
                <a:cs typeface="Calibri"/>
                <a:sym typeface="Calibri"/>
              </a:rPr>
              <a:t>!$</a:t>
            </a:r>
            <a:r>
              <a:rPr lang="en-US" sz="1600" dirty="0" err="1">
                <a:solidFill>
                  <a:srgbClr val="FF0000"/>
                </a:solidFill>
                <a:latin typeface="Calibri"/>
                <a:ea typeface="Calibri"/>
                <a:cs typeface="Calibri"/>
                <a:sym typeface="Calibri"/>
              </a:rPr>
              <a:t>omp</a:t>
            </a:r>
            <a:r>
              <a:rPr lang="en-US" sz="1600" dirty="0">
                <a:solidFill>
                  <a:srgbClr val="FF0000"/>
                </a:solidFill>
                <a:latin typeface="Calibri"/>
                <a:ea typeface="Calibri"/>
                <a:cs typeface="Calibri"/>
                <a:sym typeface="Calibri"/>
              </a:rPr>
              <a:t> </a:t>
            </a:r>
            <a:r>
              <a:rPr lang="en-US" sz="1600" dirty="0" err="1">
                <a:solidFill>
                  <a:srgbClr val="FF0000"/>
                </a:solidFill>
                <a:latin typeface="Calibri"/>
                <a:ea typeface="Calibri"/>
                <a:cs typeface="Calibri"/>
                <a:sym typeface="Calibri"/>
              </a:rPr>
              <a:t>taskwait</a:t>
            </a:r>
            <a:endParaRPr dirty="0"/>
          </a:p>
        </p:txBody>
      </p:sp>
      <p:cxnSp>
        <p:nvCxnSpPr>
          <p:cNvPr id="534" name="Shape 534"/>
          <p:cNvCxnSpPr/>
          <p:nvPr/>
        </p:nvCxnSpPr>
        <p:spPr>
          <a:xfrm>
            <a:off x="5443220" y="4234185"/>
            <a:ext cx="776100" cy="0"/>
          </a:xfrm>
          <a:prstGeom prst="straightConnector1">
            <a:avLst/>
          </a:prstGeom>
          <a:noFill/>
          <a:ln w="50800" cap="flat" cmpd="sng">
            <a:solidFill>
              <a:schemeClr val="dk2"/>
            </a:solidFill>
            <a:prstDash val="solid"/>
            <a:round/>
            <a:headEnd type="none" w="med" len="med"/>
            <a:tailEnd type="triangle" w="lg" len="lg"/>
          </a:ln>
        </p:spPr>
      </p:cxnSp>
      <p:cxnSp>
        <p:nvCxnSpPr>
          <p:cNvPr id="535" name="Shape 535"/>
          <p:cNvCxnSpPr/>
          <p:nvPr/>
        </p:nvCxnSpPr>
        <p:spPr>
          <a:xfrm>
            <a:off x="8962299" y="10142225"/>
            <a:ext cx="776100" cy="0"/>
          </a:xfrm>
          <a:prstGeom prst="straightConnector1">
            <a:avLst/>
          </a:prstGeom>
          <a:noFill/>
          <a:ln w="19050" cap="flat" cmpd="sng">
            <a:solidFill>
              <a:schemeClr val="dk2"/>
            </a:solidFill>
            <a:prstDash val="solid"/>
            <a:round/>
            <a:headEnd type="none" w="med" len="med"/>
            <a:tailEnd type="triangle" w="lg" len="lg"/>
          </a:ln>
        </p:spPr>
      </p:cxnSp>
      <p:cxnSp>
        <p:nvCxnSpPr>
          <p:cNvPr id="536" name="Shape 536"/>
          <p:cNvCxnSpPr/>
          <p:nvPr/>
        </p:nvCxnSpPr>
        <p:spPr>
          <a:xfrm>
            <a:off x="16099699" y="9519925"/>
            <a:ext cx="776100" cy="0"/>
          </a:xfrm>
          <a:prstGeom prst="straightConnector1">
            <a:avLst/>
          </a:prstGeom>
          <a:noFill/>
          <a:ln w="19050" cap="flat" cmpd="sng">
            <a:solidFill>
              <a:schemeClr val="dk2"/>
            </a:solidFill>
            <a:prstDash val="solid"/>
            <a:round/>
            <a:headEnd type="none" w="med" len="med"/>
            <a:tailEnd type="triangle" w="lg" len="lg"/>
          </a:ln>
        </p:spPr>
      </p:cxnSp>
      <p:sp>
        <p:nvSpPr>
          <p:cNvPr id="537" name="Shape 537"/>
          <p:cNvSpPr txBox="1"/>
          <p:nvPr/>
        </p:nvSpPr>
        <p:spPr>
          <a:xfrm>
            <a:off x="4408206" y="5949160"/>
            <a:ext cx="5330193" cy="307777"/>
          </a:xfrm>
          <a:prstGeom prst="rect">
            <a:avLst/>
          </a:prstGeom>
          <a:noFill/>
          <a:ln>
            <a:noFill/>
          </a:ln>
        </p:spPr>
        <p:txBody>
          <a:bodyPr spcFirstLastPara="1" wrap="square" lIns="91425" tIns="45700" rIns="91425" bIns="45700" anchor="t" anchorCtr="0">
            <a:noAutofit/>
          </a:bodyPr>
          <a:lstStyle/>
          <a:p>
            <a:pPr>
              <a:spcBef>
                <a:spcPts val="0"/>
              </a:spcBef>
              <a:spcAft>
                <a:spcPts val="0"/>
              </a:spcAft>
            </a:pPr>
            <a:r>
              <a:rPr lang="en-US" sz="1400" i="1" dirty="0">
                <a:solidFill>
                  <a:schemeClr val="dk1"/>
                </a:solidFill>
                <a:latin typeface="Calibri"/>
                <a:ea typeface="Calibri"/>
                <a:cs typeface="Calibri"/>
                <a:sym typeface="Calibri"/>
              </a:rPr>
              <a:t>Courtesy of Douglas Jacobsen et. al., NCAR Multi-Core 2015 Workshop</a:t>
            </a:r>
            <a:endParaRPr dirty="0"/>
          </a:p>
        </p:txBody>
      </p:sp>
      <p:sp>
        <p:nvSpPr>
          <p:cNvPr id="12" name="TextBox 11">
            <a:extLst>
              <a:ext uri="{FF2B5EF4-FFF2-40B4-BE49-F238E27FC236}">
                <a16:creationId xmlns:a16="http://schemas.microsoft.com/office/drawing/2014/main" id="{429996E4-2CEE-274D-88BC-D5DD1ACF2D5E}"/>
              </a:ext>
            </a:extLst>
          </p:cNvPr>
          <p:cNvSpPr txBox="1"/>
          <p:nvPr/>
        </p:nvSpPr>
        <p:spPr>
          <a:xfrm>
            <a:off x="3674755" y="959485"/>
            <a:ext cx="7879081" cy="341632"/>
          </a:xfrm>
          <a:prstGeom prst="rect">
            <a:avLst/>
          </a:prstGeom>
          <a:noFill/>
        </p:spPr>
        <p:txBody>
          <a:bodyPr wrap="none" rtlCol="0">
            <a:spAutoFit/>
          </a:bodyPr>
          <a:lstStyle/>
          <a:p>
            <a:pPr algn="ctr">
              <a:lnSpc>
                <a:spcPct val="90000"/>
              </a:lnSpc>
            </a:pPr>
            <a:r>
              <a:rPr lang="en-US" dirty="0">
                <a:solidFill>
                  <a:srgbClr val="FF0000"/>
                </a:solidFill>
              </a:rPr>
              <a:t>Helen: consider to remove this slide. Older result, but illustrates simple point</a:t>
            </a:r>
          </a:p>
        </p:txBody>
      </p:sp>
    </p:spTree>
    <p:extLst>
      <p:ext uri="{BB962C8B-B14F-4D97-AF65-F5344CB8AC3E}">
        <p14:creationId xmlns:p14="http://schemas.microsoft.com/office/powerpoint/2010/main" val="226777798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553"/>
        <p:cNvGrpSpPr/>
        <p:nvPr/>
      </p:nvGrpSpPr>
      <p:grpSpPr>
        <a:xfrm>
          <a:off x="0" y="0"/>
          <a:ext cx="0" cy="0"/>
          <a:chOff x="0" y="0"/>
          <a:chExt cx="0" cy="0"/>
        </a:xfrm>
      </p:grpSpPr>
      <p:sp>
        <p:nvSpPr>
          <p:cNvPr id="554" name="Shape 554"/>
          <p:cNvSpPr txBox="1">
            <a:spLocks noGrp="1"/>
          </p:cNvSpPr>
          <p:nvPr>
            <p:ph type="title"/>
          </p:nvPr>
        </p:nvSpPr>
        <p:spPr>
          <a:xfrm>
            <a:off x="738287" y="190006"/>
            <a:ext cx="8737938" cy="769479"/>
          </a:xfrm>
          <a:prstGeom prst="rect">
            <a:avLst/>
          </a:prstGeom>
          <a:noFill/>
          <a:ln>
            <a:noFill/>
          </a:ln>
        </p:spPr>
        <p:txBody>
          <a:bodyPr spcFirstLastPara="1" vert="horz" wrap="square" lIns="91425" tIns="0" rIns="91425" bIns="0" numCol="1" anchor="b" anchorCtr="0" compatLnSpc="1">
            <a:prstTxWarp prst="textNoShape">
              <a:avLst/>
            </a:prstTxWarp>
            <a:noAutofit/>
          </a:bodyPr>
          <a:lstStyle/>
          <a:p>
            <a:pPr marL="228600" indent="-228600">
              <a:spcBef>
                <a:spcPts val="0"/>
              </a:spcBef>
              <a:spcAft>
                <a:spcPts val="0"/>
              </a:spcAft>
              <a:buClr>
                <a:schemeClr val="dk2"/>
              </a:buClr>
            </a:pPr>
            <a:r>
              <a:rPr lang="en-US" dirty="0">
                <a:ea typeface="Helvetica Neue"/>
                <a:cs typeface="Helvetica Neue"/>
                <a:sym typeface="Helvetica Neue"/>
              </a:rPr>
              <a:t>MPAS-O: Compare Schedules and SIMD</a:t>
            </a:r>
            <a:endParaRPr dirty="0">
              <a:ea typeface="Helvetica Neue"/>
              <a:cs typeface="Helvetica Neue"/>
              <a:sym typeface="Helvetica Neue"/>
            </a:endParaRPr>
          </a:p>
        </p:txBody>
      </p:sp>
      <p:sp>
        <p:nvSpPr>
          <p:cNvPr id="555" name="Shape 555"/>
          <p:cNvSpPr txBox="1">
            <a:spLocks noGrp="1"/>
          </p:cNvSpPr>
          <p:nvPr>
            <p:ph type="sldNum" idx="12"/>
          </p:nvPr>
        </p:nvSpPr>
        <p:spPr>
          <a:xfrm>
            <a:off x="5640656" y="6368806"/>
            <a:ext cx="925708" cy="365125"/>
          </a:xfrm>
          <a:prstGeom prst="rect">
            <a:avLst/>
          </a:prstGeom>
          <a:noFill/>
          <a:ln>
            <a:noFill/>
          </a:ln>
        </p:spPr>
        <p:txBody>
          <a:bodyPr spcFirstLastPara="1" wrap="square" lIns="91425" tIns="45700" rIns="91425" bIns="45700" anchor="ctr" anchorCtr="0">
            <a:noAutofit/>
          </a:bodyPr>
          <a:lstStyle/>
          <a:p>
            <a:pPr algn="ctr">
              <a:spcBef>
                <a:spcPts val="0"/>
              </a:spcBef>
              <a:spcAft>
                <a:spcPts val="0"/>
              </a:spcAft>
            </a:pPr>
            <a:r>
              <a:rPr lang="en-US" sz="1100">
                <a:solidFill>
                  <a:srgbClr val="114766"/>
                </a:solidFill>
                <a:latin typeface="Calibri"/>
                <a:ea typeface="Calibri"/>
                <a:cs typeface="Calibri"/>
                <a:sym typeface="Calibri"/>
              </a:rPr>
              <a:t>- </a:t>
            </a:r>
            <a:fld id="{00000000-1234-1234-1234-123412341234}" type="slidenum">
              <a:rPr lang="en-US" sz="1100">
                <a:solidFill>
                  <a:srgbClr val="114766"/>
                </a:solidFill>
                <a:latin typeface="Calibri"/>
                <a:ea typeface="Calibri"/>
                <a:cs typeface="Calibri"/>
                <a:sym typeface="Calibri"/>
              </a:rPr>
              <a:pPr algn="ctr">
                <a:spcBef>
                  <a:spcPts val="0"/>
                </a:spcBef>
                <a:spcAft>
                  <a:spcPts val="0"/>
                </a:spcAft>
              </a:pPr>
              <a:t>84</a:t>
            </a:fld>
            <a:r>
              <a:rPr lang="en-US" sz="1100">
                <a:solidFill>
                  <a:srgbClr val="114766"/>
                </a:solidFill>
                <a:latin typeface="Calibri"/>
                <a:ea typeface="Calibri"/>
                <a:cs typeface="Calibri"/>
                <a:sym typeface="Calibri"/>
              </a:rPr>
              <a:t> -</a:t>
            </a:r>
            <a:endParaRPr sz="1100">
              <a:solidFill>
                <a:srgbClr val="114766"/>
              </a:solidFill>
              <a:latin typeface="Calibri"/>
              <a:ea typeface="Calibri"/>
              <a:cs typeface="Calibri"/>
              <a:sym typeface="Calibri"/>
            </a:endParaRPr>
          </a:p>
        </p:txBody>
      </p:sp>
      <p:pic>
        <p:nvPicPr>
          <p:cNvPr id="556" name="Shape 556" descr="Screen Shot 2015-09-27 at 7.06.25 PM.png"/>
          <p:cNvPicPr preferRelativeResize="0"/>
          <p:nvPr/>
        </p:nvPicPr>
        <p:blipFill rotWithShape="1">
          <a:blip r:embed="rId3">
            <a:alphaModFix/>
          </a:blip>
          <a:srcRect/>
          <a:stretch/>
        </p:blipFill>
        <p:spPr>
          <a:xfrm>
            <a:off x="1637064" y="1231901"/>
            <a:ext cx="4178300" cy="3593200"/>
          </a:xfrm>
          <a:prstGeom prst="rect">
            <a:avLst/>
          </a:prstGeom>
          <a:noFill/>
          <a:ln>
            <a:noFill/>
          </a:ln>
        </p:spPr>
      </p:pic>
      <p:sp>
        <p:nvSpPr>
          <p:cNvPr id="557" name="Shape 557"/>
          <p:cNvSpPr txBox="1">
            <a:spLocks noGrp="1"/>
          </p:cNvSpPr>
          <p:nvPr>
            <p:ph type="body" idx="1"/>
          </p:nvPr>
        </p:nvSpPr>
        <p:spPr>
          <a:xfrm>
            <a:off x="2318374" y="4755514"/>
            <a:ext cx="7859722" cy="1384790"/>
          </a:xfrm>
          <a:prstGeom prst="rect">
            <a:avLst/>
          </a:prstGeom>
          <a:solidFill>
            <a:srgbClr val="F3CAC6"/>
          </a:solidFill>
          <a:ln>
            <a:noFill/>
          </a:ln>
        </p:spPr>
        <p:txBody>
          <a:bodyPr spcFirstLastPara="1" vert="horz" wrap="square" lIns="91425" tIns="45700" rIns="91425" bIns="45700" numCol="1" anchor="t" anchorCtr="0" compatLnSpc="1">
            <a:prstTxWarp prst="textNoShape">
              <a:avLst/>
            </a:prstTxWarp>
            <a:noAutofit/>
          </a:bodyPr>
          <a:lstStyle/>
          <a:p>
            <a:pPr marL="342900" indent="-342900">
              <a:lnSpc>
                <a:spcPct val="80000"/>
              </a:lnSpc>
              <a:spcBef>
                <a:spcPts val="0"/>
              </a:spcBef>
              <a:spcAft>
                <a:spcPts val="0"/>
              </a:spcAft>
              <a:buClr>
                <a:schemeClr val="dk1"/>
              </a:buClr>
              <a:buSzPts val="1804"/>
              <a:buFont typeface="Arial"/>
              <a:buChar char="•"/>
            </a:pPr>
            <a:r>
              <a:rPr lang="en-US" sz="1804" b="1">
                <a:solidFill>
                  <a:schemeClr val="dk1"/>
                </a:solidFill>
                <a:latin typeface="Calibri"/>
                <a:ea typeface="Calibri"/>
                <a:cs typeface="Calibri"/>
                <a:sym typeface="Calibri"/>
              </a:rPr>
              <a:t>Good to explore different OpenMP schedules</a:t>
            </a:r>
            <a:endParaRPr/>
          </a:p>
          <a:p>
            <a:pPr marL="342900" indent="-342900">
              <a:lnSpc>
                <a:spcPct val="80000"/>
              </a:lnSpc>
              <a:spcBef>
                <a:spcPts val="361"/>
              </a:spcBef>
              <a:spcAft>
                <a:spcPts val="0"/>
              </a:spcAft>
              <a:buClr>
                <a:schemeClr val="dk1"/>
              </a:buClr>
              <a:buSzPts val="1804"/>
              <a:buFont typeface="Arial"/>
              <a:buChar char="•"/>
            </a:pPr>
            <a:r>
              <a:rPr lang="en-US" sz="1804" b="1">
                <a:solidFill>
                  <a:schemeClr val="dk1"/>
                </a:solidFill>
                <a:latin typeface="Calibri"/>
                <a:ea typeface="Calibri"/>
                <a:cs typeface="Calibri"/>
                <a:sym typeface="Calibri"/>
              </a:rPr>
              <a:t>Good to experiment with different combinations of MPI tasks and OpenMP threads to find a sweet spot. “2-12 Static SIMD OMP” is the best in this case.</a:t>
            </a:r>
            <a:endParaRPr/>
          </a:p>
          <a:p>
            <a:pPr marL="342900" indent="-342900">
              <a:lnSpc>
                <a:spcPct val="80000"/>
              </a:lnSpc>
              <a:spcBef>
                <a:spcPts val="361"/>
              </a:spcBef>
              <a:spcAft>
                <a:spcPts val="0"/>
              </a:spcAft>
              <a:buClr>
                <a:schemeClr val="dk1"/>
              </a:buClr>
              <a:buSzPts val="1804"/>
              <a:buFont typeface="Arial"/>
              <a:buChar char="•"/>
            </a:pPr>
            <a:r>
              <a:rPr lang="en-US" sz="1804" b="1">
                <a:solidFill>
                  <a:schemeClr val="dk1"/>
                </a:solidFill>
                <a:latin typeface="Calibri"/>
                <a:ea typeface="Calibri"/>
                <a:cs typeface="Calibri"/>
                <a:sym typeface="Calibri"/>
              </a:rPr>
              <a:t>SIMD directive helps a little, to vectorize loops compilers can not auto-vectorize. </a:t>
            </a:r>
            <a:endParaRPr sz="1804" b="1">
              <a:solidFill>
                <a:schemeClr val="dk1"/>
              </a:solidFill>
              <a:latin typeface="Calibri"/>
              <a:ea typeface="Calibri"/>
              <a:cs typeface="Calibri"/>
              <a:sym typeface="Calibri"/>
            </a:endParaRPr>
          </a:p>
          <a:p>
            <a:pPr marL="342900" indent="-258445">
              <a:lnSpc>
                <a:spcPct val="80000"/>
              </a:lnSpc>
              <a:spcBef>
                <a:spcPts val="266"/>
              </a:spcBef>
              <a:spcAft>
                <a:spcPts val="0"/>
              </a:spcAft>
              <a:buClr>
                <a:schemeClr val="dk1"/>
              </a:buClr>
              <a:buSzPts val="1330"/>
              <a:buNone/>
            </a:pPr>
            <a:endParaRPr sz="1330" b="1">
              <a:solidFill>
                <a:schemeClr val="dk1"/>
              </a:solidFill>
              <a:latin typeface="Calibri"/>
              <a:ea typeface="Calibri"/>
              <a:cs typeface="Calibri"/>
              <a:sym typeface="Calibri"/>
            </a:endParaRPr>
          </a:p>
          <a:p>
            <a:pPr marL="342900" indent="-258445">
              <a:lnSpc>
                <a:spcPct val="80000"/>
              </a:lnSpc>
              <a:spcBef>
                <a:spcPts val="266"/>
              </a:spcBef>
              <a:spcAft>
                <a:spcPts val="0"/>
              </a:spcAft>
              <a:buClr>
                <a:schemeClr val="dk1"/>
              </a:buClr>
              <a:buSzPts val="1330"/>
              <a:buNone/>
            </a:pPr>
            <a:endParaRPr sz="1330" b="1">
              <a:solidFill>
                <a:schemeClr val="dk1"/>
              </a:solidFill>
              <a:latin typeface="Calibri"/>
              <a:ea typeface="Calibri"/>
              <a:cs typeface="Calibri"/>
              <a:sym typeface="Calibri"/>
            </a:endParaRPr>
          </a:p>
          <a:p>
            <a:pPr marL="342900" indent="-258445">
              <a:lnSpc>
                <a:spcPct val="80000"/>
              </a:lnSpc>
              <a:spcBef>
                <a:spcPts val="266"/>
              </a:spcBef>
              <a:spcAft>
                <a:spcPts val="0"/>
              </a:spcAft>
              <a:buClr>
                <a:schemeClr val="dk1"/>
              </a:buClr>
              <a:buSzPts val="1330"/>
              <a:buNone/>
            </a:pPr>
            <a:endParaRPr sz="1330" b="1">
              <a:solidFill>
                <a:schemeClr val="dk1"/>
              </a:solidFill>
              <a:latin typeface="Calibri"/>
              <a:ea typeface="Calibri"/>
              <a:cs typeface="Calibri"/>
              <a:sym typeface="Calibri"/>
            </a:endParaRPr>
          </a:p>
        </p:txBody>
      </p:sp>
      <p:pic>
        <p:nvPicPr>
          <p:cNvPr id="558" name="Shape 558"/>
          <p:cNvPicPr preferRelativeResize="0"/>
          <p:nvPr/>
        </p:nvPicPr>
        <p:blipFill rotWithShape="1">
          <a:blip r:embed="rId4">
            <a:alphaModFix/>
          </a:blip>
          <a:srcRect/>
          <a:stretch/>
        </p:blipFill>
        <p:spPr>
          <a:xfrm>
            <a:off x="6248236" y="1231902"/>
            <a:ext cx="4216565" cy="3386347"/>
          </a:xfrm>
          <a:prstGeom prst="rect">
            <a:avLst/>
          </a:prstGeom>
          <a:noFill/>
          <a:ln>
            <a:noFill/>
          </a:ln>
        </p:spPr>
      </p:pic>
      <p:sp>
        <p:nvSpPr>
          <p:cNvPr id="559" name="Shape 559"/>
          <p:cNvSpPr txBox="1"/>
          <p:nvPr/>
        </p:nvSpPr>
        <p:spPr>
          <a:xfrm>
            <a:off x="4368457" y="6140305"/>
            <a:ext cx="5330193" cy="307777"/>
          </a:xfrm>
          <a:prstGeom prst="rect">
            <a:avLst/>
          </a:prstGeom>
          <a:noFill/>
          <a:ln>
            <a:noFill/>
          </a:ln>
        </p:spPr>
        <p:txBody>
          <a:bodyPr spcFirstLastPara="1" wrap="square" lIns="91425" tIns="45700" rIns="91425" bIns="45700" anchor="t" anchorCtr="0">
            <a:noAutofit/>
          </a:bodyPr>
          <a:lstStyle/>
          <a:p>
            <a:pPr>
              <a:spcBef>
                <a:spcPts val="0"/>
              </a:spcBef>
              <a:spcAft>
                <a:spcPts val="0"/>
              </a:spcAft>
            </a:pPr>
            <a:r>
              <a:rPr lang="en-US" sz="1400" i="1">
                <a:solidFill>
                  <a:schemeClr val="dk1"/>
                </a:solidFill>
                <a:latin typeface="Calibri"/>
                <a:ea typeface="Calibri"/>
                <a:cs typeface="Calibri"/>
                <a:sym typeface="Calibri"/>
              </a:rPr>
              <a:t>Courtesy of Douglas Jacobsen et. al., NCAR Multi-Core 2015 Workshop</a:t>
            </a:r>
            <a:endParaRPr/>
          </a:p>
        </p:txBody>
      </p:sp>
      <p:sp>
        <p:nvSpPr>
          <p:cNvPr id="8" name="TextBox 7">
            <a:extLst>
              <a:ext uri="{FF2B5EF4-FFF2-40B4-BE49-F238E27FC236}">
                <a16:creationId xmlns:a16="http://schemas.microsoft.com/office/drawing/2014/main" id="{C1FE664A-5542-F245-B21F-FC56932B41DB}"/>
              </a:ext>
            </a:extLst>
          </p:cNvPr>
          <p:cNvSpPr txBox="1"/>
          <p:nvPr/>
        </p:nvSpPr>
        <p:spPr>
          <a:xfrm>
            <a:off x="3674755" y="959485"/>
            <a:ext cx="7879081" cy="341632"/>
          </a:xfrm>
          <a:prstGeom prst="rect">
            <a:avLst/>
          </a:prstGeom>
          <a:noFill/>
        </p:spPr>
        <p:txBody>
          <a:bodyPr wrap="none" rtlCol="0">
            <a:spAutoFit/>
          </a:bodyPr>
          <a:lstStyle/>
          <a:p>
            <a:pPr algn="ctr">
              <a:lnSpc>
                <a:spcPct val="90000"/>
              </a:lnSpc>
            </a:pPr>
            <a:r>
              <a:rPr lang="en-US" dirty="0">
                <a:solidFill>
                  <a:srgbClr val="FF0000"/>
                </a:solidFill>
              </a:rPr>
              <a:t>Helen: consider to remove this slide. Older result, but illustrates simple point</a:t>
            </a:r>
          </a:p>
        </p:txBody>
      </p:sp>
    </p:spTree>
    <p:extLst>
      <p:ext uri="{BB962C8B-B14F-4D97-AF65-F5344CB8AC3E}">
        <p14:creationId xmlns:p14="http://schemas.microsoft.com/office/powerpoint/2010/main" val="115128479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572"/>
        <p:cNvGrpSpPr/>
        <p:nvPr/>
      </p:nvGrpSpPr>
      <p:grpSpPr>
        <a:xfrm>
          <a:off x="0" y="0"/>
          <a:ext cx="0" cy="0"/>
          <a:chOff x="0" y="0"/>
          <a:chExt cx="0" cy="0"/>
        </a:xfrm>
      </p:grpSpPr>
      <p:sp>
        <p:nvSpPr>
          <p:cNvPr id="573" name="Shape 573"/>
          <p:cNvSpPr txBox="1">
            <a:spLocks noGrp="1"/>
          </p:cNvSpPr>
          <p:nvPr>
            <p:ph type="title"/>
          </p:nvPr>
        </p:nvSpPr>
        <p:spPr>
          <a:xfrm>
            <a:off x="680382" y="248161"/>
            <a:ext cx="6819032" cy="769479"/>
          </a:xfrm>
          <a:prstGeom prst="rect">
            <a:avLst/>
          </a:prstGeom>
          <a:noFill/>
          <a:ln>
            <a:noFill/>
          </a:ln>
        </p:spPr>
        <p:txBody>
          <a:bodyPr spcFirstLastPara="1" vert="horz" wrap="square" lIns="91425" tIns="0" rIns="91425" bIns="0" numCol="1" anchor="b" anchorCtr="0" compatLnSpc="1">
            <a:prstTxWarp prst="textNoShape">
              <a:avLst/>
            </a:prstTxWarp>
            <a:noAutofit/>
          </a:bodyPr>
          <a:lstStyle/>
          <a:p>
            <a:pPr marL="228600" indent="-228600">
              <a:spcBef>
                <a:spcPts val="0"/>
              </a:spcBef>
              <a:spcAft>
                <a:spcPts val="0"/>
              </a:spcAft>
              <a:buClr>
                <a:schemeClr val="dk2"/>
              </a:buClr>
            </a:pPr>
            <a:r>
              <a:rPr lang="en-US" dirty="0" err="1">
                <a:ea typeface="Helvetica Neue"/>
                <a:cs typeface="Helvetica Neue"/>
                <a:sym typeface="Helvetica Neue"/>
              </a:rPr>
              <a:t>BoxLib</a:t>
            </a:r>
            <a:r>
              <a:rPr lang="en-US" dirty="0">
                <a:ea typeface="Helvetica Neue"/>
                <a:cs typeface="Helvetica Neue"/>
                <a:sym typeface="Helvetica Neue"/>
              </a:rPr>
              <a:t>: Tiling Threading Model</a:t>
            </a:r>
            <a:endParaRPr dirty="0">
              <a:ea typeface="Helvetica Neue"/>
              <a:cs typeface="Helvetica Neue"/>
              <a:sym typeface="Helvetica Neue"/>
            </a:endParaRPr>
          </a:p>
        </p:txBody>
      </p:sp>
      <p:sp>
        <p:nvSpPr>
          <p:cNvPr id="574" name="Shape 574"/>
          <p:cNvSpPr txBox="1">
            <a:spLocks noGrp="1"/>
          </p:cNvSpPr>
          <p:nvPr>
            <p:ph type="body" idx="1"/>
          </p:nvPr>
        </p:nvSpPr>
        <p:spPr>
          <a:xfrm>
            <a:off x="868680" y="1295400"/>
            <a:ext cx="5113020" cy="2863234"/>
          </a:xfrm>
          <a:prstGeom prst="rect">
            <a:avLst/>
          </a:prstGeom>
          <a:noFill/>
          <a:ln>
            <a:noFill/>
          </a:ln>
        </p:spPr>
        <p:txBody>
          <a:bodyPr spcFirstLastPara="1" vert="horz" wrap="square" lIns="91425" tIns="45700" rIns="91425" bIns="45700" numCol="1" anchor="t" anchorCtr="0" compatLnSpc="1">
            <a:prstTxWarp prst="textNoShape">
              <a:avLst/>
            </a:prstTxWarp>
            <a:noAutofit/>
          </a:bodyPr>
          <a:lstStyle/>
          <a:p>
            <a:pPr marL="342900" indent="-342900">
              <a:lnSpc>
                <a:spcPct val="80000"/>
              </a:lnSpc>
              <a:spcBef>
                <a:spcPts val="0"/>
              </a:spcBef>
              <a:spcAft>
                <a:spcPts val="0"/>
              </a:spcAft>
              <a:buClr>
                <a:schemeClr val="dk1"/>
              </a:buClr>
              <a:buSzPts val="2170"/>
              <a:buFont typeface="Arial"/>
              <a:buChar char="•"/>
            </a:pPr>
            <a:r>
              <a:rPr lang="en-US" sz="2170" b="1" dirty="0">
                <a:solidFill>
                  <a:schemeClr val="dk1"/>
                </a:solidFill>
                <a:latin typeface="Calibri"/>
                <a:ea typeface="Calibri"/>
                <a:cs typeface="Calibri"/>
                <a:sym typeface="Calibri"/>
              </a:rPr>
              <a:t>Traditional threading model </a:t>
            </a:r>
            <a:endParaRPr dirty="0"/>
          </a:p>
          <a:p>
            <a:pPr marL="742950" lvl="1" indent="-285750">
              <a:lnSpc>
                <a:spcPct val="80000"/>
              </a:lnSpc>
              <a:spcBef>
                <a:spcPts val="378"/>
              </a:spcBef>
              <a:spcAft>
                <a:spcPts val="0"/>
              </a:spcAft>
              <a:buClr>
                <a:schemeClr val="dk1"/>
              </a:buClr>
              <a:buSzPts val="1890"/>
              <a:buFont typeface="Arial"/>
              <a:buChar char="–"/>
            </a:pPr>
            <a:r>
              <a:rPr lang="en-US" sz="1890" dirty="0">
                <a:solidFill>
                  <a:schemeClr val="dk1"/>
                </a:solidFill>
                <a:latin typeface="Calibri"/>
                <a:ea typeface="Calibri"/>
                <a:cs typeface="Calibri"/>
                <a:sym typeface="Calibri"/>
              </a:rPr>
              <a:t>Domain decomposed into </a:t>
            </a:r>
            <a:r>
              <a:rPr lang="en-US" sz="1890" i="1" dirty="0">
                <a:solidFill>
                  <a:schemeClr val="dk1"/>
                </a:solidFill>
                <a:latin typeface="Calibri"/>
                <a:ea typeface="Calibri"/>
                <a:cs typeface="Calibri"/>
                <a:sym typeface="Calibri"/>
              </a:rPr>
              <a:t>N</a:t>
            </a:r>
            <a:r>
              <a:rPr lang="en-US" sz="1890" dirty="0">
                <a:solidFill>
                  <a:schemeClr val="dk1"/>
                </a:solidFill>
                <a:latin typeface="Calibri"/>
                <a:ea typeface="Calibri"/>
                <a:cs typeface="Calibri"/>
                <a:sym typeface="Calibri"/>
              </a:rPr>
              <a:t> boxes, distributed among </a:t>
            </a:r>
            <a:r>
              <a:rPr lang="en-US" sz="1890" i="1" dirty="0">
                <a:solidFill>
                  <a:schemeClr val="dk1"/>
                </a:solidFill>
                <a:latin typeface="Calibri"/>
                <a:ea typeface="Calibri"/>
                <a:cs typeface="Calibri"/>
                <a:sym typeface="Calibri"/>
              </a:rPr>
              <a:t>M</a:t>
            </a:r>
            <a:r>
              <a:rPr lang="en-US" sz="1890" dirty="0">
                <a:solidFill>
                  <a:schemeClr val="dk1"/>
                </a:solidFill>
                <a:latin typeface="Calibri"/>
                <a:ea typeface="Calibri"/>
                <a:cs typeface="Calibri"/>
                <a:sym typeface="Calibri"/>
              </a:rPr>
              <a:t> MPI tasks, each with </a:t>
            </a:r>
            <a:r>
              <a:rPr lang="en-US" sz="1890" i="1" dirty="0">
                <a:solidFill>
                  <a:schemeClr val="dk1"/>
                </a:solidFill>
                <a:latin typeface="Calibri"/>
                <a:ea typeface="Calibri"/>
                <a:cs typeface="Calibri"/>
                <a:sym typeface="Calibri"/>
              </a:rPr>
              <a:t>m</a:t>
            </a:r>
            <a:r>
              <a:rPr lang="en-US" sz="1890" dirty="0">
                <a:solidFill>
                  <a:schemeClr val="dk1"/>
                </a:solidFill>
                <a:latin typeface="Calibri"/>
                <a:ea typeface="Calibri"/>
                <a:cs typeface="Calibri"/>
                <a:sym typeface="Calibri"/>
              </a:rPr>
              <a:t> threads.</a:t>
            </a:r>
            <a:endParaRPr dirty="0"/>
          </a:p>
          <a:p>
            <a:pPr marL="742950" lvl="1" indent="-285750">
              <a:lnSpc>
                <a:spcPct val="80000"/>
              </a:lnSpc>
              <a:spcBef>
                <a:spcPts val="378"/>
              </a:spcBef>
              <a:spcAft>
                <a:spcPts val="0"/>
              </a:spcAft>
              <a:buClr>
                <a:schemeClr val="dk1"/>
              </a:buClr>
              <a:buSzPts val="1890"/>
              <a:buFont typeface="Arial"/>
              <a:buChar char="–"/>
            </a:pPr>
            <a:r>
              <a:rPr lang="en-US" sz="1890" dirty="0">
                <a:solidFill>
                  <a:schemeClr val="dk1"/>
                </a:solidFill>
                <a:latin typeface="Calibri"/>
                <a:ea typeface="Calibri"/>
                <a:cs typeface="Calibri"/>
                <a:sym typeface="Calibri"/>
              </a:rPr>
              <a:t>Load imbalance especially in AMR applications due to uneven workload among MPI tasks</a:t>
            </a:r>
            <a:endParaRPr dirty="0"/>
          </a:p>
          <a:p>
            <a:pPr marL="742950" lvl="1" indent="-285750">
              <a:lnSpc>
                <a:spcPct val="80000"/>
              </a:lnSpc>
              <a:spcBef>
                <a:spcPts val="378"/>
              </a:spcBef>
              <a:spcAft>
                <a:spcPts val="0"/>
              </a:spcAft>
              <a:buClr>
                <a:srgbClr val="0000FF"/>
              </a:buClr>
              <a:buSzPts val="1890"/>
              <a:buFont typeface="Arial"/>
              <a:buChar char="–"/>
            </a:pPr>
            <a:r>
              <a:rPr lang="en-US" sz="1890" dirty="0">
                <a:solidFill>
                  <a:srgbClr val="0000FF"/>
                </a:solidFill>
                <a:latin typeface="Calibri"/>
                <a:ea typeface="Calibri"/>
                <a:cs typeface="Calibri"/>
                <a:sym typeface="Calibri"/>
              </a:rPr>
              <a:t>Fine grain </a:t>
            </a:r>
            <a:r>
              <a:rPr lang="en-US" sz="1890" dirty="0" err="1">
                <a:solidFill>
                  <a:srgbClr val="0000FF"/>
                </a:solidFill>
                <a:latin typeface="Calibri"/>
                <a:ea typeface="Calibri"/>
                <a:cs typeface="Calibri"/>
                <a:sym typeface="Calibri"/>
              </a:rPr>
              <a:t>OpenMP</a:t>
            </a:r>
            <a:endParaRPr sz="1890" dirty="0">
              <a:solidFill>
                <a:srgbClr val="0000FF"/>
              </a:solidFill>
              <a:latin typeface="Calibri"/>
              <a:ea typeface="Calibri"/>
              <a:cs typeface="Calibri"/>
              <a:sym typeface="Calibri"/>
            </a:endParaRPr>
          </a:p>
          <a:p>
            <a:pPr marL="342900" indent="-218440">
              <a:lnSpc>
                <a:spcPct val="80000"/>
              </a:lnSpc>
              <a:spcBef>
                <a:spcPts val="392"/>
              </a:spcBef>
              <a:spcAft>
                <a:spcPts val="0"/>
              </a:spcAft>
              <a:buClr>
                <a:schemeClr val="dk1"/>
              </a:buClr>
              <a:buSzPts val="1960"/>
              <a:buNone/>
            </a:pPr>
            <a:endParaRPr sz="1960" b="1" dirty="0">
              <a:solidFill>
                <a:schemeClr val="dk1"/>
              </a:solidFill>
              <a:latin typeface="Calibri"/>
              <a:ea typeface="Calibri"/>
              <a:cs typeface="Calibri"/>
              <a:sym typeface="Calibri"/>
            </a:endParaRPr>
          </a:p>
        </p:txBody>
      </p:sp>
      <p:sp>
        <p:nvSpPr>
          <p:cNvPr id="575" name="Shape 575"/>
          <p:cNvSpPr txBox="1">
            <a:spLocks noGrp="1"/>
          </p:cNvSpPr>
          <p:nvPr>
            <p:ph type="sldNum" idx="12"/>
          </p:nvPr>
        </p:nvSpPr>
        <p:spPr>
          <a:xfrm>
            <a:off x="5640656" y="6368806"/>
            <a:ext cx="925708" cy="365125"/>
          </a:xfrm>
          <a:prstGeom prst="rect">
            <a:avLst/>
          </a:prstGeom>
          <a:noFill/>
          <a:ln>
            <a:noFill/>
          </a:ln>
        </p:spPr>
        <p:txBody>
          <a:bodyPr spcFirstLastPara="1" wrap="square" lIns="91425" tIns="45700" rIns="91425" bIns="45700" anchor="ctr" anchorCtr="0">
            <a:noAutofit/>
          </a:bodyPr>
          <a:lstStyle/>
          <a:p>
            <a:pPr algn="ctr">
              <a:spcBef>
                <a:spcPts val="0"/>
              </a:spcBef>
              <a:spcAft>
                <a:spcPts val="0"/>
              </a:spcAft>
            </a:pPr>
            <a:r>
              <a:rPr lang="en-US" sz="1100">
                <a:solidFill>
                  <a:srgbClr val="114766"/>
                </a:solidFill>
                <a:latin typeface="Calibri"/>
                <a:ea typeface="Calibri"/>
                <a:cs typeface="Calibri"/>
                <a:sym typeface="Calibri"/>
              </a:rPr>
              <a:t>- </a:t>
            </a:r>
            <a:fld id="{00000000-1234-1234-1234-123412341234}" type="slidenum">
              <a:rPr lang="en-US" sz="1100">
                <a:solidFill>
                  <a:srgbClr val="114766"/>
                </a:solidFill>
                <a:latin typeface="Calibri"/>
                <a:ea typeface="Calibri"/>
                <a:cs typeface="Calibri"/>
                <a:sym typeface="Calibri"/>
              </a:rPr>
              <a:pPr algn="ctr">
                <a:spcBef>
                  <a:spcPts val="0"/>
                </a:spcBef>
                <a:spcAft>
                  <a:spcPts val="0"/>
                </a:spcAft>
              </a:pPr>
              <a:t>85</a:t>
            </a:fld>
            <a:r>
              <a:rPr lang="en-US" sz="1100">
                <a:solidFill>
                  <a:srgbClr val="114766"/>
                </a:solidFill>
                <a:latin typeface="Calibri"/>
                <a:ea typeface="Calibri"/>
                <a:cs typeface="Calibri"/>
                <a:sym typeface="Calibri"/>
              </a:rPr>
              <a:t> -</a:t>
            </a:r>
            <a:endParaRPr sz="1100">
              <a:solidFill>
                <a:srgbClr val="114766"/>
              </a:solidFill>
              <a:latin typeface="Calibri"/>
              <a:ea typeface="Calibri"/>
              <a:cs typeface="Calibri"/>
              <a:sym typeface="Calibri"/>
            </a:endParaRPr>
          </a:p>
        </p:txBody>
      </p:sp>
      <p:sp>
        <p:nvSpPr>
          <p:cNvPr id="576" name="Shape 576"/>
          <p:cNvSpPr txBox="1"/>
          <p:nvPr/>
        </p:nvSpPr>
        <p:spPr>
          <a:xfrm>
            <a:off x="1452638" y="3793304"/>
            <a:ext cx="2637260" cy="2062103"/>
          </a:xfrm>
          <a:prstGeom prst="rect">
            <a:avLst/>
          </a:prstGeom>
          <a:solidFill>
            <a:srgbClr val="DFEAF2"/>
          </a:solidFill>
          <a:ln>
            <a:noFill/>
          </a:ln>
        </p:spPr>
        <p:txBody>
          <a:bodyPr spcFirstLastPara="1" wrap="square" lIns="91425" tIns="45700" rIns="91425" bIns="45700" anchor="t" anchorCtr="0">
            <a:noAutofit/>
          </a:bodyPr>
          <a:lstStyle/>
          <a:p>
            <a:pPr>
              <a:spcBef>
                <a:spcPts val="0"/>
              </a:spcBef>
              <a:spcAft>
                <a:spcPts val="0"/>
              </a:spcAft>
            </a:pPr>
            <a:r>
              <a:rPr lang="en-US" sz="1600" b="1" dirty="0">
                <a:solidFill>
                  <a:schemeClr val="dk1"/>
                </a:solidFill>
                <a:latin typeface="Calibri"/>
                <a:ea typeface="Calibri"/>
                <a:cs typeface="Calibri"/>
                <a:sym typeface="Calibri"/>
              </a:rPr>
              <a:t>Many such regions as below</a:t>
            </a:r>
            <a:r>
              <a:rPr lang="en-US" sz="1600" dirty="0">
                <a:solidFill>
                  <a:schemeClr val="dk1"/>
                </a:solidFill>
                <a:latin typeface="Calibri"/>
                <a:ea typeface="Calibri"/>
                <a:cs typeface="Calibri"/>
                <a:sym typeface="Calibri"/>
              </a:rPr>
              <a:t>:</a:t>
            </a:r>
            <a:endParaRPr dirty="0"/>
          </a:p>
          <a:p>
            <a:pPr>
              <a:spcBef>
                <a:spcPts val="0"/>
              </a:spcBef>
              <a:spcAft>
                <a:spcPts val="0"/>
              </a:spcAft>
            </a:pPr>
            <a:r>
              <a:rPr lang="en-US" sz="1600" dirty="0">
                <a:solidFill>
                  <a:srgbClr val="FF0000"/>
                </a:solidFill>
                <a:latin typeface="Calibri"/>
                <a:ea typeface="Calibri"/>
                <a:cs typeface="Calibri"/>
                <a:sym typeface="Calibri"/>
              </a:rPr>
              <a:t>!$OMP parallel do private (</a:t>
            </a:r>
            <a:r>
              <a:rPr lang="en-US" sz="1600" dirty="0" err="1">
                <a:solidFill>
                  <a:srgbClr val="FF0000"/>
                </a:solidFill>
                <a:latin typeface="Calibri"/>
                <a:ea typeface="Calibri"/>
                <a:cs typeface="Calibri"/>
                <a:sym typeface="Calibri"/>
              </a:rPr>
              <a:t>i</a:t>
            </a:r>
            <a:r>
              <a:rPr lang="en-US" sz="1600" dirty="0">
                <a:solidFill>
                  <a:srgbClr val="FF0000"/>
                </a:solidFill>
                <a:latin typeface="Calibri"/>
                <a:ea typeface="Calibri"/>
                <a:cs typeface="Calibri"/>
                <a:sym typeface="Calibri"/>
              </a:rPr>
              <a:t>)</a:t>
            </a:r>
            <a:endParaRPr dirty="0"/>
          </a:p>
          <a:p>
            <a:pPr>
              <a:spcBef>
                <a:spcPts val="0"/>
              </a:spcBef>
              <a:spcAft>
                <a:spcPts val="0"/>
              </a:spcAft>
            </a:pPr>
            <a:r>
              <a:rPr lang="en-US" sz="1600" dirty="0">
                <a:solidFill>
                  <a:schemeClr val="dk1"/>
                </a:solidFill>
                <a:latin typeface="Calibri"/>
                <a:ea typeface="Calibri"/>
                <a:cs typeface="Calibri"/>
                <a:sym typeface="Calibri"/>
              </a:rPr>
              <a:t>do j=1,15</a:t>
            </a:r>
            <a:endParaRPr dirty="0"/>
          </a:p>
          <a:p>
            <a:pPr>
              <a:spcBef>
                <a:spcPts val="0"/>
              </a:spcBef>
              <a:spcAft>
                <a:spcPts val="0"/>
              </a:spcAft>
            </a:pPr>
            <a:r>
              <a:rPr lang="en-US" sz="1600" dirty="0">
                <a:solidFill>
                  <a:schemeClr val="dk1"/>
                </a:solidFill>
                <a:latin typeface="Calibri"/>
                <a:ea typeface="Calibri"/>
                <a:cs typeface="Calibri"/>
                <a:sym typeface="Calibri"/>
              </a:rPr>
              <a:t>      do </a:t>
            </a:r>
            <a:r>
              <a:rPr lang="en-US" sz="1600" dirty="0" err="1">
                <a:solidFill>
                  <a:schemeClr val="dk1"/>
                </a:solidFill>
                <a:latin typeface="Calibri"/>
                <a:ea typeface="Calibri"/>
                <a:cs typeface="Calibri"/>
                <a:sym typeface="Calibri"/>
              </a:rPr>
              <a:t>i</a:t>
            </a:r>
            <a:r>
              <a:rPr lang="en-US" sz="1600" dirty="0">
                <a:solidFill>
                  <a:schemeClr val="dk1"/>
                </a:solidFill>
                <a:latin typeface="Calibri"/>
                <a:ea typeface="Calibri"/>
                <a:cs typeface="Calibri"/>
                <a:sym typeface="Calibri"/>
              </a:rPr>
              <a:t> =1,16</a:t>
            </a:r>
            <a:endParaRPr dirty="0"/>
          </a:p>
          <a:p>
            <a:pPr>
              <a:spcBef>
                <a:spcPts val="0"/>
              </a:spcBef>
              <a:spcAft>
                <a:spcPts val="0"/>
              </a:spcAft>
            </a:pPr>
            <a:r>
              <a:rPr lang="en-US" sz="1600" dirty="0">
                <a:solidFill>
                  <a:schemeClr val="dk1"/>
                </a:solidFill>
                <a:latin typeface="Calibri"/>
                <a:ea typeface="Calibri"/>
                <a:cs typeface="Calibri"/>
                <a:sym typeface="Calibri"/>
              </a:rPr>
              <a:t>      … some work here …</a:t>
            </a:r>
            <a:endParaRPr dirty="0"/>
          </a:p>
          <a:p>
            <a:pPr>
              <a:spcBef>
                <a:spcPts val="0"/>
              </a:spcBef>
              <a:spcAft>
                <a:spcPts val="0"/>
              </a:spcAft>
            </a:pPr>
            <a:r>
              <a:rPr lang="en-US" sz="1600" dirty="0">
                <a:solidFill>
                  <a:schemeClr val="dk1"/>
                </a:solidFill>
                <a:latin typeface="Calibri"/>
                <a:ea typeface="Calibri"/>
                <a:cs typeface="Calibri"/>
                <a:sym typeface="Calibri"/>
              </a:rPr>
              <a:t>      end do</a:t>
            </a:r>
            <a:endParaRPr dirty="0"/>
          </a:p>
          <a:p>
            <a:pPr>
              <a:spcBef>
                <a:spcPts val="0"/>
              </a:spcBef>
              <a:spcAft>
                <a:spcPts val="0"/>
              </a:spcAft>
            </a:pPr>
            <a:r>
              <a:rPr lang="en-US" sz="1600" dirty="0">
                <a:solidFill>
                  <a:schemeClr val="dk1"/>
                </a:solidFill>
                <a:latin typeface="Calibri"/>
                <a:ea typeface="Calibri"/>
                <a:cs typeface="Calibri"/>
                <a:sym typeface="Calibri"/>
              </a:rPr>
              <a:t>end do</a:t>
            </a:r>
            <a:endParaRPr dirty="0"/>
          </a:p>
          <a:p>
            <a:pPr>
              <a:spcBef>
                <a:spcPts val="0"/>
              </a:spcBef>
              <a:spcAft>
                <a:spcPts val="0"/>
              </a:spcAft>
            </a:pPr>
            <a:r>
              <a:rPr lang="en-US" sz="1600" dirty="0">
                <a:solidFill>
                  <a:srgbClr val="FF0000"/>
                </a:solidFill>
                <a:latin typeface="Calibri"/>
                <a:ea typeface="Calibri"/>
                <a:cs typeface="Calibri"/>
                <a:sym typeface="Calibri"/>
              </a:rPr>
              <a:t>!$OMP end parallel do</a:t>
            </a:r>
            <a:endParaRPr sz="1600" dirty="0">
              <a:solidFill>
                <a:srgbClr val="FF0000"/>
              </a:solidFill>
              <a:latin typeface="Calibri"/>
              <a:ea typeface="Calibri"/>
              <a:cs typeface="Calibri"/>
              <a:sym typeface="Calibri"/>
            </a:endParaRPr>
          </a:p>
        </p:txBody>
      </p:sp>
      <p:sp>
        <p:nvSpPr>
          <p:cNvPr id="577" name="Shape 577"/>
          <p:cNvSpPr txBox="1"/>
          <p:nvPr/>
        </p:nvSpPr>
        <p:spPr>
          <a:xfrm>
            <a:off x="8131165" y="3793304"/>
            <a:ext cx="2699859" cy="1934990"/>
          </a:xfrm>
          <a:prstGeom prst="rect">
            <a:avLst/>
          </a:prstGeom>
          <a:solidFill>
            <a:srgbClr val="DFEAF2"/>
          </a:solidFill>
          <a:ln>
            <a:noFill/>
          </a:ln>
        </p:spPr>
        <p:txBody>
          <a:bodyPr spcFirstLastPara="1" wrap="square" lIns="91425" tIns="45700" rIns="91425" bIns="45700" anchor="t" anchorCtr="0">
            <a:noAutofit/>
          </a:bodyPr>
          <a:lstStyle/>
          <a:p>
            <a:pPr>
              <a:spcBef>
                <a:spcPts val="0"/>
              </a:spcBef>
              <a:spcAft>
                <a:spcPts val="0"/>
              </a:spcAft>
            </a:pPr>
            <a:r>
              <a:rPr lang="en-US" sz="1600" dirty="0">
                <a:solidFill>
                  <a:srgbClr val="FF0000"/>
                </a:solidFill>
                <a:latin typeface="Calibri"/>
                <a:ea typeface="Calibri"/>
                <a:cs typeface="Calibri"/>
                <a:sym typeface="Calibri"/>
              </a:rPr>
              <a:t>!$OMP parallel </a:t>
            </a:r>
            <a:endParaRPr dirty="0"/>
          </a:p>
          <a:p>
            <a:pPr>
              <a:spcBef>
                <a:spcPts val="0"/>
              </a:spcBef>
              <a:spcAft>
                <a:spcPts val="0"/>
              </a:spcAft>
            </a:pPr>
            <a:r>
              <a:rPr lang="en-US" sz="1600" dirty="0">
                <a:solidFill>
                  <a:srgbClr val="0000FF"/>
                </a:solidFill>
                <a:latin typeface="Calibri"/>
                <a:ea typeface="Calibri"/>
                <a:cs typeface="Calibri"/>
                <a:sym typeface="Calibri"/>
              </a:rPr>
              <a:t>loop over tiles</a:t>
            </a:r>
            <a:endParaRPr dirty="0"/>
          </a:p>
          <a:p>
            <a:pPr>
              <a:spcBef>
                <a:spcPts val="0"/>
              </a:spcBef>
              <a:spcAft>
                <a:spcPts val="0"/>
              </a:spcAft>
            </a:pPr>
            <a:r>
              <a:rPr lang="en-US" sz="1600" dirty="0">
                <a:solidFill>
                  <a:schemeClr val="dk1"/>
                </a:solidFill>
                <a:latin typeface="Calibri"/>
                <a:ea typeface="Calibri"/>
                <a:cs typeface="Calibri"/>
                <a:sym typeface="Calibri"/>
              </a:rPr>
              <a:t>     get tile box</a:t>
            </a:r>
            <a:endParaRPr dirty="0"/>
          </a:p>
          <a:p>
            <a:pPr>
              <a:spcBef>
                <a:spcPts val="0"/>
              </a:spcBef>
              <a:spcAft>
                <a:spcPts val="0"/>
              </a:spcAft>
            </a:pPr>
            <a:r>
              <a:rPr lang="en-US" sz="1600" dirty="0">
                <a:solidFill>
                  <a:schemeClr val="dk1"/>
                </a:solidFill>
                <a:latin typeface="Calibri"/>
                <a:ea typeface="Calibri"/>
                <a:cs typeface="Calibri"/>
                <a:sym typeface="Calibri"/>
              </a:rPr>
              <a:t>     … some work here …</a:t>
            </a:r>
            <a:endParaRPr dirty="0"/>
          </a:p>
          <a:p>
            <a:pPr>
              <a:spcBef>
                <a:spcPts val="0"/>
              </a:spcBef>
              <a:spcAft>
                <a:spcPts val="0"/>
              </a:spcAft>
            </a:pPr>
            <a:r>
              <a:rPr lang="en-US" sz="1600" dirty="0">
                <a:solidFill>
                  <a:srgbClr val="0000FF"/>
                </a:solidFill>
                <a:latin typeface="Calibri"/>
                <a:ea typeface="Calibri"/>
                <a:cs typeface="Calibri"/>
                <a:sym typeface="Calibri"/>
              </a:rPr>
              <a:t>end loop over tiles</a:t>
            </a:r>
            <a:endParaRPr dirty="0"/>
          </a:p>
          <a:p>
            <a:pPr>
              <a:spcBef>
                <a:spcPts val="0"/>
              </a:spcBef>
              <a:spcAft>
                <a:spcPts val="0"/>
              </a:spcAft>
            </a:pPr>
            <a:r>
              <a:rPr lang="en-US" sz="1600" dirty="0">
                <a:solidFill>
                  <a:srgbClr val="FF0000"/>
                </a:solidFill>
                <a:latin typeface="Calibri"/>
                <a:ea typeface="Calibri"/>
                <a:cs typeface="Calibri"/>
                <a:sym typeface="Calibri"/>
              </a:rPr>
              <a:t>!$OMP end parallel</a:t>
            </a:r>
            <a:endParaRPr dirty="0"/>
          </a:p>
        </p:txBody>
      </p:sp>
      <p:sp>
        <p:nvSpPr>
          <p:cNvPr id="578" name="Shape 578"/>
          <p:cNvSpPr txBox="1"/>
          <p:nvPr/>
        </p:nvSpPr>
        <p:spPr>
          <a:xfrm>
            <a:off x="6189643" y="1169946"/>
            <a:ext cx="4641382" cy="2738944"/>
          </a:xfrm>
          <a:prstGeom prst="rect">
            <a:avLst/>
          </a:prstGeom>
          <a:noFill/>
          <a:ln>
            <a:noFill/>
          </a:ln>
        </p:spPr>
        <p:txBody>
          <a:bodyPr spcFirstLastPara="1" wrap="square" lIns="91425" tIns="45700" rIns="91425" bIns="45700" anchor="t" anchorCtr="0">
            <a:noAutofit/>
          </a:bodyPr>
          <a:lstStyle/>
          <a:p>
            <a:pPr marL="342900" indent="-342900">
              <a:lnSpc>
                <a:spcPct val="80000"/>
              </a:lnSpc>
              <a:spcBef>
                <a:spcPts val="0"/>
              </a:spcBef>
              <a:spcAft>
                <a:spcPts val="0"/>
              </a:spcAft>
              <a:buClr>
                <a:schemeClr val="dk1"/>
              </a:buClr>
              <a:buSzPts val="2170"/>
              <a:buFont typeface="Arial"/>
              <a:buChar char="•"/>
            </a:pPr>
            <a:r>
              <a:rPr lang="en-US" sz="2170" b="1" dirty="0">
                <a:solidFill>
                  <a:schemeClr val="dk1"/>
                </a:solidFill>
                <a:latin typeface="Calibri"/>
                <a:ea typeface="Calibri"/>
                <a:cs typeface="Calibri"/>
                <a:sym typeface="Calibri"/>
              </a:rPr>
              <a:t>Tiling threading model</a:t>
            </a:r>
            <a:endParaRPr dirty="0"/>
          </a:p>
          <a:p>
            <a:pPr marL="742950" lvl="1" indent="-285750">
              <a:lnSpc>
                <a:spcPct val="80000"/>
              </a:lnSpc>
              <a:spcBef>
                <a:spcPts val="372"/>
              </a:spcBef>
              <a:spcAft>
                <a:spcPts val="0"/>
              </a:spcAft>
              <a:buClr>
                <a:schemeClr val="dk1"/>
              </a:buClr>
              <a:buSzPts val="1860"/>
              <a:buFont typeface="Arial"/>
              <a:buChar char="–"/>
            </a:pPr>
            <a:r>
              <a:rPr lang="en-US" sz="1860" dirty="0">
                <a:solidFill>
                  <a:schemeClr val="dk1"/>
                </a:solidFill>
                <a:latin typeface="Calibri"/>
                <a:ea typeface="Calibri"/>
                <a:cs typeface="Calibri"/>
                <a:sym typeface="Calibri"/>
              </a:rPr>
              <a:t>Iteration space within each box is divided into smaller “tiles”, which are distributed among threads</a:t>
            </a:r>
            <a:endParaRPr dirty="0"/>
          </a:p>
          <a:p>
            <a:pPr marL="742950" lvl="1" indent="-285750">
              <a:lnSpc>
                <a:spcPct val="80000"/>
              </a:lnSpc>
              <a:spcBef>
                <a:spcPts val="372"/>
              </a:spcBef>
              <a:spcAft>
                <a:spcPts val="0"/>
              </a:spcAft>
              <a:buClr>
                <a:schemeClr val="dk1"/>
              </a:buClr>
              <a:buSzPts val="1860"/>
              <a:buFont typeface="Arial"/>
              <a:buChar char="–"/>
            </a:pPr>
            <a:r>
              <a:rPr lang="en-US" sz="1860" dirty="0">
                <a:solidFill>
                  <a:schemeClr val="dk1"/>
                </a:solidFill>
                <a:latin typeface="Calibri"/>
                <a:ea typeface="Calibri"/>
                <a:cs typeface="Calibri"/>
                <a:sym typeface="Calibri"/>
              </a:rPr>
              <a:t>Better load balancing </a:t>
            </a:r>
            <a:endParaRPr dirty="0"/>
          </a:p>
          <a:p>
            <a:pPr marL="742950" lvl="1" indent="-285750">
              <a:lnSpc>
                <a:spcPct val="80000"/>
              </a:lnSpc>
              <a:spcBef>
                <a:spcPts val="372"/>
              </a:spcBef>
              <a:spcAft>
                <a:spcPts val="0"/>
              </a:spcAft>
              <a:buClr>
                <a:schemeClr val="dk1"/>
              </a:buClr>
              <a:buSzPts val="1860"/>
              <a:buFont typeface="Arial"/>
              <a:buChar char="–"/>
            </a:pPr>
            <a:r>
              <a:rPr lang="en-US" sz="1860" dirty="0">
                <a:solidFill>
                  <a:schemeClr val="dk1"/>
                </a:solidFill>
                <a:latin typeface="Calibri"/>
                <a:ea typeface="Calibri"/>
                <a:cs typeface="Calibri"/>
                <a:sym typeface="Calibri"/>
              </a:rPr>
              <a:t>Tile size can be tuned for optimal cache reuse.</a:t>
            </a:r>
            <a:endParaRPr dirty="0"/>
          </a:p>
          <a:p>
            <a:pPr marL="742950" lvl="1" indent="-285750">
              <a:lnSpc>
                <a:spcPct val="80000"/>
              </a:lnSpc>
              <a:spcBef>
                <a:spcPts val="372"/>
              </a:spcBef>
              <a:spcAft>
                <a:spcPts val="0"/>
              </a:spcAft>
              <a:buClr>
                <a:srgbClr val="0000FF"/>
              </a:buClr>
              <a:buSzPts val="1860"/>
              <a:buFont typeface="Arial"/>
              <a:buChar char="–"/>
            </a:pPr>
            <a:r>
              <a:rPr lang="en-US" sz="1860" dirty="0">
                <a:solidFill>
                  <a:srgbClr val="0000FF"/>
                </a:solidFill>
                <a:latin typeface="Calibri"/>
                <a:ea typeface="Calibri"/>
                <a:cs typeface="Calibri"/>
                <a:sym typeface="Calibri"/>
              </a:rPr>
              <a:t>Coarse grain </a:t>
            </a:r>
            <a:r>
              <a:rPr lang="en-US" sz="1860" dirty="0" err="1">
                <a:solidFill>
                  <a:srgbClr val="0000FF"/>
                </a:solidFill>
                <a:latin typeface="Calibri"/>
                <a:ea typeface="Calibri"/>
                <a:cs typeface="Calibri"/>
                <a:sym typeface="Calibri"/>
              </a:rPr>
              <a:t>OpenMP</a:t>
            </a:r>
            <a:endParaRPr sz="1860" dirty="0">
              <a:solidFill>
                <a:srgbClr val="0000FF"/>
              </a:solidFill>
              <a:latin typeface="Calibri"/>
              <a:ea typeface="Calibri"/>
              <a:cs typeface="Calibri"/>
              <a:sym typeface="Calibri"/>
            </a:endParaRPr>
          </a:p>
          <a:p>
            <a:pPr marL="342900" indent="-205105">
              <a:lnSpc>
                <a:spcPct val="80000"/>
              </a:lnSpc>
              <a:spcBef>
                <a:spcPts val="434"/>
              </a:spcBef>
              <a:spcAft>
                <a:spcPts val="0"/>
              </a:spcAft>
              <a:buClr>
                <a:schemeClr val="dk1"/>
              </a:buClr>
              <a:buSzPts val="2170"/>
            </a:pPr>
            <a:endParaRPr sz="2170" b="1" dirty="0">
              <a:solidFill>
                <a:schemeClr val="dk1"/>
              </a:solidFill>
              <a:latin typeface="Calibri"/>
              <a:ea typeface="Calibri"/>
              <a:cs typeface="Calibri"/>
              <a:sym typeface="Calibri"/>
            </a:endParaRPr>
          </a:p>
        </p:txBody>
      </p:sp>
      <p:sp>
        <p:nvSpPr>
          <p:cNvPr id="579" name="Shape 579"/>
          <p:cNvSpPr txBox="1"/>
          <p:nvPr/>
        </p:nvSpPr>
        <p:spPr>
          <a:xfrm>
            <a:off x="6189643" y="5842053"/>
            <a:ext cx="3348400" cy="526753"/>
          </a:xfrm>
          <a:prstGeom prst="rect">
            <a:avLst/>
          </a:prstGeom>
          <a:noFill/>
          <a:ln>
            <a:noFill/>
          </a:ln>
        </p:spPr>
        <p:txBody>
          <a:bodyPr spcFirstLastPara="1" wrap="square" lIns="91425" tIns="45700" rIns="91425" bIns="45700" anchor="t" anchorCtr="0">
            <a:noAutofit/>
          </a:bodyPr>
          <a:lstStyle/>
          <a:p>
            <a:pPr>
              <a:spcBef>
                <a:spcPts val="0"/>
              </a:spcBef>
              <a:spcAft>
                <a:spcPts val="0"/>
              </a:spcAft>
            </a:pPr>
            <a:r>
              <a:rPr lang="en-US" sz="1400" i="1">
                <a:solidFill>
                  <a:schemeClr val="dk1"/>
                </a:solidFill>
                <a:latin typeface="Calibri"/>
                <a:ea typeface="Calibri"/>
                <a:cs typeface="Calibri"/>
                <a:sym typeface="Calibri"/>
              </a:rPr>
              <a:t>Courtesy of Brian Friesen, NERSC and Jessica Kawana, Williamette University</a:t>
            </a:r>
            <a:endParaRPr/>
          </a:p>
        </p:txBody>
      </p:sp>
      <p:pic>
        <p:nvPicPr>
          <p:cNvPr id="580" name="Shape 580" descr="tida_fig1.png"/>
          <p:cNvPicPr preferRelativeResize="0"/>
          <p:nvPr/>
        </p:nvPicPr>
        <p:blipFill rotWithShape="1">
          <a:blip r:embed="rId3">
            <a:alphaModFix/>
          </a:blip>
          <a:srcRect l="9522" t="6584" r="7909" b="13738"/>
          <a:stretch/>
        </p:blipFill>
        <p:spPr>
          <a:xfrm>
            <a:off x="4465321" y="4158634"/>
            <a:ext cx="3577882" cy="1547673"/>
          </a:xfrm>
          <a:prstGeom prst="rect">
            <a:avLst/>
          </a:prstGeom>
          <a:solidFill>
            <a:schemeClr val="lt1"/>
          </a:solidFill>
          <a:ln>
            <a:noFill/>
          </a:ln>
        </p:spPr>
      </p:pic>
      <p:sp>
        <p:nvSpPr>
          <p:cNvPr id="2" name="TextBox 1">
            <a:extLst>
              <a:ext uri="{FF2B5EF4-FFF2-40B4-BE49-F238E27FC236}">
                <a16:creationId xmlns:a16="http://schemas.microsoft.com/office/drawing/2014/main" id="{E5B80EF5-800A-3E47-9EF4-0959CDBFF9B5}"/>
              </a:ext>
            </a:extLst>
          </p:cNvPr>
          <p:cNvSpPr txBox="1"/>
          <p:nvPr/>
        </p:nvSpPr>
        <p:spPr>
          <a:xfrm>
            <a:off x="7368977" y="551581"/>
            <a:ext cx="4224233" cy="590931"/>
          </a:xfrm>
          <a:prstGeom prst="rect">
            <a:avLst/>
          </a:prstGeom>
          <a:noFill/>
        </p:spPr>
        <p:txBody>
          <a:bodyPr wrap="none" rtlCol="0">
            <a:spAutoFit/>
          </a:bodyPr>
          <a:lstStyle/>
          <a:p>
            <a:pPr algn="ctr">
              <a:lnSpc>
                <a:spcPct val="90000"/>
              </a:lnSpc>
            </a:pPr>
            <a:r>
              <a:rPr lang="en-US" dirty="0">
                <a:solidFill>
                  <a:srgbClr val="FF0000"/>
                </a:solidFill>
              </a:rPr>
              <a:t>Helen note: most likely delete this slide.</a:t>
            </a:r>
          </a:p>
          <a:p>
            <a:pPr algn="ctr">
              <a:lnSpc>
                <a:spcPct val="90000"/>
              </a:lnSpc>
            </a:pPr>
            <a:r>
              <a:rPr lang="en-US" dirty="0">
                <a:solidFill>
                  <a:srgbClr val="FF0000"/>
                </a:solidFill>
              </a:rPr>
              <a:t>Use Nyx case study instead</a:t>
            </a:r>
          </a:p>
        </p:txBody>
      </p:sp>
    </p:spTree>
    <p:extLst>
      <p:ext uri="{BB962C8B-B14F-4D97-AF65-F5344CB8AC3E}">
        <p14:creationId xmlns:p14="http://schemas.microsoft.com/office/powerpoint/2010/main" val="192146521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584"/>
        <p:cNvGrpSpPr/>
        <p:nvPr/>
      </p:nvGrpSpPr>
      <p:grpSpPr>
        <a:xfrm>
          <a:off x="0" y="0"/>
          <a:ext cx="0" cy="0"/>
          <a:chOff x="0" y="0"/>
          <a:chExt cx="0" cy="0"/>
        </a:xfrm>
      </p:grpSpPr>
      <p:sp>
        <p:nvSpPr>
          <p:cNvPr id="585" name="Shape 585"/>
          <p:cNvSpPr txBox="1">
            <a:spLocks noGrp="1"/>
          </p:cNvSpPr>
          <p:nvPr>
            <p:ph type="title"/>
          </p:nvPr>
        </p:nvSpPr>
        <p:spPr>
          <a:xfrm>
            <a:off x="771822" y="247279"/>
            <a:ext cx="9225618" cy="769479"/>
          </a:xfrm>
          <a:prstGeom prst="rect">
            <a:avLst/>
          </a:prstGeom>
          <a:noFill/>
          <a:ln>
            <a:noFill/>
          </a:ln>
        </p:spPr>
        <p:txBody>
          <a:bodyPr spcFirstLastPara="1" vert="horz" wrap="square" lIns="91425" tIns="0" rIns="91425" bIns="0" numCol="1" anchor="b" anchorCtr="0" compatLnSpc="1">
            <a:prstTxWarp prst="textNoShape">
              <a:avLst/>
            </a:prstTxWarp>
            <a:noAutofit/>
          </a:bodyPr>
          <a:lstStyle/>
          <a:p>
            <a:pPr marL="228600" indent="-228600">
              <a:spcBef>
                <a:spcPts val="0"/>
              </a:spcBef>
              <a:spcAft>
                <a:spcPts val="0"/>
              </a:spcAft>
              <a:buClr>
                <a:schemeClr val="dk2"/>
              </a:buClr>
            </a:pPr>
            <a:r>
              <a:rPr lang="en-US" dirty="0" err="1">
                <a:ea typeface="Helvetica Neue"/>
                <a:cs typeface="Helvetica Neue"/>
                <a:sym typeface="Helvetica Neue"/>
              </a:rPr>
              <a:t>BoxLib</a:t>
            </a:r>
            <a:r>
              <a:rPr lang="en-US" dirty="0">
                <a:ea typeface="Helvetica Neue"/>
                <a:cs typeface="Helvetica Neue"/>
                <a:sym typeface="Helvetica Neue"/>
              </a:rPr>
              <a:t>: </a:t>
            </a:r>
            <a:r>
              <a:rPr lang="en-US" dirty="0" err="1">
                <a:ea typeface="Helvetica Neue"/>
                <a:cs typeface="Helvetica Neue"/>
                <a:sym typeface="Helvetica Neue"/>
              </a:rPr>
              <a:t>OpenMP</a:t>
            </a:r>
            <a:r>
              <a:rPr lang="en-US" dirty="0">
                <a:ea typeface="Helvetica Neue"/>
                <a:cs typeface="Helvetica Neue"/>
                <a:sym typeface="Helvetica Neue"/>
              </a:rPr>
              <a:t> and Hybrid MPI/</a:t>
            </a:r>
            <a:r>
              <a:rPr lang="en-US" dirty="0" err="1">
                <a:ea typeface="Helvetica Neue"/>
                <a:cs typeface="Helvetica Neue"/>
                <a:sym typeface="Helvetica Neue"/>
              </a:rPr>
              <a:t>OpenMP</a:t>
            </a:r>
            <a:r>
              <a:rPr lang="en-US" dirty="0">
                <a:ea typeface="Helvetica Neue"/>
                <a:cs typeface="Helvetica Neue"/>
                <a:sym typeface="Helvetica Neue"/>
              </a:rPr>
              <a:t> Scaling with Tiling</a:t>
            </a:r>
            <a:endParaRPr dirty="0">
              <a:ea typeface="Helvetica Neue"/>
              <a:cs typeface="Helvetica Neue"/>
              <a:sym typeface="Helvetica Neue"/>
            </a:endParaRPr>
          </a:p>
        </p:txBody>
      </p:sp>
      <p:sp>
        <p:nvSpPr>
          <p:cNvPr id="586" name="Shape 586"/>
          <p:cNvSpPr txBox="1">
            <a:spLocks noGrp="1"/>
          </p:cNvSpPr>
          <p:nvPr>
            <p:ph type="sldNum" idx="12"/>
          </p:nvPr>
        </p:nvSpPr>
        <p:spPr>
          <a:xfrm>
            <a:off x="5640656" y="6368806"/>
            <a:ext cx="925708" cy="365125"/>
          </a:xfrm>
          <a:prstGeom prst="rect">
            <a:avLst/>
          </a:prstGeom>
          <a:noFill/>
          <a:ln>
            <a:noFill/>
          </a:ln>
        </p:spPr>
        <p:txBody>
          <a:bodyPr spcFirstLastPara="1" wrap="square" lIns="91425" tIns="45700" rIns="91425" bIns="45700" anchor="ctr" anchorCtr="0">
            <a:noAutofit/>
          </a:bodyPr>
          <a:lstStyle/>
          <a:p>
            <a:pPr algn="ctr">
              <a:spcBef>
                <a:spcPts val="0"/>
              </a:spcBef>
              <a:spcAft>
                <a:spcPts val="0"/>
              </a:spcAft>
            </a:pPr>
            <a:r>
              <a:rPr lang="en-US" sz="1100">
                <a:solidFill>
                  <a:srgbClr val="114766"/>
                </a:solidFill>
                <a:latin typeface="Calibri"/>
                <a:ea typeface="Calibri"/>
                <a:cs typeface="Calibri"/>
                <a:sym typeface="Calibri"/>
              </a:rPr>
              <a:t>- </a:t>
            </a:r>
            <a:fld id="{00000000-1234-1234-1234-123412341234}" type="slidenum">
              <a:rPr lang="en-US" sz="1100">
                <a:solidFill>
                  <a:srgbClr val="114766"/>
                </a:solidFill>
                <a:latin typeface="Calibri"/>
                <a:ea typeface="Calibri"/>
                <a:cs typeface="Calibri"/>
                <a:sym typeface="Calibri"/>
              </a:rPr>
              <a:pPr algn="ctr">
                <a:spcBef>
                  <a:spcPts val="0"/>
                </a:spcBef>
                <a:spcAft>
                  <a:spcPts val="0"/>
                </a:spcAft>
              </a:pPr>
              <a:t>86</a:t>
            </a:fld>
            <a:r>
              <a:rPr lang="en-US" sz="1100">
                <a:solidFill>
                  <a:srgbClr val="114766"/>
                </a:solidFill>
                <a:latin typeface="Calibri"/>
                <a:ea typeface="Calibri"/>
                <a:cs typeface="Calibri"/>
                <a:sym typeface="Calibri"/>
              </a:rPr>
              <a:t> -</a:t>
            </a:r>
            <a:endParaRPr sz="1100">
              <a:solidFill>
                <a:srgbClr val="114766"/>
              </a:solidFill>
              <a:latin typeface="Calibri"/>
              <a:ea typeface="Calibri"/>
              <a:cs typeface="Calibri"/>
              <a:sym typeface="Calibri"/>
            </a:endParaRPr>
          </a:p>
        </p:txBody>
      </p:sp>
      <p:pic>
        <p:nvPicPr>
          <p:cNvPr id="587" name="Shape 587" descr="Tiling_Heat_C_strong_scaling_results_Babbage.png"/>
          <p:cNvPicPr preferRelativeResize="0"/>
          <p:nvPr/>
        </p:nvPicPr>
        <p:blipFill rotWithShape="1">
          <a:blip r:embed="rId3">
            <a:alphaModFix/>
          </a:blip>
          <a:srcRect l="5356" r="6746"/>
          <a:stretch/>
        </p:blipFill>
        <p:spPr>
          <a:xfrm>
            <a:off x="771822" y="1191675"/>
            <a:ext cx="4301462" cy="3185165"/>
          </a:xfrm>
          <a:prstGeom prst="rect">
            <a:avLst/>
          </a:prstGeom>
          <a:noFill/>
          <a:ln>
            <a:noFill/>
          </a:ln>
        </p:spPr>
      </p:pic>
      <p:sp>
        <p:nvSpPr>
          <p:cNvPr id="588" name="Shape 588"/>
          <p:cNvSpPr/>
          <p:nvPr/>
        </p:nvSpPr>
        <p:spPr>
          <a:xfrm>
            <a:off x="771822" y="4635233"/>
            <a:ext cx="5031874" cy="1700134"/>
          </a:xfrm>
          <a:prstGeom prst="rect">
            <a:avLst/>
          </a:prstGeom>
          <a:solidFill>
            <a:srgbClr val="F3CAC6"/>
          </a:solidFill>
          <a:ln>
            <a:noFill/>
          </a:ln>
        </p:spPr>
        <p:txBody>
          <a:bodyPr spcFirstLastPara="1" wrap="square" lIns="91425" tIns="45700" rIns="91425" bIns="45700" anchor="t" anchorCtr="0">
            <a:noAutofit/>
          </a:bodyPr>
          <a:lstStyle/>
          <a:p>
            <a:pPr marL="285750" indent="-285750">
              <a:spcBef>
                <a:spcPts val="0"/>
              </a:spcBef>
              <a:spcAft>
                <a:spcPts val="0"/>
              </a:spcAft>
              <a:buClr>
                <a:schemeClr val="dk1"/>
              </a:buClr>
              <a:buSzPts val="2000"/>
              <a:buFont typeface="Arial"/>
              <a:buChar char="•"/>
            </a:pPr>
            <a:r>
              <a:rPr lang="en-US" sz="2000" b="1" dirty="0">
                <a:solidFill>
                  <a:schemeClr val="dk1"/>
                </a:solidFill>
                <a:latin typeface="Calibri"/>
                <a:ea typeface="Calibri"/>
                <a:cs typeface="Calibri"/>
                <a:sym typeface="Calibri"/>
              </a:rPr>
              <a:t>Tiling implementation strong scales efficiently up to ~120 threads on Babbage.</a:t>
            </a:r>
            <a:endParaRPr dirty="0"/>
          </a:p>
          <a:p>
            <a:pPr marL="285750" indent="-285750">
              <a:spcBef>
                <a:spcPts val="0"/>
              </a:spcBef>
              <a:spcAft>
                <a:spcPts val="0"/>
              </a:spcAft>
              <a:buClr>
                <a:schemeClr val="dk1"/>
              </a:buClr>
              <a:buSzPts val="2000"/>
              <a:buFont typeface="Arial"/>
              <a:buChar char="•"/>
            </a:pPr>
            <a:r>
              <a:rPr lang="en-US" sz="2000" b="1" dirty="0">
                <a:solidFill>
                  <a:schemeClr val="dk1"/>
                </a:solidFill>
                <a:latin typeface="Calibri"/>
                <a:ea typeface="Calibri"/>
                <a:cs typeface="Calibri"/>
                <a:sym typeface="Calibri"/>
              </a:rPr>
              <a:t>For simple operators, tiling is always a win.</a:t>
            </a:r>
            <a:endParaRPr sz="2000" b="1" dirty="0">
              <a:solidFill>
                <a:schemeClr val="dk1"/>
              </a:solidFill>
              <a:latin typeface="Calibri"/>
              <a:ea typeface="Calibri"/>
              <a:cs typeface="Calibri"/>
              <a:sym typeface="Calibri"/>
            </a:endParaRPr>
          </a:p>
          <a:p>
            <a:pPr marL="285750" indent="-285750">
              <a:spcBef>
                <a:spcPts val="0"/>
              </a:spcBef>
              <a:spcAft>
                <a:spcPts val="0"/>
              </a:spcAft>
              <a:buClr>
                <a:schemeClr val="dk1"/>
              </a:buClr>
              <a:buSzPts val="2000"/>
              <a:buFont typeface="Arial"/>
              <a:buChar char="•"/>
            </a:pPr>
            <a:r>
              <a:rPr lang="en-US" sz="2000" b="1" dirty="0">
                <a:solidFill>
                  <a:schemeClr val="dk1"/>
                </a:solidFill>
                <a:latin typeface="Calibri"/>
                <a:ea typeface="Calibri"/>
                <a:cs typeface="Calibri"/>
                <a:sym typeface="Calibri"/>
              </a:rPr>
              <a:t>For complicated operators (e.g., low Mach number flows), results are mixed.</a:t>
            </a:r>
            <a:endParaRPr dirty="0"/>
          </a:p>
        </p:txBody>
      </p:sp>
      <p:sp>
        <p:nvSpPr>
          <p:cNvPr id="589" name="Shape 589"/>
          <p:cNvSpPr txBox="1"/>
          <p:nvPr/>
        </p:nvSpPr>
        <p:spPr>
          <a:xfrm>
            <a:off x="6355985" y="6079933"/>
            <a:ext cx="2649683" cy="307777"/>
          </a:xfrm>
          <a:prstGeom prst="rect">
            <a:avLst/>
          </a:prstGeom>
          <a:noFill/>
          <a:ln>
            <a:noFill/>
          </a:ln>
        </p:spPr>
        <p:txBody>
          <a:bodyPr spcFirstLastPara="1" wrap="square" lIns="91425" tIns="45700" rIns="91425" bIns="45700" anchor="t" anchorCtr="0">
            <a:noAutofit/>
          </a:bodyPr>
          <a:lstStyle/>
          <a:p>
            <a:pPr>
              <a:spcBef>
                <a:spcPts val="0"/>
              </a:spcBef>
              <a:spcAft>
                <a:spcPts val="0"/>
              </a:spcAft>
            </a:pPr>
            <a:r>
              <a:rPr lang="en-US" sz="1400" i="1" dirty="0">
                <a:solidFill>
                  <a:schemeClr val="dk1"/>
                </a:solidFill>
                <a:latin typeface="Calibri"/>
                <a:ea typeface="Calibri"/>
                <a:cs typeface="Calibri"/>
                <a:sym typeface="Calibri"/>
              </a:rPr>
              <a:t>Courtesy of Brian </a:t>
            </a:r>
            <a:r>
              <a:rPr lang="en-US" sz="1400" i="1" dirty="0" err="1">
                <a:solidFill>
                  <a:schemeClr val="dk1"/>
                </a:solidFill>
                <a:latin typeface="Calibri"/>
                <a:ea typeface="Calibri"/>
                <a:cs typeface="Calibri"/>
                <a:sym typeface="Calibri"/>
              </a:rPr>
              <a:t>Frieson</a:t>
            </a:r>
            <a:r>
              <a:rPr lang="en-US" sz="1400" i="1" dirty="0">
                <a:solidFill>
                  <a:schemeClr val="dk1"/>
                </a:solidFill>
                <a:latin typeface="Calibri"/>
                <a:ea typeface="Calibri"/>
                <a:cs typeface="Calibri"/>
                <a:sym typeface="Calibri"/>
              </a:rPr>
              <a:t>., NERSC</a:t>
            </a:r>
            <a:endParaRPr dirty="0"/>
          </a:p>
        </p:txBody>
      </p:sp>
      <p:pic>
        <p:nvPicPr>
          <p:cNvPr id="7" name="Shape 595" descr="Jessica_weakScalingCores.png">
            <a:extLst>
              <a:ext uri="{FF2B5EF4-FFF2-40B4-BE49-F238E27FC236}">
                <a16:creationId xmlns:a16="http://schemas.microsoft.com/office/drawing/2014/main" id="{79E30BA5-19B2-FD44-8AC2-04553C94E207}"/>
              </a:ext>
            </a:extLst>
          </p:cNvPr>
          <p:cNvPicPr preferRelativeResize="0"/>
          <p:nvPr/>
        </p:nvPicPr>
        <p:blipFill rotWithShape="1">
          <a:blip r:embed="rId4">
            <a:alphaModFix/>
          </a:blip>
          <a:srcRect/>
          <a:stretch/>
        </p:blipFill>
        <p:spPr>
          <a:xfrm>
            <a:off x="6566364" y="1217833"/>
            <a:ext cx="4525710" cy="3680015"/>
          </a:xfrm>
          <a:prstGeom prst="rect">
            <a:avLst/>
          </a:prstGeom>
          <a:noFill/>
          <a:ln>
            <a:noFill/>
          </a:ln>
        </p:spPr>
      </p:pic>
      <p:sp>
        <p:nvSpPr>
          <p:cNvPr id="8" name="Shape 597">
            <a:extLst>
              <a:ext uri="{FF2B5EF4-FFF2-40B4-BE49-F238E27FC236}">
                <a16:creationId xmlns:a16="http://schemas.microsoft.com/office/drawing/2014/main" id="{C3EDA927-D259-8449-B665-34866362A25B}"/>
              </a:ext>
            </a:extLst>
          </p:cNvPr>
          <p:cNvSpPr/>
          <p:nvPr/>
        </p:nvSpPr>
        <p:spPr>
          <a:xfrm>
            <a:off x="6103510" y="5317043"/>
            <a:ext cx="5829410" cy="400110"/>
          </a:xfrm>
          <a:prstGeom prst="rect">
            <a:avLst/>
          </a:prstGeom>
          <a:solidFill>
            <a:srgbClr val="F3CAC6"/>
          </a:solidFill>
          <a:ln>
            <a:noFill/>
          </a:ln>
        </p:spPr>
        <p:txBody>
          <a:bodyPr spcFirstLastPara="1" wrap="square" lIns="91425" tIns="45700" rIns="91425" bIns="45700" anchor="t" anchorCtr="0">
            <a:noAutofit/>
          </a:bodyPr>
          <a:lstStyle/>
          <a:p>
            <a:pPr marL="285750" indent="-285750">
              <a:spcBef>
                <a:spcPts val="0"/>
              </a:spcBef>
              <a:spcAft>
                <a:spcPts val="0"/>
              </a:spcAft>
              <a:buClr>
                <a:schemeClr val="dk1"/>
              </a:buClr>
              <a:buSzPts val="2000"/>
              <a:buFont typeface="Arial"/>
              <a:buChar char="•"/>
            </a:pPr>
            <a:r>
              <a:rPr lang="en-US" sz="2000" b="1" dirty="0">
                <a:solidFill>
                  <a:schemeClr val="dk1"/>
                </a:solidFill>
                <a:latin typeface="Calibri"/>
                <a:ea typeface="Calibri"/>
                <a:cs typeface="Calibri"/>
                <a:sym typeface="Calibri"/>
              </a:rPr>
              <a:t>Best performance with MPI+12 </a:t>
            </a:r>
            <a:r>
              <a:rPr lang="en-US" sz="2000" b="1" dirty="0" err="1">
                <a:solidFill>
                  <a:schemeClr val="dk1"/>
                </a:solidFill>
                <a:latin typeface="Calibri"/>
                <a:ea typeface="Calibri"/>
                <a:cs typeface="Calibri"/>
                <a:sym typeface="Calibri"/>
              </a:rPr>
              <a:t>OpenMP</a:t>
            </a:r>
            <a:r>
              <a:rPr lang="en-US" sz="2000" b="1" dirty="0">
                <a:solidFill>
                  <a:schemeClr val="dk1"/>
                </a:solidFill>
                <a:latin typeface="Calibri"/>
                <a:ea typeface="Calibri"/>
                <a:cs typeface="Calibri"/>
                <a:sym typeface="Calibri"/>
              </a:rPr>
              <a:t> threads </a:t>
            </a:r>
            <a:endParaRPr dirty="0"/>
          </a:p>
        </p:txBody>
      </p:sp>
      <p:sp>
        <p:nvSpPr>
          <p:cNvPr id="9" name="TextBox 8">
            <a:extLst>
              <a:ext uri="{FF2B5EF4-FFF2-40B4-BE49-F238E27FC236}">
                <a16:creationId xmlns:a16="http://schemas.microsoft.com/office/drawing/2014/main" id="{C6E3F56E-90BD-764D-A93E-D73715D4177F}"/>
              </a:ext>
            </a:extLst>
          </p:cNvPr>
          <p:cNvSpPr txBox="1"/>
          <p:nvPr/>
        </p:nvSpPr>
        <p:spPr>
          <a:xfrm>
            <a:off x="7368977" y="551581"/>
            <a:ext cx="4224233" cy="590931"/>
          </a:xfrm>
          <a:prstGeom prst="rect">
            <a:avLst/>
          </a:prstGeom>
          <a:noFill/>
        </p:spPr>
        <p:txBody>
          <a:bodyPr wrap="none" rtlCol="0">
            <a:spAutoFit/>
          </a:bodyPr>
          <a:lstStyle/>
          <a:p>
            <a:pPr algn="ctr">
              <a:lnSpc>
                <a:spcPct val="90000"/>
              </a:lnSpc>
            </a:pPr>
            <a:r>
              <a:rPr lang="en-US" dirty="0">
                <a:solidFill>
                  <a:srgbClr val="FF0000"/>
                </a:solidFill>
              </a:rPr>
              <a:t>Helen note: most likely delete this slide.</a:t>
            </a:r>
          </a:p>
          <a:p>
            <a:pPr algn="ctr">
              <a:lnSpc>
                <a:spcPct val="90000"/>
              </a:lnSpc>
            </a:pPr>
            <a:r>
              <a:rPr lang="en-US" dirty="0">
                <a:solidFill>
                  <a:srgbClr val="FF0000"/>
                </a:solidFill>
              </a:rPr>
              <a:t>Use Nyx case study instead</a:t>
            </a:r>
          </a:p>
        </p:txBody>
      </p:sp>
    </p:spTree>
    <p:extLst>
      <p:ext uri="{BB962C8B-B14F-4D97-AF65-F5344CB8AC3E}">
        <p14:creationId xmlns:p14="http://schemas.microsoft.com/office/powerpoint/2010/main" val="368659448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Nyx, a PDE/Stencil Code</a:t>
            </a:r>
          </a:p>
        </p:txBody>
      </p:sp>
      <p:sp>
        <p:nvSpPr>
          <p:cNvPr id="5" name="Content Placeholder 4"/>
          <p:cNvSpPr>
            <a:spLocks noGrp="1"/>
          </p:cNvSpPr>
          <p:nvPr>
            <p:ph idx="1"/>
          </p:nvPr>
        </p:nvSpPr>
        <p:spPr>
          <a:xfrm>
            <a:off x="292608" y="853441"/>
            <a:ext cx="5529072" cy="4800600"/>
          </a:xfrm>
          <a:solidFill>
            <a:schemeClr val="accent4">
              <a:lumMod val="20000"/>
              <a:lumOff val="80000"/>
            </a:schemeClr>
          </a:solidFill>
        </p:spPr>
        <p:txBody>
          <a:bodyPr>
            <a:normAutofit/>
          </a:bodyPr>
          <a:lstStyle/>
          <a:p>
            <a:pPr marL="0" indent="0">
              <a:buNone/>
            </a:pPr>
            <a:r>
              <a:rPr lang="en-US" dirty="0">
                <a:cs typeface="Courier New"/>
              </a:rPr>
              <a:t>Poor cache reuse: 7-point stencil can require ~6 separate cache line loads from DRAM, especially if (</a:t>
            </a:r>
            <a:r>
              <a:rPr lang="en-US" dirty="0" err="1">
                <a:cs typeface="Courier New"/>
              </a:rPr>
              <a:t>x,y,z</a:t>
            </a:r>
            <a:r>
              <a:rPr lang="en-US" dirty="0">
                <a:cs typeface="Courier New"/>
              </a:rPr>
              <a:t>) loop has long strides</a:t>
            </a:r>
          </a:p>
          <a:p>
            <a:pPr lvl="1"/>
            <a:endParaRPr lang="en-US" dirty="0">
              <a:cs typeface="Courier New"/>
            </a:endParaRPr>
          </a:p>
          <a:p>
            <a:pPr marL="457200" lvl="1" indent="0">
              <a:buNone/>
            </a:pPr>
            <a:r>
              <a:rPr lang="en-US" dirty="0">
                <a:latin typeface="Courier New"/>
                <a:cs typeface="Courier New"/>
              </a:rPr>
              <a:t>rho(</a:t>
            </a:r>
            <a:r>
              <a:rPr lang="en-US" dirty="0" err="1">
                <a:latin typeface="Courier New"/>
                <a:cs typeface="Courier New"/>
              </a:rPr>
              <a:t>i,j,k</a:t>
            </a:r>
            <a:r>
              <a:rPr lang="en-US" dirty="0">
                <a:latin typeface="Courier New"/>
                <a:cs typeface="Courier New"/>
              </a:rPr>
              <a:t>) =  </a:t>
            </a:r>
            <a:r>
              <a:rPr lang="en-US" dirty="0">
                <a:solidFill>
                  <a:srgbClr val="FF0000"/>
                </a:solidFill>
                <a:latin typeface="Courier New"/>
                <a:cs typeface="Courier New"/>
              </a:rPr>
              <a:t>phi(i-1,j,k,n) </a:t>
            </a:r>
            <a:r>
              <a:rPr lang="en-US" dirty="0">
                <a:latin typeface="Courier New"/>
                <a:cs typeface="Courier New"/>
              </a:rPr>
              <a:t>+ phi(i+1,j,k,n)</a:t>
            </a:r>
          </a:p>
          <a:p>
            <a:pPr marL="914400" lvl="2" indent="0">
              <a:buNone/>
            </a:pPr>
            <a:r>
              <a:rPr lang="en-US" dirty="0">
                <a:latin typeface="Courier New"/>
                <a:cs typeface="Courier New"/>
              </a:rPr>
              <a:t>        +  </a:t>
            </a:r>
            <a:r>
              <a:rPr lang="en-US" dirty="0">
                <a:solidFill>
                  <a:srgbClr val="FF0000"/>
                </a:solidFill>
                <a:latin typeface="Courier New"/>
                <a:cs typeface="Courier New"/>
              </a:rPr>
              <a:t>phi(i,j-1,k,n) </a:t>
            </a:r>
            <a:r>
              <a:rPr lang="en-US" dirty="0">
                <a:latin typeface="Courier New"/>
                <a:cs typeface="Courier New"/>
              </a:rPr>
              <a:t>+ </a:t>
            </a:r>
            <a:r>
              <a:rPr lang="en-US" dirty="0">
                <a:solidFill>
                  <a:srgbClr val="FF0000"/>
                </a:solidFill>
                <a:latin typeface="Courier New"/>
                <a:cs typeface="Courier New"/>
              </a:rPr>
              <a:t>phi(i,j+1,k,n)</a:t>
            </a:r>
          </a:p>
          <a:p>
            <a:pPr marL="914400" lvl="2" indent="0">
              <a:buNone/>
            </a:pPr>
            <a:r>
              <a:rPr lang="en-US" dirty="0">
                <a:latin typeface="Courier New"/>
                <a:cs typeface="Courier New"/>
              </a:rPr>
              <a:t>        +  </a:t>
            </a:r>
            <a:r>
              <a:rPr lang="en-US" dirty="0">
                <a:solidFill>
                  <a:srgbClr val="FF0000"/>
                </a:solidFill>
                <a:latin typeface="Courier New"/>
                <a:cs typeface="Courier New"/>
              </a:rPr>
              <a:t>phi(i,j,k-1,n) </a:t>
            </a:r>
            <a:r>
              <a:rPr lang="en-US" dirty="0">
                <a:latin typeface="Courier New"/>
                <a:cs typeface="Courier New"/>
              </a:rPr>
              <a:t>+ </a:t>
            </a:r>
            <a:r>
              <a:rPr lang="en-US" dirty="0">
                <a:solidFill>
                  <a:srgbClr val="FF0000"/>
                </a:solidFill>
                <a:latin typeface="Courier New"/>
                <a:cs typeface="Courier New"/>
              </a:rPr>
              <a:t>phi(i,j,k+1,n)</a:t>
            </a:r>
          </a:p>
          <a:p>
            <a:pPr marL="914400" lvl="2" indent="0">
              <a:buNone/>
            </a:pPr>
            <a:endParaRPr lang="en-US" dirty="0">
              <a:solidFill>
                <a:srgbClr val="FF0000"/>
              </a:solidFill>
              <a:latin typeface="Courier New"/>
              <a:cs typeface="Courier New"/>
            </a:endParaRPr>
          </a:p>
          <a:p>
            <a:pPr lvl="2"/>
            <a:r>
              <a:rPr lang="en-US" dirty="0">
                <a:solidFill>
                  <a:srgbClr val="FF0000"/>
                </a:solidFill>
                <a:cs typeface="Courier New"/>
              </a:rPr>
              <a:t>Cache line load; </a:t>
            </a:r>
            <a:r>
              <a:rPr lang="en-US" dirty="0">
                <a:solidFill>
                  <a:srgbClr val="000000"/>
                </a:solidFill>
                <a:cs typeface="Courier New"/>
              </a:rPr>
              <a:t>no cache line load</a:t>
            </a:r>
          </a:p>
          <a:p>
            <a:pPr marL="457200" lvl="1" indent="0">
              <a:buNone/>
            </a:pPr>
            <a:endParaRPr lang="en-US" dirty="0">
              <a:cs typeface="Courier New"/>
            </a:endParaRPr>
          </a:p>
        </p:txBody>
      </p:sp>
      <p:sp>
        <p:nvSpPr>
          <p:cNvPr id="2" name="Slide Number Placeholder 1"/>
          <p:cNvSpPr>
            <a:spLocks noGrp="1"/>
          </p:cNvSpPr>
          <p:nvPr>
            <p:ph type="sldNum" sz="quarter" idx="4"/>
          </p:nvPr>
        </p:nvSpPr>
        <p:spPr/>
        <p:txBody>
          <a:bodyPr/>
          <a:lstStyle/>
          <a:p>
            <a:pPr>
              <a:defRPr/>
            </a:pPr>
            <a:endParaRPr lang="en-US" dirty="0"/>
          </a:p>
        </p:txBody>
      </p:sp>
      <p:sp>
        <p:nvSpPr>
          <p:cNvPr id="6" name="Content Placeholder 4">
            <a:extLst>
              <a:ext uri="{FF2B5EF4-FFF2-40B4-BE49-F238E27FC236}">
                <a16:creationId xmlns:a16="http://schemas.microsoft.com/office/drawing/2014/main" id="{B58D61D9-FF8B-DC44-BF56-ABE22D6CCF55}"/>
              </a:ext>
            </a:extLst>
          </p:cNvPr>
          <p:cNvSpPr txBox="1">
            <a:spLocks/>
          </p:cNvSpPr>
          <p:nvPr/>
        </p:nvSpPr>
        <p:spPr bwMode="auto">
          <a:xfrm>
            <a:off x="6050604" y="434514"/>
            <a:ext cx="5617140" cy="5330836"/>
          </a:xfrm>
          <a:prstGeom prst="rect">
            <a:avLst/>
          </a:prstGeom>
          <a:solidFill>
            <a:schemeClr val="accent6">
              <a:lumMod val="20000"/>
              <a:lumOff val="80000"/>
            </a:schemeClr>
          </a:solidFill>
          <a:ln w="9525">
            <a:noFill/>
            <a:miter lim="800000"/>
            <a:headEnd/>
            <a:tailEnd/>
          </a:ln>
        </p:spPr>
        <p:txBody>
          <a:bodyPr vert="horz" wrap="square" lIns="91440" tIns="45720" rIns="91440" bIns="45720" numCol="1" anchor="t" anchorCtr="0" compatLnSpc="1">
            <a:prstTxWarp prst="textNoShape">
              <a:avLst/>
            </a:prstTxWarp>
            <a:noAutofit/>
          </a:bodyPr>
          <a:lstStyle>
            <a:lvl1pPr marL="230182" indent="-230182"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Arial" panose="020B0604020202020204" pitchFamily="34" charset="0"/>
                <a:ea typeface="+mn-ea"/>
                <a:cs typeface="Arial" panose="020B0604020202020204" pitchFamily="34" charset="0"/>
              </a:defRPr>
            </a:lvl1pPr>
            <a:lvl2pPr marL="625459" indent="-279393"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Arial" panose="020B0604020202020204" pitchFamily="34" charset="0"/>
                <a:ea typeface="+mn-ea"/>
                <a:cs typeface="Arial" panose="020B0604020202020204" pitchFamily="34" charset="0"/>
              </a:defRPr>
            </a:lvl2pPr>
            <a:lvl3pPr marL="914377" indent="-230182"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Arial" panose="020B0604020202020204" pitchFamily="34" charset="0"/>
                <a:ea typeface="+mn-ea"/>
                <a:cs typeface="Arial" panose="020B0604020202020204" pitchFamily="34" charset="0"/>
              </a:defRPr>
            </a:lvl3pPr>
            <a:lvl4pPr marL="1144559" indent="-173034"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Arial" panose="020B0604020202020204" pitchFamily="34" charset="0"/>
                <a:ea typeface="+mn-ea"/>
                <a:cs typeface="Arial" panose="020B0604020202020204" pitchFamily="34" charset="0"/>
              </a:defRPr>
            </a:lvl4pPr>
            <a:lvl5pPr marL="1482688" indent="-222245" algn="l" rtl="0" eaLnBrk="1" fontAlgn="base" hangingPunct="1">
              <a:lnSpc>
                <a:spcPct val="90000"/>
              </a:lnSpc>
              <a:spcBef>
                <a:spcPts val="600"/>
              </a:spcBef>
              <a:spcAft>
                <a:spcPct val="0"/>
              </a:spcAft>
              <a:buClr>
                <a:schemeClr val="tx1"/>
              </a:buClr>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5pPr>
            <a:lvl6pPr marL="2514537"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14"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a:cs typeface="Courier New"/>
              </a:rPr>
              <a:t>Old approach to </a:t>
            </a:r>
            <a:r>
              <a:rPr lang="en-US" dirty="0" err="1">
                <a:cs typeface="Courier New"/>
              </a:rPr>
              <a:t>OpenMP</a:t>
            </a:r>
            <a:r>
              <a:rPr lang="en-US" dirty="0">
                <a:cs typeface="Courier New"/>
              </a:rPr>
              <a:t> parallelism </a:t>
            </a:r>
          </a:p>
          <a:p>
            <a:pPr marL="0" indent="0">
              <a:buNone/>
            </a:pPr>
            <a:r>
              <a:rPr lang="en-US" sz="1800" dirty="0">
                <a:cs typeface="Courier New"/>
              </a:rPr>
              <a:t>Collapse outermost loops</a:t>
            </a:r>
          </a:p>
          <a:p>
            <a:pPr marL="0" indent="0">
              <a:lnSpc>
                <a:spcPct val="60000"/>
              </a:lnSpc>
              <a:buFont typeface="Arial" charset="0"/>
              <a:buNone/>
            </a:pPr>
            <a:r>
              <a:rPr lang="en-US" sz="1800" dirty="0">
                <a:latin typeface="Courier New"/>
                <a:cs typeface="Courier New"/>
              </a:rPr>
              <a:t>     !$</a:t>
            </a:r>
            <a:r>
              <a:rPr lang="en-US" sz="1800" dirty="0" err="1">
                <a:latin typeface="Courier New"/>
                <a:cs typeface="Courier New"/>
              </a:rPr>
              <a:t>omp</a:t>
            </a:r>
            <a:r>
              <a:rPr lang="en-US" sz="1800" dirty="0">
                <a:latin typeface="Courier New"/>
                <a:cs typeface="Courier New"/>
              </a:rPr>
              <a:t> parallel do collapse(2)</a:t>
            </a:r>
          </a:p>
          <a:p>
            <a:pPr marL="0" indent="0">
              <a:lnSpc>
                <a:spcPct val="60000"/>
              </a:lnSpc>
              <a:buFont typeface="Arial" charset="0"/>
              <a:buNone/>
            </a:pPr>
            <a:r>
              <a:rPr lang="en-US" sz="1800" dirty="0">
                <a:latin typeface="Courier New"/>
                <a:cs typeface="Courier New"/>
              </a:rPr>
              <a:t>     do k = </a:t>
            </a:r>
            <a:r>
              <a:rPr lang="en-US" sz="1800" dirty="0" err="1">
                <a:latin typeface="Courier New"/>
                <a:cs typeface="Courier New"/>
              </a:rPr>
              <a:t>zlo</a:t>
            </a:r>
            <a:r>
              <a:rPr lang="en-US" sz="1800" dirty="0">
                <a:latin typeface="Courier New"/>
                <a:cs typeface="Courier New"/>
              </a:rPr>
              <a:t>, </a:t>
            </a:r>
            <a:r>
              <a:rPr lang="en-US" sz="1800" dirty="0" err="1">
                <a:latin typeface="Courier New"/>
                <a:cs typeface="Courier New"/>
              </a:rPr>
              <a:t>zhi</a:t>
            </a:r>
            <a:endParaRPr lang="en-US" sz="1800" dirty="0">
              <a:latin typeface="Courier New"/>
              <a:cs typeface="Courier New"/>
            </a:endParaRPr>
          </a:p>
          <a:p>
            <a:pPr marL="0" indent="0">
              <a:lnSpc>
                <a:spcPct val="60000"/>
              </a:lnSpc>
              <a:buFont typeface="Arial" charset="0"/>
              <a:buNone/>
            </a:pPr>
            <a:r>
              <a:rPr lang="en-US" sz="1800" dirty="0">
                <a:latin typeface="Courier New"/>
                <a:cs typeface="Courier New"/>
              </a:rPr>
              <a:t>       do j = </a:t>
            </a:r>
            <a:r>
              <a:rPr lang="en-US" sz="1800" dirty="0" err="1">
                <a:latin typeface="Courier New"/>
                <a:cs typeface="Courier New"/>
              </a:rPr>
              <a:t>ylo</a:t>
            </a:r>
            <a:r>
              <a:rPr lang="en-US" sz="1800" dirty="0">
                <a:latin typeface="Courier New"/>
                <a:cs typeface="Courier New"/>
              </a:rPr>
              <a:t>, </a:t>
            </a:r>
            <a:r>
              <a:rPr lang="en-US" sz="1800" dirty="0" err="1">
                <a:latin typeface="Courier New"/>
                <a:cs typeface="Courier New"/>
              </a:rPr>
              <a:t>yhi</a:t>
            </a:r>
            <a:endParaRPr lang="en-US" sz="1800" dirty="0">
              <a:latin typeface="Courier New"/>
              <a:cs typeface="Courier New"/>
            </a:endParaRPr>
          </a:p>
          <a:p>
            <a:pPr marL="0" indent="0">
              <a:lnSpc>
                <a:spcPct val="60000"/>
              </a:lnSpc>
              <a:buFont typeface="Arial" charset="0"/>
              <a:buNone/>
            </a:pPr>
            <a:r>
              <a:rPr lang="en-US" sz="1800" dirty="0">
                <a:latin typeface="Courier New"/>
                <a:cs typeface="Courier New"/>
              </a:rPr>
              <a:t>         do </a:t>
            </a:r>
            <a:r>
              <a:rPr lang="en-US" sz="1800" dirty="0" err="1">
                <a:latin typeface="Courier New"/>
                <a:cs typeface="Courier New"/>
              </a:rPr>
              <a:t>i</a:t>
            </a:r>
            <a:r>
              <a:rPr lang="en-US" sz="1800" dirty="0">
                <a:latin typeface="Courier New"/>
                <a:cs typeface="Courier New"/>
              </a:rPr>
              <a:t> = </a:t>
            </a:r>
            <a:r>
              <a:rPr lang="en-US" sz="1800" dirty="0" err="1">
                <a:latin typeface="Courier New"/>
                <a:cs typeface="Courier New"/>
              </a:rPr>
              <a:t>xlo</a:t>
            </a:r>
            <a:r>
              <a:rPr lang="en-US" sz="1800" dirty="0">
                <a:latin typeface="Courier New"/>
                <a:cs typeface="Courier New"/>
              </a:rPr>
              <a:t>, </a:t>
            </a:r>
            <a:r>
              <a:rPr lang="en-US" sz="1800" dirty="0" err="1">
                <a:latin typeface="Courier New"/>
                <a:cs typeface="Courier New"/>
              </a:rPr>
              <a:t>xhi</a:t>
            </a:r>
            <a:endParaRPr lang="en-US" sz="1800" dirty="0">
              <a:latin typeface="Courier New"/>
              <a:cs typeface="Courier New"/>
            </a:endParaRPr>
          </a:p>
          <a:p>
            <a:pPr marL="0" indent="0">
              <a:lnSpc>
                <a:spcPct val="60000"/>
              </a:lnSpc>
              <a:buFont typeface="Arial" charset="0"/>
              <a:buNone/>
            </a:pPr>
            <a:r>
              <a:rPr lang="en-US" sz="1800" dirty="0">
                <a:latin typeface="Courier New"/>
                <a:cs typeface="Courier New"/>
              </a:rPr>
              <a:t>           ! do work</a:t>
            </a:r>
          </a:p>
          <a:p>
            <a:pPr marL="0" indent="0">
              <a:lnSpc>
                <a:spcPct val="60000"/>
              </a:lnSpc>
              <a:buFont typeface="Arial" charset="0"/>
              <a:buNone/>
            </a:pPr>
            <a:r>
              <a:rPr lang="en-US" sz="1800" dirty="0">
                <a:latin typeface="Courier New"/>
                <a:cs typeface="Courier New"/>
              </a:rPr>
              <a:t>         end do</a:t>
            </a:r>
          </a:p>
          <a:p>
            <a:pPr marL="0" indent="0">
              <a:lnSpc>
                <a:spcPct val="60000"/>
              </a:lnSpc>
              <a:buFont typeface="Arial" charset="0"/>
              <a:buNone/>
            </a:pPr>
            <a:r>
              <a:rPr lang="en-US" sz="1800" dirty="0">
                <a:latin typeface="Courier New"/>
                <a:cs typeface="Courier New"/>
              </a:rPr>
              <a:t>       end do</a:t>
            </a:r>
          </a:p>
          <a:p>
            <a:pPr marL="0" indent="0">
              <a:lnSpc>
                <a:spcPct val="60000"/>
              </a:lnSpc>
              <a:buFont typeface="Arial" charset="0"/>
              <a:buNone/>
            </a:pPr>
            <a:r>
              <a:rPr lang="en-US" sz="1800" dirty="0">
                <a:latin typeface="Courier New"/>
                <a:cs typeface="Courier New"/>
              </a:rPr>
              <a:t>     end do</a:t>
            </a:r>
          </a:p>
          <a:p>
            <a:pPr marL="346066" lvl="1" indent="0">
              <a:buNone/>
            </a:pPr>
            <a:r>
              <a:rPr lang="en-US" sz="1800" dirty="0">
                <a:cs typeface="Courier New"/>
              </a:rPr>
              <a:t>Non-invasive code change, but memory bandwidth on DDR3/DDR4 begins to saturate at ~5 threads</a:t>
            </a:r>
          </a:p>
          <a:p>
            <a:pPr marL="346066" lvl="1" indent="0">
              <a:buNone/>
            </a:pPr>
            <a:r>
              <a:rPr lang="en-US" sz="1800" dirty="0">
                <a:cs typeface="Courier New"/>
              </a:rPr>
              <a:t>Not a viable solution for KNL with O(100) threads, even with </a:t>
            </a:r>
            <a:r>
              <a:rPr lang="en-US" sz="1800" dirty="0" err="1">
                <a:cs typeface="Courier New"/>
              </a:rPr>
              <a:t>MCDRAMOpe</a:t>
            </a:r>
            <a:endParaRPr lang="en-US" sz="1800" dirty="0">
              <a:cs typeface="Courier New"/>
            </a:endParaRPr>
          </a:p>
        </p:txBody>
      </p:sp>
    </p:spTree>
    <p:extLst>
      <p:ext uri="{BB962C8B-B14F-4D97-AF65-F5344CB8AC3E}">
        <p14:creationId xmlns:p14="http://schemas.microsoft.com/office/powerpoint/2010/main" val="349576699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Nyx: New </a:t>
            </a:r>
            <a:r>
              <a:rPr lang="en-US" dirty="0" err="1"/>
              <a:t>OpenMP</a:t>
            </a:r>
            <a:r>
              <a:rPr lang="en-US" dirty="0"/>
              <a:t> Scheme</a:t>
            </a:r>
          </a:p>
        </p:txBody>
      </p:sp>
      <p:sp>
        <p:nvSpPr>
          <p:cNvPr id="5" name="Content Placeholder 4"/>
          <p:cNvSpPr>
            <a:spLocks noGrp="1"/>
          </p:cNvSpPr>
          <p:nvPr>
            <p:ph idx="1"/>
          </p:nvPr>
        </p:nvSpPr>
        <p:spPr>
          <a:xfrm>
            <a:off x="292608" y="1112520"/>
            <a:ext cx="5620512" cy="5168527"/>
          </a:xfrm>
          <a:solidFill>
            <a:schemeClr val="accent3">
              <a:lumMod val="40000"/>
              <a:lumOff val="60000"/>
            </a:schemeClr>
          </a:solidFill>
        </p:spPr>
        <p:txBody>
          <a:bodyPr>
            <a:normAutofit/>
          </a:bodyPr>
          <a:lstStyle/>
          <a:p>
            <a:pPr marL="0" indent="0">
              <a:buNone/>
            </a:pPr>
            <a:r>
              <a:rPr lang="en-US" dirty="0">
                <a:cs typeface="Courier New"/>
              </a:rPr>
              <a:t>Loop tiling with </a:t>
            </a:r>
            <a:r>
              <a:rPr lang="en-US" dirty="0" err="1">
                <a:cs typeface="Courier New"/>
              </a:rPr>
              <a:t>OpenMP</a:t>
            </a:r>
            <a:endParaRPr lang="en-US" dirty="0">
              <a:cs typeface="Courier New"/>
            </a:endParaRPr>
          </a:p>
          <a:p>
            <a:pPr lvl="1"/>
            <a:r>
              <a:rPr lang="en-US" dirty="0">
                <a:cs typeface="Courier New"/>
              </a:rPr>
              <a:t>Instead of collapsing iteration space, rearrange it to facilitate better cache reuse</a:t>
            </a:r>
          </a:p>
          <a:p>
            <a:pPr lvl="1"/>
            <a:r>
              <a:rPr lang="en-US" dirty="0">
                <a:cs typeface="Courier New"/>
              </a:rPr>
              <a:t>What shape is best for tiles?</a:t>
            </a:r>
          </a:p>
          <a:p>
            <a:pPr lvl="2"/>
            <a:r>
              <a:rPr lang="en-US" dirty="0">
                <a:cs typeface="Courier New"/>
              </a:rPr>
              <a:t>Long in stride-1 direction (x-axis in Fortran)</a:t>
            </a:r>
          </a:p>
          <a:p>
            <a:pPr lvl="2"/>
            <a:r>
              <a:rPr lang="en-US" dirty="0">
                <a:cs typeface="Courier New"/>
              </a:rPr>
              <a:t>Projection of tile onto plane normal to stride-1 axis should encompass the stencil projected onto same plane</a:t>
            </a:r>
          </a:p>
          <a:p>
            <a:pPr lvl="3"/>
            <a:r>
              <a:rPr lang="en-US" dirty="0">
                <a:cs typeface="Courier New"/>
              </a:rPr>
              <a:t>E.g., y-z plane projection of nearest-neighbor 7-point stencil has “radius” of 3</a:t>
            </a:r>
          </a:p>
          <a:p>
            <a:pPr lvl="3"/>
            <a:r>
              <a:rPr lang="en-US" dirty="0">
                <a:cs typeface="Courier New"/>
              </a:rPr>
              <a:t>Tile shape for 7-point stencil should be (long) x 3 x 3</a:t>
            </a:r>
          </a:p>
          <a:p>
            <a:pPr lvl="4"/>
            <a:r>
              <a:rPr lang="en-US" dirty="0">
                <a:cs typeface="Courier New"/>
              </a:rPr>
              <a:t>Can be larger in y-z plane if cache can hold it all (although I don’t know why one would want to do that)</a:t>
            </a:r>
          </a:p>
        </p:txBody>
      </p:sp>
      <p:sp>
        <p:nvSpPr>
          <p:cNvPr id="2" name="Slide Number Placeholder 1"/>
          <p:cNvSpPr>
            <a:spLocks noGrp="1"/>
          </p:cNvSpPr>
          <p:nvPr>
            <p:ph type="sldNum" sz="quarter" idx="4"/>
          </p:nvPr>
        </p:nvSpPr>
        <p:spPr/>
        <p:txBody>
          <a:bodyPr/>
          <a:lstStyle/>
          <a:p>
            <a:pPr>
              <a:defRPr/>
            </a:pPr>
            <a:endParaRPr lang="en-US" dirty="0"/>
          </a:p>
        </p:txBody>
      </p:sp>
      <p:pic>
        <p:nvPicPr>
          <p:cNvPr id="6" name="Picture 5" descr="Intel_25pt_stencil.jpg">
            <a:extLst>
              <a:ext uri="{FF2B5EF4-FFF2-40B4-BE49-F238E27FC236}">
                <a16:creationId xmlns:a16="http://schemas.microsoft.com/office/drawing/2014/main" id="{0168085E-F41D-8143-B403-3CEB6AEC0E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15677" y="416110"/>
            <a:ext cx="3234962" cy="3278531"/>
          </a:xfrm>
          <a:prstGeom prst="rect">
            <a:avLst/>
          </a:prstGeom>
        </p:spPr>
      </p:pic>
      <p:pic>
        <p:nvPicPr>
          <p:cNvPr id="7" name="Picture 6" descr="Intel_25pt_stencil_stride.jpg">
            <a:extLst>
              <a:ext uri="{FF2B5EF4-FFF2-40B4-BE49-F238E27FC236}">
                <a16:creationId xmlns:a16="http://schemas.microsoft.com/office/drawing/2014/main" id="{391FC55C-3BC5-FE41-9990-45D6369E5C2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61758" y="3032760"/>
            <a:ext cx="3705986" cy="2978736"/>
          </a:xfrm>
          <a:prstGeom prst="rect">
            <a:avLst/>
          </a:prstGeom>
        </p:spPr>
      </p:pic>
    </p:spTree>
    <p:extLst>
      <p:ext uri="{BB962C8B-B14F-4D97-AF65-F5344CB8AC3E}">
        <p14:creationId xmlns:p14="http://schemas.microsoft.com/office/powerpoint/2010/main" val="159779755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08864" y="371856"/>
            <a:ext cx="11375136" cy="484748"/>
          </a:xfrm>
        </p:spPr>
        <p:txBody>
          <a:bodyPr>
            <a:normAutofit/>
          </a:bodyPr>
          <a:lstStyle/>
          <a:p>
            <a:r>
              <a:rPr lang="en-US" dirty="0"/>
              <a:t>Nyx: Tiling effects (KNL)</a:t>
            </a:r>
          </a:p>
        </p:txBody>
      </p:sp>
      <p:sp>
        <p:nvSpPr>
          <p:cNvPr id="2" name="Slide Number Placeholder 1"/>
          <p:cNvSpPr>
            <a:spLocks noGrp="1"/>
          </p:cNvSpPr>
          <p:nvPr>
            <p:ph type="sldNum" sz="quarter" idx="4"/>
          </p:nvPr>
        </p:nvSpPr>
        <p:spPr/>
        <p:txBody>
          <a:bodyPr/>
          <a:lstStyle/>
          <a:p>
            <a:pPr>
              <a:defRPr/>
            </a:pPr>
            <a:endParaRPr lang="en-US" dirty="0"/>
          </a:p>
        </p:txBody>
      </p:sp>
      <p:pic>
        <p:nvPicPr>
          <p:cNvPr id="7" name="Content Placeholder 6" descr="Nyx_LyA_OpenMP_strong_scaling_before_vs_after_NESAP.png"/>
          <p:cNvPicPr>
            <a:picLocks noGrp="1" noChangeAspect="1"/>
          </p:cNvPicPr>
          <p:nvPr>
            <p:ph idx="1"/>
          </p:nvPr>
        </p:nvPicPr>
        <p:blipFill>
          <a:blip r:embed="rId3">
            <a:extLst>
              <a:ext uri="{28A0092B-C50C-407E-A947-70E740481C1C}">
                <a14:useLocalDpi xmlns:a14="http://schemas.microsoft.com/office/drawing/2010/main" val="0"/>
              </a:ext>
            </a:extLst>
          </a:blip>
          <a:srcRect t="2429" b="2429"/>
          <a:stretch>
            <a:fillRect/>
          </a:stretch>
        </p:blipFill>
        <p:spPr>
          <a:xfrm>
            <a:off x="292608" y="1036323"/>
            <a:ext cx="11391392" cy="5212077"/>
          </a:xfrm>
        </p:spPr>
      </p:pic>
    </p:spTree>
    <p:extLst>
      <p:ext uri="{BB962C8B-B14F-4D97-AF65-F5344CB8AC3E}">
        <p14:creationId xmlns:p14="http://schemas.microsoft.com/office/powerpoint/2010/main" val="14920220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MPI+X.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77796" y="3443266"/>
            <a:ext cx="4190205" cy="2741186"/>
          </a:xfrm>
          <a:prstGeom prst="rect">
            <a:avLst/>
          </a:prstGeom>
        </p:spPr>
      </p:pic>
      <p:sp>
        <p:nvSpPr>
          <p:cNvPr id="2" name="Title 1"/>
          <p:cNvSpPr>
            <a:spLocks noGrp="1"/>
          </p:cNvSpPr>
          <p:nvPr>
            <p:ph type="title"/>
          </p:nvPr>
        </p:nvSpPr>
        <p:spPr/>
        <p:txBody>
          <a:bodyPr>
            <a:normAutofit/>
          </a:bodyPr>
          <a:lstStyle/>
          <a:p>
            <a:r>
              <a:rPr lang="en-US" dirty="0"/>
              <a:t>Choice of Programming Models</a:t>
            </a:r>
          </a:p>
        </p:txBody>
      </p:sp>
      <p:sp>
        <p:nvSpPr>
          <p:cNvPr id="8" name="Content Placeholder 2"/>
          <p:cNvSpPr>
            <a:spLocks noGrp="1"/>
          </p:cNvSpPr>
          <p:nvPr>
            <p:ph idx="1"/>
          </p:nvPr>
        </p:nvSpPr>
        <p:spPr>
          <a:xfrm>
            <a:off x="800101" y="1214438"/>
            <a:ext cx="9867900" cy="4970014"/>
          </a:xfrm>
        </p:spPr>
        <p:txBody>
          <a:bodyPr>
            <a:normAutofit fontScale="62500" lnSpcReduction="20000"/>
          </a:bodyPr>
          <a:lstStyle/>
          <a:p>
            <a:pPr>
              <a:lnSpc>
                <a:spcPct val="110000"/>
              </a:lnSpc>
            </a:pPr>
            <a:r>
              <a:rPr lang="en-US" sz="2900" dirty="0">
                <a:ea typeface="ＭＳ Ｐゴシック" pitchFamily="1" charset="-128"/>
                <a:cs typeface="ＭＳ Ｐゴシック" pitchFamily="1" charset="-128"/>
              </a:rPr>
              <a:t>MPI was developed primarily for inter-address space (inter means between or among)</a:t>
            </a:r>
          </a:p>
          <a:p>
            <a:pPr>
              <a:lnSpc>
                <a:spcPct val="110000"/>
              </a:lnSpc>
            </a:pPr>
            <a:r>
              <a:rPr lang="en-US" sz="2900" dirty="0" err="1">
                <a:ea typeface="ＭＳ Ｐゴシック" pitchFamily="1" charset="-128"/>
                <a:cs typeface="ＭＳ Ｐゴシック" pitchFamily="1" charset="-128"/>
              </a:rPr>
              <a:t>OpenMP</a:t>
            </a:r>
            <a:r>
              <a:rPr lang="en-US" sz="2900" dirty="0">
                <a:ea typeface="ＭＳ Ｐゴシック" pitchFamily="1" charset="-128"/>
                <a:cs typeface="ＭＳ Ｐゴシック" pitchFamily="1" charset="-128"/>
              </a:rPr>
              <a:t> was developed for shared memory or intra-node, and now supports accelerators as well (intra means within)</a:t>
            </a:r>
          </a:p>
          <a:p>
            <a:pPr>
              <a:lnSpc>
                <a:spcPct val="110000"/>
              </a:lnSpc>
            </a:pPr>
            <a:r>
              <a:rPr lang="en-US" sz="2900" dirty="0">
                <a:ea typeface="ＭＳ Ｐゴシック" pitchFamily="1" charset="-128"/>
                <a:cs typeface="ＭＳ Ｐゴシック" pitchFamily="1" charset="-128"/>
              </a:rPr>
              <a:t>Hybrid Programming (MPI+X) is when we use a solution with different programming models </a:t>
            </a:r>
            <a:br>
              <a:rPr lang="en-US" sz="2900" dirty="0">
                <a:ea typeface="ＭＳ Ｐゴシック" pitchFamily="1" charset="-128"/>
                <a:cs typeface="ＭＳ Ｐゴシック" pitchFamily="1" charset="-128"/>
              </a:rPr>
            </a:br>
            <a:r>
              <a:rPr lang="en-US" sz="2900" dirty="0">
                <a:ea typeface="ＭＳ Ｐゴシック" pitchFamily="1" charset="-128"/>
                <a:cs typeface="ＭＳ Ｐゴシック" pitchFamily="1" charset="-128"/>
              </a:rPr>
              <a:t>for inter </a:t>
            </a:r>
            <a:r>
              <a:rPr lang="en-US" sz="2900" i="1" dirty="0">
                <a:ea typeface="ＭＳ Ｐゴシック" pitchFamily="1" charset="-128"/>
                <a:cs typeface="ＭＳ Ｐゴシック" pitchFamily="1" charset="-128"/>
              </a:rPr>
              <a:t>vs.</a:t>
            </a:r>
            <a:r>
              <a:rPr lang="en-US" sz="2900" dirty="0">
                <a:ea typeface="ＭＳ Ｐゴシック" pitchFamily="1" charset="-128"/>
                <a:cs typeface="ＭＳ Ｐゴシック" pitchFamily="1" charset="-128"/>
              </a:rPr>
              <a:t> intra-node parallelism</a:t>
            </a:r>
          </a:p>
          <a:p>
            <a:pPr>
              <a:lnSpc>
                <a:spcPct val="110000"/>
              </a:lnSpc>
            </a:pPr>
            <a:r>
              <a:rPr lang="en-US" sz="2900" dirty="0">
                <a:ea typeface="ＭＳ Ｐゴシック" pitchFamily="1" charset="-128"/>
                <a:cs typeface="ＭＳ Ｐゴシック" pitchFamily="1" charset="-128"/>
              </a:rPr>
              <a:t>Several solutions including</a:t>
            </a:r>
          </a:p>
          <a:p>
            <a:pPr lvl="1">
              <a:lnSpc>
                <a:spcPct val="110000"/>
              </a:lnSpc>
            </a:pPr>
            <a:r>
              <a:rPr lang="en-US" sz="2900" dirty="0">
                <a:ea typeface="ＭＳ Ｐゴシック" pitchFamily="1" charset="-128"/>
                <a:cs typeface="ＭＳ Ｐゴシック" pitchFamily="1" charset="-128"/>
              </a:rPr>
              <a:t>Pure MPI</a:t>
            </a:r>
          </a:p>
          <a:p>
            <a:pPr lvl="1">
              <a:lnSpc>
                <a:spcPct val="110000"/>
              </a:lnSpc>
            </a:pPr>
            <a:r>
              <a:rPr lang="en-US" sz="2900" dirty="0">
                <a:ea typeface="ＭＳ Ｐゴシック" pitchFamily="1" charset="-128"/>
                <a:cs typeface="ＭＳ Ｐゴシック" pitchFamily="1" charset="-128"/>
              </a:rPr>
              <a:t>MPI + Shared Memory (</a:t>
            </a:r>
            <a:r>
              <a:rPr lang="en-US" sz="2900" dirty="0" err="1">
                <a:ea typeface="ＭＳ Ｐゴシック" pitchFamily="1" charset="-128"/>
                <a:cs typeface="ＭＳ Ｐゴシック" pitchFamily="1" charset="-128"/>
              </a:rPr>
              <a:t>OpenMP</a:t>
            </a:r>
            <a:r>
              <a:rPr lang="en-US" sz="2900" dirty="0">
                <a:ea typeface="ＭＳ Ｐゴシック" pitchFamily="1" charset="-128"/>
                <a:cs typeface="ＭＳ Ｐゴシック" pitchFamily="1" charset="-128"/>
              </a:rPr>
              <a:t>)</a:t>
            </a:r>
          </a:p>
          <a:p>
            <a:pPr lvl="1">
              <a:lnSpc>
                <a:spcPct val="110000"/>
              </a:lnSpc>
            </a:pPr>
            <a:r>
              <a:rPr lang="en-US" sz="2900" dirty="0">
                <a:ea typeface="ＭＳ Ｐゴシック" pitchFamily="1" charset="-128"/>
                <a:cs typeface="ＭＳ Ｐゴシック" pitchFamily="1" charset="-128"/>
              </a:rPr>
              <a:t>MPI + </a:t>
            </a:r>
            <a:r>
              <a:rPr lang="en-US" sz="2900" dirty="0"/>
              <a:t>Accelerator programming </a:t>
            </a:r>
          </a:p>
          <a:p>
            <a:pPr lvl="2">
              <a:lnSpc>
                <a:spcPct val="110000"/>
              </a:lnSpc>
            </a:pPr>
            <a:r>
              <a:rPr lang="en-US" sz="2900" dirty="0" err="1"/>
              <a:t>OpenMP</a:t>
            </a:r>
            <a:r>
              <a:rPr lang="en-US" sz="2900" dirty="0"/>
              <a:t> 4.5 shared memory + offload, CUDA, </a:t>
            </a:r>
            <a:r>
              <a:rPr lang="en-US" sz="2900" dirty="0" err="1"/>
              <a:t>etc</a:t>
            </a:r>
            <a:endParaRPr lang="en-US" sz="2900" dirty="0">
              <a:ea typeface="ＭＳ Ｐゴシック" pitchFamily="1" charset="-128"/>
              <a:cs typeface="ＭＳ Ｐゴシック" pitchFamily="1" charset="-128"/>
            </a:endParaRPr>
          </a:p>
          <a:p>
            <a:pPr lvl="1"/>
            <a:r>
              <a:rPr lang="en-US" sz="2900" dirty="0"/>
              <a:t>MPI message passing + MPI shared memory</a:t>
            </a:r>
          </a:p>
          <a:p>
            <a:pPr lvl="1"/>
            <a:r>
              <a:rPr lang="en-US" sz="2900" dirty="0"/>
              <a:t>PGAS: UPC/UPC++, CAF, GA, </a:t>
            </a:r>
            <a:r>
              <a:rPr lang="en-US" sz="2900" dirty="0" err="1"/>
              <a:t>etc</a:t>
            </a:r>
            <a:endParaRPr lang="en-US" sz="2900" dirty="0"/>
          </a:p>
          <a:p>
            <a:pPr lvl="1"/>
            <a:r>
              <a:rPr lang="en-US" sz="2900" dirty="0"/>
              <a:t>Runtime tasks  </a:t>
            </a:r>
            <a:r>
              <a:rPr lang="en-US" sz="2900" dirty="0">
                <a:solidFill>
                  <a:srgbClr val="FF0000"/>
                </a:solidFill>
              </a:rPr>
              <a:t>(check)</a:t>
            </a:r>
          </a:p>
          <a:p>
            <a:pPr lvl="1">
              <a:lnSpc>
                <a:spcPct val="110000"/>
              </a:lnSpc>
            </a:pPr>
            <a:r>
              <a:rPr lang="en-US" sz="2900" dirty="0">
                <a:ea typeface="ＭＳ Ｐゴシック" pitchFamily="1" charset="-128"/>
                <a:cs typeface="ＭＳ Ｐゴシック" pitchFamily="1" charset="-128"/>
              </a:rPr>
              <a:t>Other Non-MPI solutions such as HPX </a:t>
            </a:r>
            <a:r>
              <a:rPr lang="en-US" sz="2900" dirty="0">
                <a:solidFill>
                  <a:srgbClr val="FF0000"/>
                </a:solidFill>
                <a:ea typeface="ＭＳ Ｐゴシック" pitchFamily="1" charset="-128"/>
                <a:cs typeface="ＭＳ Ｐゴシック" pitchFamily="1" charset="-128"/>
              </a:rPr>
              <a:t>(check)</a:t>
            </a:r>
          </a:p>
          <a:p>
            <a:pPr marL="346066" lvl="1" indent="0">
              <a:lnSpc>
                <a:spcPct val="110000"/>
              </a:lnSpc>
              <a:buNone/>
            </a:pPr>
            <a:endParaRPr lang="en-US" sz="2900" b="1" dirty="0">
              <a:solidFill>
                <a:srgbClr val="FF0000"/>
              </a:solidFill>
              <a:ea typeface="ＭＳ Ｐゴシック" pitchFamily="1" charset="-128"/>
              <a:cs typeface="ＭＳ Ｐゴシック" pitchFamily="1" charset="-128"/>
            </a:endParaRPr>
          </a:p>
          <a:p>
            <a:pPr lvl="1"/>
            <a:endParaRPr lang="en-US" dirty="0"/>
          </a:p>
          <a:p>
            <a:pPr lvl="1"/>
            <a:endParaRPr lang="en-US" dirty="0"/>
          </a:p>
        </p:txBody>
      </p:sp>
      <p:sp>
        <p:nvSpPr>
          <p:cNvPr id="3" name="TextBox 2"/>
          <p:cNvSpPr txBox="1"/>
          <p:nvPr/>
        </p:nvSpPr>
        <p:spPr>
          <a:xfrm>
            <a:off x="5980176" y="2887312"/>
            <a:ext cx="4151193" cy="923330"/>
          </a:xfrm>
          <a:prstGeom prst="rect">
            <a:avLst/>
          </a:prstGeom>
          <a:noFill/>
        </p:spPr>
        <p:txBody>
          <a:bodyPr wrap="square" rtlCol="0">
            <a:spAutoFit/>
          </a:bodyPr>
          <a:lstStyle/>
          <a:p>
            <a:r>
              <a:rPr lang="en-US" dirty="0"/>
              <a:t>NERSC data from 2015: </a:t>
            </a:r>
          </a:p>
          <a:p>
            <a:r>
              <a:rPr lang="en-US" dirty="0"/>
              <a:t>When asked: If you use MPI + X,</a:t>
            </a:r>
          </a:p>
          <a:p>
            <a:r>
              <a:rPr lang="en-US" dirty="0"/>
              <a:t>what is X ?</a:t>
            </a:r>
          </a:p>
        </p:txBody>
      </p:sp>
      <p:sp>
        <p:nvSpPr>
          <p:cNvPr id="6" name="TextBox 5">
            <a:extLst>
              <a:ext uri="{FF2B5EF4-FFF2-40B4-BE49-F238E27FC236}">
                <a16:creationId xmlns:a16="http://schemas.microsoft.com/office/drawing/2014/main" id="{CC871E93-7C64-9148-8523-500FBD32F204}"/>
              </a:ext>
            </a:extLst>
          </p:cNvPr>
          <p:cNvSpPr txBox="1"/>
          <p:nvPr/>
        </p:nvSpPr>
        <p:spPr>
          <a:xfrm>
            <a:off x="3893359" y="670759"/>
            <a:ext cx="7173760" cy="341632"/>
          </a:xfrm>
          <a:prstGeom prst="rect">
            <a:avLst/>
          </a:prstGeom>
          <a:noFill/>
        </p:spPr>
        <p:txBody>
          <a:bodyPr wrap="none" rtlCol="0">
            <a:spAutoFit/>
          </a:bodyPr>
          <a:lstStyle/>
          <a:p>
            <a:pPr algn="ctr">
              <a:lnSpc>
                <a:spcPct val="90000"/>
              </a:lnSpc>
            </a:pPr>
            <a:r>
              <a:rPr lang="en-US" b="1" dirty="0">
                <a:solidFill>
                  <a:srgbClr val="FF0000"/>
                </a:solidFill>
              </a:rPr>
              <a:t>Helen note: This is the combined slide from previous two slides</a:t>
            </a:r>
          </a:p>
        </p:txBody>
      </p:sp>
      <p:sp>
        <p:nvSpPr>
          <p:cNvPr id="4" name="TextBox 3">
            <a:extLst>
              <a:ext uri="{FF2B5EF4-FFF2-40B4-BE49-F238E27FC236}">
                <a16:creationId xmlns:a16="http://schemas.microsoft.com/office/drawing/2014/main" id="{8BD2C990-E25C-344A-BF92-53020D783605}"/>
              </a:ext>
            </a:extLst>
          </p:cNvPr>
          <p:cNvSpPr txBox="1"/>
          <p:nvPr/>
        </p:nvSpPr>
        <p:spPr>
          <a:xfrm>
            <a:off x="1578833" y="6053295"/>
            <a:ext cx="5901406" cy="634020"/>
          </a:xfrm>
          <a:prstGeom prst="rect">
            <a:avLst/>
          </a:prstGeom>
          <a:noFill/>
        </p:spPr>
        <p:txBody>
          <a:bodyPr wrap="square" rtlCol="0">
            <a:spAutoFit/>
          </a:bodyPr>
          <a:lstStyle/>
          <a:p>
            <a:pPr marL="346066" lvl="1" indent="0">
              <a:lnSpc>
                <a:spcPct val="110000"/>
              </a:lnSpc>
              <a:buNone/>
            </a:pPr>
            <a:r>
              <a:rPr lang="en-US" sz="1600" b="1" dirty="0">
                <a:solidFill>
                  <a:srgbClr val="FF0000"/>
                </a:solidFill>
                <a:ea typeface="ＭＳ Ｐゴシック" pitchFamily="1" charset="-128"/>
                <a:cs typeface="ＭＳ Ｐゴシック" pitchFamily="1" charset="-128"/>
              </a:rPr>
              <a:t>Helen note: need to check above whether HPX</a:t>
            </a:r>
          </a:p>
          <a:p>
            <a:pPr marL="346066" lvl="1" indent="0">
              <a:lnSpc>
                <a:spcPct val="110000"/>
              </a:lnSpc>
              <a:buNone/>
            </a:pPr>
            <a:r>
              <a:rPr lang="en-US" sz="1600" b="1" dirty="0">
                <a:solidFill>
                  <a:srgbClr val="FF0000"/>
                </a:solidFill>
                <a:ea typeface="ＭＳ Ｐゴシック" pitchFamily="1" charset="-128"/>
                <a:cs typeface="ＭＳ Ｐゴシック" pitchFamily="1" charset="-128"/>
              </a:rPr>
              <a:t>                     is considered as Runtime tasks</a:t>
            </a:r>
            <a:endParaRPr lang="en-US" sz="2900" b="1" dirty="0">
              <a:solidFill>
                <a:srgbClr val="FF0000"/>
              </a:solidFill>
              <a:ea typeface="ＭＳ Ｐゴシック" pitchFamily="1" charset="-128"/>
              <a:cs typeface="ＭＳ Ｐゴシック" pitchFamily="1" charset="-128"/>
            </a:endParaRPr>
          </a:p>
        </p:txBody>
      </p:sp>
    </p:spTree>
    <p:extLst>
      <p:ext uri="{BB962C8B-B14F-4D97-AF65-F5344CB8AC3E}">
        <p14:creationId xmlns:p14="http://schemas.microsoft.com/office/powerpoint/2010/main" val="147456418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5713960" y="1167599"/>
            <a:ext cx="4870450" cy="3326525"/>
          </a:xfrm>
          <a:prstGeom prst="rect">
            <a:avLst/>
          </a:prstGeom>
        </p:spPr>
      </p:pic>
      <p:sp>
        <p:nvSpPr>
          <p:cNvPr id="11" name="Rectangle 10"/>
          <p:cNvSpPr/>
          <p:nvPr/>
        </p:nvSpPr>
        <p:spPr>
          <a:xfrm>
            <a:off x="548639" y="389468"/>
            <a:ext cx="7680961" cy="626979"/>
          </a:xfrm>
          <a:prstGeom prst="rect">
            <a:avLst/>
          </a:prstGeom>
          <a:noFill/>
          <a:ln w="31750">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3000" b="1" dirty="0">
                <a:solidFill>
                  <a:schemeClr val="tx1"/>
                </a:solidFill>
                <a:latin typeface="+mj-lt"/>
              </a:rPr>
              <a:t>Quantum Espresso: Improved </a:t>
            </a:r>
            <a:r>
              <a:rPr lang="en-US" sz="3000" b="1" dirty="0" err="1">
                <a:solidFill>
                  <a:schemeClr val="tx1"/>
                </a:solidFill>
                <a:latin typeface="+mj-lt"/>
              </a:rPr>
              <a:t>OpenMP</a:t>
            </a:r>
            <a:r>
              <a:rPr lang="en-US" sz="3000" b="1" dirty="0">
                <a:solidFill>
                  <a:schemeClr val="tx1"/>
                </a:solidFill>
                <a:latin typeface="+mj-lt"/>
              </a:rPr>
              <a:t> Thread Scaling on KNL</a:t>
            </a:r>
          </a:p>
        </p:txBody>
      </p:sp>
      <p:pic>
        <p:nvPicPr>
          <p:cNvPr id="2" name="Picture 1"/>
          <p:cNvPicPr>
            <a:picLocks noChangeAspect="1"/>
          </p:cNvPicPr>
          <p:nvPr/>
        </p:nvPicPr>
        <p:blipFill>
          <a:blip r:embed="rId4"/>
          <a:stretch>
            <a:fillRect/>
          </a:stretch>
        </p:blipFill>
        <p:spPr>
          <a:xfrm>
            <a:off x="784745" y="1349812"/>
            <a:ext cx="4290175" cy="3042473"/>
          </a:xfrm>
          <a:prstGeom prst="rect">
            <a:avLst/>
          </a:prstGeom>
        </p:spPr>
      </p:pic>
      <p:sp>
        <p:nvSpPr>
          <p:cNvPr id="9" name="TextBox 8"/>
          <p:cNvSpPr txBox="1"/>
          <p:nvPr/>
        </p:nvSpPr>
        <p:spPr>
          <a:xfrm>
            <a:off x="1141960" y="4413353"/>
            <a:ext cx="4572000" cy="1323439"/>
          </a:xfrm>
          <a:prstGeom prst="rect">
            <a:avLst/>
          </a:prstGeom>
          <a:noFill/>
        </p:spPr>
        <p:txBody>
          <a:bodyPr wrap="square" rtlCol="0">
            <a:spAutoFit/>
          </a:bodyPr>
          <a:lstStyle/>
          <a:p>
            <a:pPr>
              <a:spcAft>
                <a:spcPts val="400"/>
              </a:spcAft>
            </a:pPr>
            <a:r>
              <a:rPr lang="en-US" sz="2000" dirty="0"/>
              <a:t>Improved </a:t>
            </a:r>
            <a:r>
              <a:rPr lang="en-US" sz="2000" dirty="0" err="1"/>
              <a:t>OpenMP</a:t>
            </a:r>
            <a:r>
              <a:rPr lang="en-US" sz="2000" dirty="0"/>
              <a:t> thread scaling by moving </a:t>
            </a:r>
            <a:r>
              <a:rPr lang="en-US" sz="2000" dirty="0" err="1"/>
              <a:t>OpenMP</a:t>
            </a:r>
            <a:r>
              <a:rPr lang="en-US" sz="2000" dirty="0"/>
              <a:t> to outer regions of the code and by threading multiple FFTs simultaneously.</a:t>
            </a:r>
            <a:endParaRPr lang="en-US" sz="2000" b="1" dirty="0"/>
          </a:p>
        </p:txBody>
      </p:sp>
      <p:sp>
        <p:nvSpPr>
          <p:cNvPr id="10" name="TextBox 9"/>
          <p:cNvSpPr txBox="1"/>
          <p:nvPr/>
        </p:nvSpPr>
        <p:spPr>
          <a:xfrm>
            <a:off x="6353000" y="4494124"/>
            <a:ext cx="3847059" cy="1323439"/>
          </a:xfrm>
          <a:prstGeom prst="rect">
            <a:avLst/>
          </a:prstGeom>
          <a:noFill/>
        </p:spPr>
        <p:txBody>
          <a:bodyPr wrap="square" rtlCol="0">
            <a:spAutoFit/>
          </a:bodyPr>
          <a:lstStyle/>
          <a:p>
            <a:pPr>
              <a:spcAft>
                <a:spcPts val="400"/>
              </a:spcAft>
            </a:pPr>
            <a:r>
              <a:rPr lang="en-US" sz="2000" dirty="0"/>
              <a:t>Using the improved </a:t>
            </a:r>
            <a:r>
              <a:rPr lang="en-US" sz="2000" dirty="0" err="1"/>
              <a:t>OpenMP</a:t>
            </a:r>
            <a:r>
              <a:rPr lang="en-US" sz="2000" dirty="0"/>
              <a:t> code is the fastest way to run on KNL, and is about 2x faster than the best Haswell </a:t>
            </a:r>
            <a:r>
              <a:rPr lang="en-US" sz="2000" dirty="0" err="1"/>
              <a:t>walltimes</a:t>
            </a:r>
            <a:r>
              <a:rPr lang="en-US" sz="2000" dirty="0"/>
              <a:t>.</a:t>
            </a:r>
            <a:endParaRPr lang="en-US" sz="2000" b="1" dirty="0"/>
          </a:p>
        </p:txBody>
      </p:sp>
      <p:sp>
        <p:nvSpPr>
          <p:cNvPr id="18" name="Shape 589">
            <a:extLst>
              <a:ext uri="{FF2B5EF4-FFF2-40B4-BE49-F238E27FC236}">
                <a16:creationId xmlns:a16="http://schemas.microsoft.com/office/drawing/2014/main" id="{B6C865A7-4A01-324A-AE93-0E725479B2DC}"/>
              </a:ext>
            </a:extLst>
          </p:cNvPr>
          <p:cNvSpPr txBox="1"/>
          <p:nvPr/>
        </p:nvSpPr>
        <p:spPr>
          <a:xfrm>
            <a:off x="4389119" y="6206700"/>
            <a:ext cx="2649683" cy="307777"/>
          </a:xfrm>
          <a:prstGeom prst="rect">
            <a:avLst/>
          </a:prstGeom>
          <a:noFill/>
          <a:ln>
            <a:noFill/>
          </a:ln>
        </p:spPr>
        <p:txBody>
          <a:bodyPr spcFirstLastPara="1" wrap="square" lIns="91425" tIns="45700" rIns="91425" bIns="45700" anchor="t" anchorCtr="0">
            <a:noAutofit/>
          </a:bodyPr>
          <a:lstStyle/>
          <a:p>
            <a:pPr>
              <a:spcBef>
                <a:spcPts val="0"/>
              </a:spcBef>
              <a:spcAft>
                <a:spcPts val="0"/>
              </a:spcAft>
            </a:pPr>
            <a:r>
              <a:rPr lang="en-US" sz="1400" i="1" dirty="0">
                <a:solidFill>
                  <a:schemeClr val="dk1"/>
                </a:solidFill>
                <a:latin typeface="Calibri"/>
                <a:ea typeface="Calibri"/>
                <a:cs typeface="Calibri"/>
                <a:sym typeface="Calibri"/>
              </a:rPr>
              <a:t>Courtesy of Taylor Barnes, NERSC</a:t>
            </a:r>
            <a:endParaRPr dirty="0"/>
          </a:p>
        </p:txBody>
      </p:sp>
    </p:spTree>
    <p:extLst>
      <p:ext uri="{BB962C8B-B14F-4D97-AF65-F5344CB8AC3E}">
        <p14:creationId xmlns:p14="http://schemas.microsoft.com/office/powerpoint/2010/main" val="2537089651"/>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 name="Example - Quantum ESPRESSO Optimizations"/>
          <p:cNvSpPr txBox="1">
            <a:spLocks noGrp="1"/>
          </p:cNvSpPr>
          <p:nvPr>
            <p:ph type="title"/>
          </p:nvPr>
        </p:nvSpPr>
        <p:spPr>
          <a:prstGeom prst="rect">
            <a:avLst/>
          </a:prstGeom>
        </p:spPr>
        <p:txBody>
          <a:bodyPr>
            <a:normAutofit/>
          </a:bodyPr>
          <a:lstStyle>
            <a:lvl1pPr marL="212597" indent="-212597" defTabSz="425195">
              <a:defRPr sz="2976"/>
            </a:lvl1pPr>
          </a:lstStyle>
          <a:p>
            <a:r>
              <a:t>Example - Quantum ESPRESSO Optimizations</a:t>
            </a:r>
          </a:p>
        </p:txBody>
      </p:sp>
      <p:sp>
        <p:nvSpPr>
          <p:cNvPr id="209" name="move OpenMP into the outer loops to create enough work for threads…"/>
          <p:cNvSpPr txBox="1">
            <a:spLocks noGrp="1"/>
          </p:cNvSpPr>
          <p:nvPr>
            <p:ph type="body" idx="1"/>
          </p:nvPr>
        </p:nvSpPr>
        <p:spPr>
          <a:xfrm>
            <a:off x="408251" y="2227683"/>
            <a:ext cx="4151714" cy="4195415"/>
          </a:xfrm>
          <a:prstGeom prst="rect">
            <a:avLst/>
          </a:prstGeom>
        </p:spPr>
        <p:txBody>
          <a:bodyPr/>
          <a:lstStyle/>
          <a:p>
            <a:pPr marL="367392" indent="-367392"/>
            <a:r>
              <a:rPr dirty="0"/>
              <a:t>move </a:t>
            </a:r>
            <a:r>
              <a:rPr dirty="0" err="1"/>
              <a:t>OpenMP</a:t>
            </a:r>
            <a:r>
              <a:rPr dirty="0"/>
              <a:t> into the outer loops to create enough work for threads</a:t>
            </a:r>
          </a:p>
          <a:p>
            <a:pPr marL="367392" indent="-367392"/>
            <a:r>
              <a:rPr dirty="0"/>
              <a:t>problem: with </a:t>
            </a:r>
            <a:r>
              <a:rPr sz="2300" dirty="0">
                <a:latin typeface="+mn-lt"/>
                <a:cs typeface="+mn-cs"/>
                <a:sym typeface="Helvetica"/>
              </a:rPr>
              <a:t>collapse(2)</a:t>
            </a:r>
            <a:r>
              <a:rPr dirty="0"/>
              <a:t>, many scatter-gather instructions generated (compiler bug?)</a:t>
            </a:r>
          </a:p>
          <a:p>
            <a:pPr marL="367392" indent="-367392"/>
            <a:r>
              <a:rPr dirty="0"/>
              <a:t>solution: manual blocking/tiling</a:t>
            </a:r>
            <a:br>
              <a:rPr dirty="0"/>
            </a:br>
            <a:br>
              <a:rPr dirty="0"/>
            </a:br>
            <a:br>
              <a:rPr dirty="0"/>
            </a:br>
            <a:br>
              <a:rPr dirty="0"/>
            </a:br>
            <a:endParaRPr dirty="0"/>
          </a:p>
        </p:txBody>
      </p:sp>
      <p:sp>
        <p:nvSpPr>
          <p:cNvPr id="210" name="Slide Number"/>
          <p:cNvSpPr txBox="1">
            <a:spLocks noGrp="1"/>
          </p:cNvSpPr>
          <p:nvPr>
            <p:ph type="sldNum" sz="quarter" idx="2"/>
          </p:nvPr>
        </p:nvSpPr>
        <p:spPr>
          <a:xfrm>
            <a:off x="6012592" y="6423098"/>
            <a:ext cx="181836" cy="256541"/>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91</a:t>
            </a:fld>
            <a:endParaRPr/>
          </a:p>
        </p:txBody>
      </p:sp>
      <p:sp>
        <p:nvSpPr>
          <p:cNvPr id="211" name="nblock = 2048…"/>
          <p:cNvSpPr/>
          <p:nvPr/>
        </p:nvSpPr>
        <p:spPr>
          <a:xfrm>
            <a:off x="7756420" y="670570"/>
            <a:ext cx="3784376" cy="2415307"/>
          </a:xfrm>
          <a:prstGeom prst="rect">
            <a:avLst/>
          </a:prstGeom>
          <a:solidFill>
            <a:srgbClr val="E5E8E8"/>
          </a:solidFill>
          <a:ln w="25400">
            <a:solidFill>
              <a:schemeClr val="accent1"/>
            </a:solidFill>
          </a:ln>
          <a:effectLst>
            <a:outerShdw blurRad="38100" dist="23000" dir="5400000" rotWithShape="0">
              <a:srgbClr val="000000">
                <a:alpha val="35000"/>
              </a:srgbClr>
            </a:outerShdw>
          </a:effectLst>
          <a:extLst>
            <a:ext uri="{C572A759-6A51-4108-AA02-DFA0A04FC94B}">
              <ma14:wrappingTextBoxFlag xmlns:ma14="http://schemas.microsoft.com/office/mac/drawingml/2011/main" xmlns="" val="1"/>
            </a:ext>
          </a:extLst>
        </p:spPr>
        <p:txBody>
          <a:bodyPr lIns="45719" rIns="45719" anchor="ctr"/>
          <a:lstStyle/>
          <a:p>
            <a:pPr>
              <a:defRPr sz="1200">
                <a:latin typeface="+mn-lt"/>
                <a:ea typeface="+mn-ea"/>
                <a:cs typeface="+mn-cs"/>
                <a:sym typeface="Helvetica"/>
              </a:defRPr>
            </a:pPr>
            <a:r>
              <a:rPr sz="1200" dirty="0" err="1"/>
              <a:t>nblock</a:t>
            </a:r>
            <a:r>
              <a:rPr sz="1200" dirty="0"/>
              <a:t> = 2048</a:t>
            </a:r>
          </a:p>
          <a:p>
            <a:pPr>
              <a:defRPr sz="1200">
                <a:latin typeface="+mn-lt"/>
                <a:ea typeface="+mn-ea"/>
                <a:cs typeface="+mn-cs"/>
                <a:sym typeface="Helvetica"/>
              </a:defRPr>
            </a:pPr>
            <a:r>
              <a:rPr sz="1200" dirty="0" err="1"/>
              <a:t>nrt</a:t>
            </a:r>
            <a:r>
              <a:rPr sz="1200" dirty="0"/>
              <a:t> = </a:t>
            </a:r>
            <a:r>
              <a:rPr sz="1200" dirty="0" err="1"/>
              <a:t>nr</a:t>
            </a:r>
            <a:r>
              <a:rPr sz="1200" dirty="0"/>
              <a:t> / </a:t>
            </a:r>
            <a:r>
              <a:rPr sz="1200" dirty="0" err="1"/>
              <a:t>nblock</a:t>
            </a:r>
            <a:endParaRPr sz="1200" dirty="0"/>
          </a:p>
          <a:p>
            <a:pPr>
              <a:defRPr sz="1200">
                <a:latin typeface="+mn-lt"/>
                <a:ea typeface="+mn-ea"/>
                <a:cs typeface="+mn-cs"/>
                <a:sym typeface="Helvetica"/>
              </a:defRPr>
            </a:pPr>
            <a:r>
              <a:rPr sz="1200" dirty="0"/>
              <a:t>!$</a:t>
            </a:r>
            <a:r>
              <a:rPr sz="1200" dirty="0" err="1"/>
              <a:t>omp</a:t>
            </a:r>
            <a:r>
              <a:rPr sz="1200" dirty="0"/>
              <a:t> parallel do collapse(2)…</a:t>
            </a:r>
          </a:p>
          <a:p>
            <a:pPr>
              <a:defRPr sz="1200">
                <a:latin typeface="+mn-lt"/>
                <a:ea typeface="+mn-ea"/>
                <a:cs typeface="+mn-cs"/>
                <a:sym typeface="Helvetica"/>
              </a:defRPr>
            </a:pPr>
            <a:r>
              <a:rPr sz="1200" dirty="0"/>
              <a:t>DO </a:t>
            </a:r>
            <a:r>
              <a:rPr sz="1200" dirty="0" err="1"/>
              <a:t>ist</a:t>
            </a:r>
            <a:r>
              <a:rPr sz="1200" dirty="0"/>
              <a:t> = 1, </a:t>
            </a:r>
            <a:r>
              <a:rPr sz="1200" dirty="0" err="1"/>
              <a:t>nrt</a:t>
            </a:r>
            <a:endParaRPr sz="1200" dirty="0"/>
          </a:p>
          <a:p>
            <a:pPr lvl="1">
              <a:defRPr sz="1200">
                <a:latin typeface="+mn-lt"/>
                <a:ea typeface="+mn-ea"/>
                <a:cs typeface="+mn-cs"/>
                <a:sym typeface="Helvetica"/>
              </a:defRPr>
            </a:pPr>
            <a:r>
              <a:rPr sz="1200" dirty="0"/>
              <a:t>DO j=1, n</a:t>
            </a:r>
          </a:p>
          <a:p>
            <a:pPr lvl="2">
              <a:defRPr sz="1200">
                <a:latin typeface="+mn-lt"/>
                <a:ea typeface="+mn-ea"/>
                <a:cs typeface="+mn-cs"/>
                <a:sym typeface="Helvetica"/>
              </a:defRPr>
            </a:pPr>
            <a:r>
              <a:rPr sz="1200" dirty="0" err="1"/>
              <a:t>ir_start</a:t>
            </a:r>
            <a:r>
              <a:rPr sz="1200" dirty="0"/>
              <a:t> = (</a:t>
            </a:r>
            <a:r>
              <a:rPr sz="1200" dirty="0" err="1"/>
              <a:t>irt</a:t>
            </a:r>
            <a:r>
              <a:rPr sz="1200" dirty="0"/>
              <a:t> - 1) * </a:t>
            </a:r>
            <a:r>
              <a:rPr sz="1200" dirty="0" err="1"/>
              <a:t>nblock</a:t>
            </a:r>
            <a:r>
              <a:rPr sz="1200" dirty="0"/>
              <a:t> + 1</a:t>
            </a:r>
          </a:p>
          <a:p>
            <a:pPr lvl="2">
              <a:defRPr sz="1200">
                <a:latin typeface="+mn-lt"/>
                <a:ea typeface="+mn-ea"/>
                <a:cs typeface="+mn-cs"/>
                <a:sym typeface="Helvetica"/>
              </a:defRPr>
            </a:pPr>
            <a:r>
              <a:rPr sz="1200" dirty="0" err="1"/>
              <a:t>ir_end</a:t>
            </a:r>
            <a:r>
              <a:rPr sz="1200" dirty="0"/>
              <a:t> = min(ir_start+nblock-1,nr)</a:t>
            </a:r>
          </a:p>
          <a:p>
            <a:pPr lvl="2">
              <a:defRPr sz="1200">
                <a:latin typeface="+mn-lt"/>
                <a:ea typeface="+mn-ea"/>
                <a:cs typeface="+mn-cs"/>
                <a:sym typeface="Helvetica"/>
              </a:defRPr>
            </a:pPr>
            <a:r>
              <a:rPr sz="1200" dirty="0"/>
              <a:t>DO </a:t>
            </a:r>
            <a:r>
              <a:rPr sz="1200" dirty="0" err="1"/>
              <a:t>ir</a:t>
            </a:r>
            <a:r>
              <a:rPr sz="1200" dirty="0"/>
              <a:t> = </a:t>
            </a:r>
            <a:r>
              <a:rPr sz="1200" dirty="0" err="1"/>
              <a:t>ir_start</a:t>
            </a:r>
            <a:r>
              <a:rPr sz="1200" dirty="0"/>
              <a:t>, </a:t>
            </a:r>
            <a:r>
              <a:rPr sz="1200" dirty="0" err="1"/>
              <a:t>it_end</a:t>
            </a:r>
            <a:endParaRPr sz="1200" dirty="0"/>
          </a:p>
          <a:p>
            <a:pPr lvl="3">
              <a:defRPr sz="1200">
                <a:latin typeface="+mn-lt"/>
                <a:ea typeface="+mn-ea"/>
                <a:cs typeface="+mn-cs"/>
                <a:sym typeface="Helvetica"/>
              </a:defRPr>
            </a:pPr>
            <a:r>
              <a:rPr sz="1200" dirty="0"/>
              <a:t>rho(</a:t>
            </a:r>
            <a:r>
              <a:rPr sz="1200" dirty="0" err="1"/>
              <a:t>ir,j</a:t>
            </a:r>
            <a:r>
              <a:rPr sz="1200" dirty="0"/>
              <a:t>)=</a:t>
            </a:r>
            <a:r>
              <a:rPr sz="1200" dirty="0" err="1"/>
              <a:t>conjg</a:t>
            </a:r>
            <a:r>
              <a:rPr sz="1200" dirty="0"/>
              <a:t>(psi(</a:t>
            </a:r>
            <a:r>
              <a:rPr sz="1200" dirty="0" err="1"/>
              <a:t>ir,j</a:t>
            </a:r>
            <a:r>
              <a:rPr sz="1200" dirty="0"/>
              <a:t>)) * psi(</a:t>
            </a:r>
            <a:r>
              <a:rPr sz="1200" dirty="0" err="1"/>
              <a:t>ir,i</a:t>
            </a:r>
            <a:r>
              <a:rPr sz="1200" dirty="0"/>
              <a:t>)</a:t>
            </a:r>
          </a:p>
          <a:p>
            <a:pPr lvl="2">
              <a:defRPr sz="1200">
                <a:latin typeface="+mn-lt"/>
                <a:ea typeface="+mn-ea"/>
                <a:cs typeface="+mn-cs"/>
                <a:sym typeface="Helvetica"/>
              </a:defRPr>
            </a:pPr>
            <a:r>
              <a:rPr sz="1200" dirty="0"/>
              <a:t>ENDDO</a:t>
            </a:r>
          </a:p>
          <a:p>
            <a:pPr lvl="1">
              <a:defRPr sz="1200">
                <a:latin typeface="+mn-lt"/>
                <a:ea typeface="+mn-ea"/>
                <a:cs typeface="+mn-cs"/>
                <a:sym typeface="Helvetica"/>
              </a:defRPr>
            </a:pPr>
            <a:r>
              <a:rPr sz="1200" dirty="0"/>
              <a:t>ENDDO</a:t>
            </a:r>
          </a:p>
          <a:p>
            <a:pPr>
              <a:defRPr sz="1200">
                <a:latin typeface="+mn-lt"/>
                <a:ea typeface="+mn-ea"/>
                <a:cs typeface="+mn-cs"/>
                <a:sym typeface="Helvetica"/>
              </a:defRPr>
            </a:pPr>
            <a:r>
              <a:rPr sz="1200" dirty="0"/>
              <a:t>ENDDO</a:t>
            </a:r>
          </a:p>
          <a:p>
            <a:pPr>
              <a:defRPr sz="1200">
                <a:latin typeface="+mn-lt"/>
                <a:ea typeface="+mn-ea"/>
                <a:cs typeface="+mn-cs"/>
                <a:sym typeface="Helvetica"/>
              </a:defRPr>
            </a:pPr>
            <a:r>
              <a:rPr sz="1200" dirty="0"/>
              <a:t>!$</a:t>
            </a:r>
            <a:r>
              <a:rPr sz="1200" dirty="0" err="1"/>
              <a:t>omp</a:t>
            </a:r>
            <a:r>
              <a:rPr sz="1200" dirty="0"/>
              <a:t> end parallel do</a:t>
            </a:r>
          </a:p>
        </p:txBody>
      </p:sp>
      <p:grpSp>
        <p:nvGrpSpPr>
          <p:cNvPr id="215" name="Group"/>
          <p:cNvGrpSpPr/>
          <p:nvPr/>
        </p:nvGrpSpPr>
        <p:grpSpPr>
          <a:xfrm>
            <a:off x="4970608" y="3850692"/>
            <a:ext cx="6337472" cy="2572406"/>
            <a:chOff x="0" y="0"/>
            <a:chExt cx="7801428" cy="4231482"/>
          </a:xfrm>
        </p:grpSpPr>
        <p:sp>
          <p:nvSpPr>
            <p:cNvPr id="212" name="DO j=1:n…"/>
            <p:cNvSpPr/>
            <p:nvPr/>
          </p:nvSpPr>
          <p:spPr>
            <a:xfrm>
              <a:off x="0" y="2382"/>
              <a:ext cx="3051768" cy="4229101"/>
            </a:xfrm>
            <a:prstGeom prst="rect">
              <a:avLst/>
            </a:prstGeom>
            <a:solidFill>
              <a:srgbClr val="E5E8E8"/>
            </a:solidFill>
            <a:ln w="25400" cap="flat">
              <a:solidFill>
                <a:schemeClr val="accent1"/>
              </a:solidFill>
              <a:prstDash val="solid"/>
              <a:round/>
            </a:ln>
            <a:effectLst>
              <a:outerShdw blurRad="38100" dist="23000" dir="5400000" rotWithShape="0">
                <a:srgbClr val="000000">
                  <a:alpha val="35000"/>
                </a:srgbClr>
              </a:outerShdw>
            </a:effectLst>
            <a:extLst>
              <a:ext uri="{C572A759-6A51-4108-AA02-DFA0A04FC94B}">
                <ma14:wrappingTextBoxFlag xmlns:ma14="http://schemas.microsoft.com/office/mac/drawingml/2011/main" xmlns="" val="1"/>
              </a:ext>
            </a:extLst>
          </p:spPr>
          <p:txBody>
            <a:bodyPr wrap="square" lIns="45719" tIns="45719" rIns="45719" bIns="45719" numCol="1" anchor="ctr">
              <a:noAutofit/>
            </a:bodyPr>
            <a:lstStyle/>
            <a:p>
              <a:pPr>
                <a:defRPr sz="1400">
                  <a:solidFill>
                    <a:srgbClr val="D02F27"/>
                  </a:solidFill>
                </a:defRPr>
              </a:pPr>
              <a:r>
                <a:rPr sz="1200" dirty="0"/>
                <a:t>DO j=1:n</a:t>
              </a:r>
            </a:p>
            <a:p>
              <a:pPr lvl="1">
                <a:defRPr sz="1400"/>
              </a:pPr>
              <a:r>
                <a:rPr sz="1200" dirty="0"/>
                <a:t>…</a:t>
              </a:r>
            </a:p>
            <a:p>
              <a:pPr lvl="1">
                <a:defRPr sz="1400">
                  <a:solidFill>
                    <a:srgbClr val="4B7DCE"/>
                  </a:solidFill>
                </a:defRPr>
              </a:pPr>
              <a:r>
                <a:rPr sz="1200" dirty="0"/>
                <a:t>DO </a:t>
              </a:r>
              <a:r>
                <a:rPr sz="1200" dirty="0" err="1"/>
                <a:t>ir</a:t>
              </a:r>
              <a:r>
                <a:rPr sz="1200" dirty="0"/>
                <a:t>=1:nr</a:t>
              </a:r>
            </a:p>
            <a:p>
              <a:pPr lvl="2">
                <a:defRPr sz="1400"/>
              </a:pPr>
              <a:r>
                <a:rPr sz="1200" dirty="0"/>
                <a:t>…</a:t>
              </a:r>
            </a:p>
            <a:p>
              <a:pPr lvl="1">
                <a:defRPr sz="1400">
                  <a:solidFill>
                    <a:srgbClr val="4B7DCE"/>
                  </a:solidFill>
                </a:defRPr>
              </a:pPr>
              <a:r>
                <a:rPr sz="1200" dirty="0"/>
                <a:t>ENDDO</a:t>
              </a:r>
            </a:p>
            <a:p>
              <a:pPr lvl="1">
                <a:defRPr sz="1400"/>
              </a:pPr>
              <a:r>
                <a:rPr sz="1200" dirty="0"/>
                <a:t>…</a:t>
              </a:r>
            </a:p>
            <a:p>
              <a:pPr lvl="1">
                <a:defRPr sz="1400"/>
              </a:pPr>
              <a:r>
                <a:rPr sz="1200" dirty="0"/>
                <a:t>FFT[…]</a:t>
              </a:r>
            </a:p>
            <a:p>
              <a:pPr lvl="1">
                <a:defRPr sz="1400"/>
              </a:pPr>
              <a:r>
                <a:rPr sz="1200" dirty="0"/>
                <a:t>…</a:t>
              </a:r>
            </a:p>
            <a:p>
              <a:pPr lvl="1">
                <a:defRPr sz="1400">
                  <a:solidFill>
                    <a:srgbClr val="4B7DCE"/>
                  </a:solidFill>
                </a:defRPr>
              </a:pPr>
              <a:r>
                <a:rPr sz="1200" dirty="0"/>
                <a:t>DO </a:t>
              </a:r>
              <a:r>
                <a:rPr sz="1200" dirty="0" err="1"/>
                <a:t>ir</a:t>
              </a:r>
              <a:r>
                <a:rPr sz="1200" dirty="0"/>
                <a:t>=1:nr</a:t>
              </a:r>
            </a:p>
            <a:p>
              <a:pPr lvl="2">
                <a:defRPr sz="1400"/>
              </a:pPr>
              <a:r>
                <a:rPr sz="1200" dirty="0"/>
                <a:t>…</a:t>
              </a:r>
            </a:p>
            <a:p>
              <a:pPr lvl="1">
                <a:defRPr sz="1400">
                  <a:solidFill>
                    <a:srgbClr val="4B7DCE"/>
                  </a:solidFill>
                </a:defRPr>
              </a:pPr>
              <a:r>
                <a:rPr sz="1200" dirty="0"/>
                <a:t>ENDDO</a:t>
              </a:r>
            </a:p>
            <a:p>
              <a:pPr lvl="1">
                <a:defRPr sz="1400"/>
              </a:pPr>
              <a:r>
                <a:rPr sz="1200" dirty="0"/>
                <a:t>…</a:t>
              </a:r>
            </a:p>
            <a:p>
              <a:pPr lvl="1">
                <a:defRPr sz="1400"/>
              </a:pPr>
              <a:r>
                <a:rPr sz="1200" dirty="0"/>
                <a:t>IFFT[…]</a:t>
              </a:r>
            </a:p>
            <a:p>
              <a:pPr lvl="1">
                <a:defRPr sz="1400"/>
              </a:pPr>
              <a:r>
                <a:rPr sz="1200" dirty="0"/>
                <a:t>…</a:t>
              </a:r>
            </a:p>
            <a:p>
              <a:pPr>
                <a:defRPr sz="1400">
                  <a:solidFill>
                    <a:srgbClr val="D02F27"/>
                  </a:solidFill>
                </a:defRPr>
              </a:pPr>
              <a:r>
                <a:rPr sz="1200" dirty="0"/>
                <a:t>ENDDO</a:t>
              </a:r>
            </a:p>
          </p:txBody>
        </p:sp>
        <p:sp>
          <p:nvSpPr>
            <p:cNvPr id="213" name="Arrow"/>
            <p:cNvSpPr/>
            <p:nvPr/>
          </p:nvSpPr>
          <p:spPr>
            <a:xfrm>
              <a:off x="3265714" y="1833797"/>
              <a:ext cx="1270001" cy="566270"/>
            </a:xfrm>
            <a:prstGeom prst="rightArrow">
              <a:avLst>
                <a:gd name="adj1" fmla="val 29522"/>
                <a:gd name="adj2" fmla="val 105759"/>
              </a:avLst>
            </a:prstGeom>
            <a:solidFill>
              <a:srgbClr val="19A13C"/>
            </a:solidFill>
            <a:ln w="25400" cap="flat">
              <a:solidFill>
                <a:schemeClr val="accent1"/>
              </a:solidFill>
              <a:prstDash val="solid"/>
              <a:round/>
            </a:ln>
            <a:effectLst>
              <a:outerShdw blurRad="38100" dist="23000" dir="5400000" rotWithShape="0">
                <a:srgbClr val="000000">
                  <a:alpha val="35000"/>
                </a:srgbClr>
              </a:outerShdw>
            </a:effectLst>
          </p:spPr>
          <p:txBody>
            <a:bodyPr wrap="square" lIns="45719" tIns="45719" rIns="45719" bIns="45719" numCol="1" anchor="ctr">
              <a:noAutofit/>
            </a:bodyPr>
            <a:lstStyle/>
            <a:p>
              <a:endParaRPr/>
            </a:p>
          </p:txBody>
        </p:sp>
        <p:sp>
          <p:nvSpPr>
            <p:cNvPr id="214" name="DO j=1:n…"/>
            <p:cNvSpPr/>
            <p:nvPr/>
          </p:nvSpPr>
          <p:spPr>
            <a:xfrm>
              <a:off x="4749661" y="0"/>
              <a:ext cx="3051768" cy="4226358"/>
            </a:xfrm>
            <a:prstGeom prst="rect">
              <a:avLst/>
            </a:prstGeom>
            <a:solidFill>
              <a:srgbClr val="E5E8E8"/>
            </a:solidFill>
            <a:ln w="25400" cap="flat">
              <a:solidFill>
                <a:schemeClr val="accent1"/>
              </a:solidFill>
              <a:prstDash val="solid"/>
              <a:round/>
            </a:ln>
            <a:effectLst>
              <a:outerShdw blurRad="38100" dist="23000" dir="5400000" rotWithShape="0">
                <a:srgbClr val="000000">
                  <a:alpha val="35000"/>
                </a:srgbClr>
              </a:outerShdw>
            </a:effectLst>
            <a:extLst>
              <a:ext uri="{C572A759-6A51-4108-AA02-DFA0A04FC94B}">
                <ma14:wrappingTextBoxFlag xmlns:ma14="http://schemas.microsoft.com/office/mac/drawingml/2011/main" xmlns="" val="1"/>
              </a:ext>
            </a:extLst>
          </p:spPr>
          <p:txBody>
            <a:bodyPr wrap="square" lIns="45719" tIns="45719" rIns="45719" bIns="45719" numCol="1" anchor="ctr">
              <a:noAutofit/>
            </a:bodyPr>
            <a:lstStyle/>
            <a:p>
              <a:pPr>
                <a:defRPr sz="1400">
                  <a:solidFill>
                    <a:srgbClr val="D02F27"/>
                  </a:solidFill>
                </a:defRPr>
              </a:pPr>
              <a:r>
                <a:rPr sz="1200" dirty="0"/>
                <a:t>DO j=1:n</a:t>
              </a:r>
            </a:p>
            <a:p>
              <a:pPr lvl="1">
                <a:defRPr sz="1400"/>
              </a:pPr>
              <a:r>
                <a:rPr sz="1200" dirty="0"/>
                <a:t>…</a:t>
              </a:r>
            </a:p>
            <a:p>
              <a:pPr lvl="1">
                <a:defRPr sz="1400">
                  <a:solidFill>
                    <a:srgbClr val="4B7DCE"/>
                  </a:solidFill>
                </a:defRPr>
              </a:pPr>
              <a:r>
                <a:rPr sz="1200" dirty="0"/>
                <a:t>DO </a:t>
              </a:r>
              <a:r>
                <a:rPr sz="1200" dirty="0" err="1"/>
                <a:t>ir</a:t>
              </a:r>
              <a:r>
                <a:rPr sz="1200" dirty="0"/>
                <a:t>=1:nr</a:t>
              </a:r>
            </a:p>
            <a:p>
              <a:pPr lvl="2">
                <a:defRPr sz="1400"/>
              </a:pPr>
              <a:r>
                <a:rPr sz="1200" dirty="0"/>
                <a:t>…</a:t>
              </a:r>
            </a:p>
            <a:p>
              <a:pPr lvl="1">
                <a:defRPr sz="1400">
                  <a:solidFill>
                    <a:srgbClr val="4B7DCE"/>
                  </a:solidFill>
                </a:defRPr>
              </a:pPr>
              <a:r>
                <a:rPr sz="1200" dirty="0"/>
                <a:t>ENDDO</a:t>
              </a:r>
            </a:p>
            <a:p>
              <a:pPr lvl="1">
                <a:defRPr sz="1400"/>
              </a:pPr>
              <a:r>
                <a:rPr sz="1200" dirty="0"/>
                <a:t>…</a:t>
              </a:r>
            </a:p>
            <a:p>
              <a:pPr>
                <a:defRPr sz="1400">
                  <a:solidFill>
                    <a:srgbClr val="D02F27"/>
                  </a:solidFill>
                </a:defRPr>
              </a:pPr>
              <a:r>
                <a:rPr sz="1200" dirty="0"/>
                <a:t>ENDDO</a:t>
              </a:r>
            </a:p>
            <a:p>
              <a:pPr>
                <a:defRPr sz="1400"/>
              </a:pPr>
              <a:r>
                <a:rPr sz="1200" dirty="0"/>
                <a:t>FFT_MANY[…]</a:t>
              </a:r>
            </a:p>
            <a:p>
              <a:pPr>
                <a:defRPr sz="1400">
                  <a:solidFill>
                    <a:srgbClr val="D02F27"/>
                  </a:solidFill>
                </a:defRPr>
              </a:pPr>
              <a:r>
                <a:rPr sz="1200" dirty="0"/>
                <a:t>DO j=1:n</a:t>
              </a:r>
            </a:p>
            <a:p>
              <a:pPr lvl="1">
                <a:defRPr sz="1400"/>
              </a:pPr>
              <a:r>
                <a:rPr sz="1200" dirty="0"/>
                <a:t>…</a:t>
              </a:r>
            </a:p>
            <a:p>
              <a:pPr lvl="1">
                <a:defRPr sz="1400">
                  <a:solidFill>
                    <a:srgbClr val="4B7DCE"/>
                  </a:solidFill>
                </a:defRPr>
              </a:pPr>
              <a:r>
                <a:rPr sz="1200" dirty="0"/>
                <a:t>DO </a:t>
              </a:r>
              <a:r>
                <a:rPr sz="1200" dirty="0" err="1"/>
                <a:t>ir</a:t>
              </a:r>
              <a:r>
                <a:rPr sz="1200" dirty="0"/>
                <a:t>=1:nr</a:t>
              </a:r>
            </a:p>
            <a:p>
              <a:pPr lvl="2">
                <a:defRPr sz="1400"/>
              </a:pPr>
              <a:r>
                <a:rPr sz="1200" dirty="0"/>
                <a:t>…</a:t>
              </a:r>
            </a:p>
            <a:p>
              <a:pPr lvl="1">
                <a:defRPr sz="1400">
                  <a:solidFill>
                    <a:srgbClr val="4B7DCE"/>
                  </a:solidFill>
                </a:defRPr>
              </a:pPr>
              <a:r>
                <a:rPr sz="1200" dirty="0"/>
                <a:t>ENDDO</a:t>
              </a:r>
            </a:p>
            <a:p>
              <a:pPr lvl="1">
                <a:defRPr sz="1400"/>
              </a:pPr>
              <a:r>
                <a:rPr sz="1200" dirty="0"/>
                <a:t>…</a:t>
              </a:r>
            </a:p>
            <a:p>
              <a:pPr>
                <a:defRPr sz="1400">
                  <a:solidFill>
                    <a:srgbClr val="D02F27"/>
                  </a:solidFill>
                </a:defRPr>
              </a:pPr>
              <a:r>
                <a:rPr sz="1200" dirty="0"/>
                <a:t>ENDDO</a:t>
              </a:r>
            </a:p>
            <a:p>
              <a:pPr>
                <a:defRPr sz="1400"/>
              </a:pPr>
              <a:r>
                <a:rPr sz="1200" dirty="0"/>
                <a:t>IFFT_MANY[…]</a:t>
              </a:r>
            </a:p>
            <a:p>
              <a:pPr>
                <a:defRPr sz="1400">
                  <a:solidFill>
                    <a:srgbClr val="D02F27"/>
                  </a:solidFill>
                </a:defRPr>
              </a:pPr>
              <a:r>
                <a:rPr sz="1200" dirty="0"/>
                <a:t>DO j=1:n</a:t>
              </a:r>
            </a:p>
            <a:p>
              <a:pPr lvl="1">
                <a:defRPr sz="1400"/>
              </a:pPr>
              <a:r>
                <a:rPr sz="1200" dirty="0"/>
                <a:t>…</a:t>
              </a:r>
            </a:p>
            <a:p>
              <a:pPr>
                <a:defRPr sz="1400">
                  <a:solidFill>
                    <a:srgbClr val="D02F27"/>
                  </a:solidFill>
                </a:defRPr>
              </a:pPr>
              <a:r>
                <a:rPr sz="1200" dirty="0"/>
                <a:t>ENDDO</a:t>
              </a:r>
            </a:p>
          </p:txBody>
        </p:sp>
      </p:grpSp>
      <p:sp>
        <p:nvSpPr>
          <p:cNvPr id="10" name="DO j=1, n…">
            <a:extLst>
              <a:ext uri="{FF2B5EF4-FFF2-40B4-BE49-F238E27FC236}">
                <a16:creationId xmlns:a16="http://schemas.microsoft.com/office/drawing/2014/main" id="{8485604E-21EA-9A40-A82D-0FDC8044E99C}"/>
              </a:ext>
            </a:extLst>
          </p:cNvPr>
          <p:cNvSpPr/>
          <p:nvPr/>
        </p:nvSpPr>
        <p:spPr>
          <a:xfrm>
            <a:off x="2825750" y="573379"/>
            <a:ext cx="4289716" cy="2581301"/>
          </a:xfrm>
          <a:prstGeom prst="rect">
            <a:avLst/>
          </a:prstGeom>
          <a:solidFill>
            <a:srgbClr val="E5E8E8"/>
          </a:solidFill>
          <a:ln w="25400">
            <a:solidFill>
              <a:schemeClr val="accent1"/>
            </a:solidFill>
          </a:ln>
          <a:effectLst>
            <a:outerShdw blurRad="38100" dist="23000" dir="5400000" rotWithShape="0">
              <a:srgbClr val="000000">
                <a:alpha val="35000"/>
              </a:srgbClr>
            </a:outerShdw>
          </a:effectLst>
          <a:extLst>
            <a:ext uri="{C572A759-6A51-4108-AA02-DFA0A04FC94B}">
              <ma14:wrappingTextBoxFlag xmlns:ma14="http://schemas.microsoft.com/office/mac/drawingml/2011/main" xmlns="" val="1"/>
            </a:ext>
          </a:extLst>
        </p:spPr>
        <p:txBody>
          <a:bodyPr lIns="45719" rIns="45719" anchor="ctr"/>
          <a:lstStyle/>
          <a:p>
            <a:pPr>
              <a:defRPr sz="1600">
                <a:latin typeface="+mn-lt"/>
                <a:ea typeface="+mn-ea"/>
                <a:cs typeface="+mn-cs"/>
                <a:sym typeface="Helvetica"/>
              </a:defRPr>
            </a:pPr>
            <a:r>
              <a:rPr dirty="0"/>
              <a:t>DO j=1, n</a:t>
            </a:r>
          </a:p>
          <a:p>
            <a:pPr>
              <a:defRPr sz="1600">
                <a:latin typeface="+mn-lt"/>
                <a:ea typeface="+mn-ea"/>
                <a:cs typeface="+mn-cs"/>
                <a:sym typeface="Helvetica"/>
              </a:defRPr>
            </a:pPr>
            <a:r>
              <a:rPr dirty="0"/>
              <a:t>…</a:t>
            </a:r>
          </a:p>
          <a:p>
            <a:pPr>
              <a:defRPr sz="1600">
                <a:latin typeface="+mn-lt"/>
                <a:ea typeface="+mn-ea"/>
                <a:cs typeface="+mn-cs"/>
                <a:sym typeface="Helvetica"/>
              </a:defRPr>
            </a:pPr>
            <a:r>
              <a:rPr dirty="0"/>
              <a:t>!$</a:t>
            </a:r>
            <a:r>
              <a:rPr dirty="0" err="1"/>
              <a:t>omp</a:t>
            </a:r>
            <a:r>
              <a:rPr dirty="0"/>
              <a:t> parallel do …</a:t>
            </a:r>
          </a:p>
          <a:p>
            <a:pPr lvl="1">
              <a:defRPr sz="1600">
                <a:latin typeface="+mn-lt"/>
                <a:ea typeface="+mn-ea"/>
                <a:cs typeface="+mn-cs"/>
                <a:sym typeface="Helvetica"/>
              </a:defRPr>
            </a:pPr>
            <a:r>
              <a:rPr dirty="0"/>
              <a:t>DO </a:t>
            </a:r>
            <a:r>
              <a:rPr dirty="0" err="1"/>
              <a:t>ir</a:t>
            </a:r>
            <a:r>
              <a:rPr dirty="0"/>
              <a:t>=1, </a:t>
            </a:r>
            <a:r>
              <a:rPr dirty="0" err="1"/>
              <a:t>nr</a:t>
            </a:r>
            <a:endParaRPr dirty="0"/>
          </a:p>
          <a:p>
            <a:pPr lvl="2">
              <a:defRPr sz="1600">
                <a:latin typeface="+mn-lt"/>
                <a:ea typeface="+mn-ea"/>
                <a:cs typeface="+mn-cs"/>
                <a:sym typeface="Helvetica"/>
              </a:defRPr>
            </a:pPr>
            <a:r>
              <a:rPr dirty="0"/>
              <a:t>rho(</a:t>
            </a:r>
            <a:r>
              <a:rPr dirty="0" err="1"/>
              <a:t>ir,j</a:t>
            </a:r>
            <a:r>
              <a:rPr dirty="0"/>
              <a:t>)=</a:t>
            </a:r>
            <a:r>
              <a:rPr dirty="0" err="1"/>
              <a:t>conjg</a:t>
            </a:r>
            <a:r>
              <a:rPr dirty="0"/>
              <a:t>(psi(</a:t>
            </a:r>
            <a:r>
              <a:rPr dirty="0" err="1"/>
              <a:t>ir,j</a:t>
            </a:r>
            <a:r>
              <a:rPr dirty="0"/>
              <a:t>))</a:t>
            </a:r>
          </a:p>
          <a:p>
            <a:pPr lvl="5">
              <a:defRPr sz="1600">
                <a:latin typeface="+mn-lt"/>
                <a:ea typeface="+mn-ea"/>
                <a:cs typeface="+mn-cs"/>
                <a:sym typeface="Helvetica"/>
              </a:defRPr>
            </a:pPr>
            <a:r>
              <a:rPr dirty="0"/>
              <a:t>* psi(</a:t>
            </a:r>
            <a:r>
              <a:rPr dirty="0" err="1"/>
              <a:t>ir,i</a:t>
            </a:r>
            <a:r>
              <a:rPr dirty="0"/>
              <a:t>)</a:t>
            </a:r>
          </a:p>
          <a:p>
            <a:pPr lvl="1">
              <a:defRPr sz="1600">
                <a:latin typeface="+mn-lt"/>
                <a:ea typeface="+mn-ea"/>
                <a:cs typeface="+mn-cs"/>
                <a:sym typeface="Helvetica"/>
              </a:defRPr>
            </a:pPr>
            <a:r>
              <a:rPr dirty="0"/>
              <a:t>ENDDO</a:t>
            </a:r>
          </a:p>
          <a:p>
            <a:pPr>
              <a:defRPr sz="1600">
                <a:latin typeface="+mn-lt"/>
                <a:ea typeface="+mn-ea"/>
                <a:cs typeface="+mn-cs"/>
                <a:sym typeface="Helvetica"/>
              </a:defRPr>
            </a:pPr>
            <a:r>
              <a:rPr dirty="0"/>
              <a:t>!$</a:t>
            </a:r>
            <a:r>
              <a:rPr dirty="0" err="1"/>
              <a:t>omp</a:t>
            </a:r>
            <a:r>
              <a:rPr dirty="0"/>
              <a:t> end parallel do</a:t>
            </a:r>
          </a:p>
          <a:p>
            <a:pPr>
              <a:defRPr sz="1600">
                <a:latin typeface="+mn-lt"/>
                <a:ea typeface="+mn-ea"/>
                <a:cs typeface="+mn-cs"/>
                <a:sym typeface="Helvetica"/>
              </a:defRPr>
            </a:pPr>
            <a:r>
              <a:rPr dirty="0"/>
              <a:t>…</a:t>
            </a:r>
          </a:p>
          <a:p>
            <a:pPr>
              <a:defRPr sz="1600">
                <a:latin typeface="+mn-lt"/>
                <a:ea typeface="+mn-ea"/>
                <a:cs typeface="+mn-cs"/>
                <a:sym typeface="Helvetica"/>
              </a:defRPr>
            </a:pPr>
            <a:r>
              <a:rPr dirty="0"/>
              <a:t>ENDDO</a:t>
            </a:r>
          </a:p>
        </p:txBody>
      </p:sp>
      <p:sp>
        <p:nvSpPr>
          <p:cNvPr id="11" name="Shape 589">
            <a:extLst>
              <a:ext uri="{FF2B5EF4-FFF2-40B4-BE49-F238E27FC236}">
                <a16:creationId xmlns:a16="http://schemas.microsoft.com/office/drawing/2014/main" id="{4FD970CD-99C1-2A48-87E4-ECB62E1C7417}"/>
              </a:ext>
            </a:extLst>
          </p:cNvPr>
          <p:cNvSpPr txBox="1"/>
          <p:nvPr/>
        </p:nvSpPr>
        <p:spPr>
          <a:xfrm>
            <a:off x="6355985" y="6079933"/>
            <a:ext cx="2649683" cy="307777"/>
          </a:xfrm>
          <a:prstGeom prst="rect">
            <a:avLst/>
          </a:prstGeom>
          <a:noFill/>
          <a:ln>
            <a:noFill/>
          </a:ln>
        </p:spPr>
        <p:txBody>
          <a:bodyPr spcFirstLastPara="1" wrap="square" lIns="91425" tIns="45700" rIns="91425" bIns="45700" anchor="t" anchorCtr="0">
            <a:noAutofit/>
          </a:bodyPr>
          <a:lstStyle/>
          <a:p>
            <a:pPr>
              <a:spcBef>
                <a:spcPts val="0"/>
              </a:spcBef>
              <a:spcAft>
                <a:spcPts val="0"/>
              </a:spcAft>
            </a:pPr>
            <a:r>
              <a:rPr lang="en-US" sz="1400" i="1" dirty="0">
                <a:solidFill>
                  <a:schemeClr val="dk1"/>
                </a:solidFill>
                <a:latin typeface="Calibri"/>
                <a:ea typeface="Calibri"/>
                <a:cs typeface="Calibri"/>
                <a:sym typeface="Calibri"/>
              </a:rPr>
              <a:t>Courtesy of Brian </a:t>
            </a:r>
            <a:r>
              <a:rPr lang="en-US" sz="1400" i="1" dirty="0" err="1">
                <a:solidFill>
                  <a:schemeClr val="dk1"/>
                </a:solidFill>
                <a:latin typeface="Calibri"/>
                <a:ea typeface="Calibri"/>
                <a:cs typeface="Calibri"/>
                <a:sym typeface="Calibri"/>
              </a:rPr>
              <a:t>Frieson</a:t>
            </a:r>
            <a:r>
              <a:rPr lang="en-US" sz="1400" i="1" dirty="0">
                <a:solidFill>
                  <a:schemeClr val="dk1"/>
                </a:solidFill>
                <a:latin typeface="Calibri"/>
                <a:ea typeface="Calibri"/>
                <a:cs typeface="Calibri"/>
                <a:sym typeface="Calibri"/>
              </a:rPr>
              <a:t>., NERSC</a:t>
            </a:r>
            <a:endParaRPr dirty="0"/>
          </a:p>
        </p:txBody>
      </p:sp>
    </p:spTree>
    <p:extLst>
      <p:ext uri="{BB962C8B-B14F-4D97-AF65-F5344CB8AC3E}">
        <p14:creationId xmlns:p14="http://schemas.microsoft.com/office/powerpoint/2010/main" val="1596780784"/>
      </p:ext>
    </p:extLst>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9" presetClass="entr" fill="hold" grpId="0" nodeType="clickEffect">
                                  <p:stCondLst>
                                    <p:cond delay="0"/>
                                  </p:stCondLst>
                                  <p:iterate>
                                    <p:tmAbs val="0"/>
                                  </p:iterate>
                                  <p:childTnLst>
                                    <p:set>
                                      <p:cBhvr>
                                        <p:cTn id="6" fill="hold"/>
                                        <p:tgtEl>
                                          <p:spTgt spid="209">
                                            <p:txEl>
                                              <p:pRg st="1" end="1"/>
                                            </p:txEl>
                                          </p:spTgt>
                                        </p:tgtEl>
                                        <p:attrNameLst>
                                          <p:attrName>style.visibility</p:attrName>
                                        </p:attrNameLst>
                                      </p:cBhvr>
                                      <p:to>
                                        <p:strVal val="visible"/>
                                      </p:to>
                                    </p:set>
                                    <p:animEffect transition="in" filter="dissolve">
                                      <p:cBhvr>
                                        <p:cTn id="7" dur="300"/>
                                        <p:tgtEl>
                                          <p:spTgt spid="209">
                                            <p:txEl>
                                              <p:pRg st="1" end="1"/>
                                            </p:txEl>
                                          </p:spTgt>
                                        </p:tgtEl>
                                      </p:cBhvr>
                                    </p:animEffect>
                                  </p:childTnLst>
                                </p:cTn>
                              </p:par>
                            </p:childTnLst>
                          </p:cTn>
                        </p:par>
                        <p:par>
                          <p:cTn id="8" fill="hold">
                            <p:stCondLst>
                              <p:cond delay="300"/>
                            </p:stCondLst>
                            <p:childTnLst>
                              <p:par>
                                <p:cTn id="9" presetID="9" presetClass="exit" fill="hold" grpId="0" nodeType="afterEffect">
                                  <p:stCondLst>
                                    <p:cond delay="0"/>
                                  </p:stCondLst>
                                  <p:iterate>
                                    <p:tmAbs val="0"/>
                                  </p:iterate>
                                  <p:childTnLst>
                                    <p:animEffect transition="out" filter="dissolve">
                                      <p:cBhvr>
                                        <p:cTn id="10" dur="300" fill="hold"/>
                                        <p:tgtEl>
                                          <p:spTgt spid="215"/>
                                        </p:tgtEl>
                                      </p:cBhvr>
                                    </p:animEffect>
                                    <p:set>
                                      <p:cBhvr>
                                        <p:cTn id="11" fill="hold">
                                          <p:stCondLst>
                                            <p:cond delay="299"/>
                                          </p:stCondLst>
                                        </p:cTn>
                                        <p:tgtEl>
                                          <p:spTgt spid="215"/>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9" presetClass="entr" fill="hold" grpId="0" nodeType="clickEffect">
                                  <p:stCondLst>
                                    <p:cond delay="0"/>
                                  </p:stCondLst>
                                  <p:iterate>
                                    <p:tmAbs val="0"/>
                                  </p:iterate>
                                  <p:childTnLst>
                                    <p:set>
                                      <p:cBhvr>
                                        <p:cTn id="15" fill="hold"/>
                                        <p:tgtEl>
                                          <p:spTgt spid="209">
                                            <p:txEl>
                                              <p:pRg st="2" end="2"/>
                                            </p:txEl>
                                          </p:spTgt>
                                        </p:tgtEl>
                                        <p:attrNameLst>
                                          <p:attrName>style.visibility</p:attrName>
                                        </p:attrNameLst>
                                      </p:cBhvr>
                                      <p:to>
                                        <p:strVal val="visible"/>
                                      </p:to>
                                    </p:set>
                                    <p:animEffect transition="in" filter="dissolve">
                                      <p:cBhvr>
                                        <p:cTn id="16" dur="300"/>
                                        <p:tgtEl>
                                          <p:spTgt spid="209">
                                            <p:txEl>
                                              <p:pRg st="2" end="2"/>
                                            </p:txEl>
                                          </p:spTgt>
                                        </p:tgtEl>
                                      </p:cBhvr>
                                    </p:animEffect>
                                  </p:childTnLst>
                                </p:cTn>
                              </p:par>
                            </p:childTnLst>
                          </p:cTn>
                        </p:par>
                        <p:par>
                          <p:cTn id="17" fill="hold">
                            <p:stCondLst>
                              <p:cond delay="300"/>
                            </p:stCondLst>
                            <p:childTnLst>
                              <p:par>
                                <p:cTn id="18" presetID="9" presetClass="entr" fill="hold" grpId="0" nodeType="afterEffect">
                                  <p:stCondLst>
                                    <p:cond delay="0"/>
                                  </p:stCondLst>
                                  <p:iterate>
                                    <p:tmAbs val="0"/>
                                  </p:iterate>
                                  <p:childTnLst>
                                    <p:set>
                                      <p:cBhvr>
                                        <p:cTn id="19" fill="hold"/>
                                        <p:tgtEl>
                                          <p:spTgt spid="211"/>
                                        </p:tgtEl>
                                        <p:attrNameLst>
                                          <p:attrName>style.visibility</p:attrName>
                                        </p:attrNameLst>
                                      </p:cBhvr>
                                      <p:to>
                                        <p:strVal val="visible"/>
                                      </p:to>
                                    </p:set>
                                    <p:animEffect transition="in" filter="dissolve">
                                      <p:cBhvr>
                                        <p:cTn id="20" dur="300"/>
                                        <p:tgtEl>
                                          <p:spTgt spid="211"/>
                                        </p:tgtEl>
                                      </p:cBhvr>
                                    </p:animEffect>
                                  </p:childTnLst>
                                </p:cTn>
                              </p:par>
                            </p:childTnLst>
                          </p:cTn>
                        </p:par>
                        <p:par>
                          <p:cTn id="21" fill="hold">
                            <p:stCondLst>
                              <p:cond delay="600"/>
                            </p:stCondLst>
                            <p:childTnLst>
                              <p:par>
                                <p:cTn id="22" presetID="9" presetClass="entr" fill="hold" grpId="0" nodeType="afterEffect">
                                  <p:stCondLst>
                                    <p:cond delay="0"/>
                                  </p:stCondLst>
                                  <p:iterate>
                                    <p:tmAbs val="0"/>
                                  </p:iterate>
                                  <p:childTnLst>
                                    <p:set>
                                      <p:cBhvr>
                                        <p:cTn id="23" fill="hold"/>
                                        <p:tgtEl>
                                          <p:spTgt spid="10"/>
                                        </p:tgtEl>
                                        <p:attrNameLst>
                                          <p:attrName>style.visibility</p:attrName>
                                        </p:attrNameLst>
                                      </p:cBhvr>
                                      <p:to>
                                        <p:strVal val="visible"/>
                                      </p:to>
                                    </p:set>
                                    <p:animEffect transition="in" filter="dissolve">
                                      <p:cBhvr>
                                        <p:cTn id="24" dur="3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9" grpId="0" build="p" animBg="1" advAuto="0"/>
      <p:bldP spid="211" grpId="0" animBg="1" advAuto="0"/>
      <p:bldP spid="215" grpId="0" animBg="1" advAuto="0"/>
      <p:bldP spid="10" grpId="0" animBg="1" advAuto="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515"/>
        <p:cNvGrpSpPr/>
        <p:nvPr/>
      </p:nvGrpSpPr>
      <p:grpSpPr>
        <a:xfrm>
          <a:off x="0" y="0"/>
          <a:ext cx="0" cy="0"/>
          <a:chOff x="0" y="0"/>
          <a:chExt cx="0" cy="0"/>
        </a:xfrm>
      </p:grpSpPr>
      <p:sp>
        <p:nvSpPr>
          <p:cNvPr id="516" name="Shape 516"/>
          <p:cNvSpPr txBox="1">
            <a:spLocks noGrp="1"/>
          </p:cNvSpPr>
          <p:nvPr>
            <p:ph type="title"/>
          </p:nvPr>
        </p:nvSpPr>
        <p:spPr>
          <a:xfrm>
            <a:off x="635255" y="182528"/>
            <a:ext cx="7272358" cy="769479"/>
          </a:xfrm>
          <a:prstGeom prst="rect">
            <a:avLst/>
          </a:prstGeom>
          <a:noFill/>
          <a:ln>
            <a:noFill/>
          </a:ln>
        </p:spPr>
        <p:txBody>
          <a:bodyPr spcFirstLastPara="1" vert="horz" wrap="square" lIns="91425" tIns="0" rIns="91425" bIns="0" numCol="1" anchor="b" anchorCtr="0" compatLnSpc="1">
            <a:prstTxWarp prst="textNoShape">
              <a:avLst/>
            </a:prstTxWarp>
            <a:noAutofit/>
          </a:bodyPr>
          <a:lstStyle/>
          <a:p>
            <a:pPr marL="228600" indent="-228600">
              <a:spcBef>
                <a:spcPts val="0"/>
              </a:spcBef>
              <a:spcAft>
                <a:spcPts val="0"/>
              </a:spcAft>
              <a:buClr>
                <a:schemeClr val="dk2"/>
              </a:buClr>
            </a:pPr>
            <a:r>
              <a:rPr lang="en-US" dirty="0" err="1">
                <a:ea typeface="Helvetica Neue"/>
                <a:cs typeface="Helvetica Neue"/>
                <a:sym typeface="Helvetica Neue"/>
              </a:rPr>
              <a:t>MFDn</a:t>
            </a:r>
            <a:r>
              <a:rPr lang="en-US" dirty="0">
                <a:ea typeface="Helvetica Neue"/>
                <a:cs typeface="Helvetica Neue"/>
                <a:sym typeface="Helvetica Neue"/>
              </a:rPr>
              <a:t>: Overlap </a:t>
            </a:r>
            <a:r>
              <a:rPr lang="en-US" dirty="0" err="1">
                <a:ea typeface="Helvetica Neue"/>
                <a:cs typeface="Helvetica Neue"/>
                <a:sym typeface="Helvetica Neue"/>
              </a:rPr>
              <a:t>Comm</a:t>
            </a:r>
            <a:r>
              <a:rPr lang="en-US" dirty="0">
                <a:ea typeface="Helvetica Neue"/>
                <a:cs typeface="Helvetica Neue"/>
                <a:sym typeface="Helvetica Neue"/>
              </a:rPr>
              <a:t> and Comp</a:t>
            </a:r>
            <a:endParaRPr dirty="0">
              <a:ea typeface="Helvetica Neue"/>
              <a:cs typeface="Helvetica Neue"/>
              <a:sym typeface="Helvetica Neue"/>
            </a:endParaRPr>
          </a:p>
        </p:txBody>
      </p:sp>
      <p:sp>
        <p:nvSpPr>
          <p:cNvPr id="517" name="Shape 517"/>
          <p:cNvSpPr txBox="1">
            <a:spLocks noGrp="1"/>
          </p:cNvSpPr>
          <p:nvPr>
            <p:ph type="sldNum" idx="12"/>
          </p:nvPr>
        </p:nvSpPr>
        <p:spPr>
          <a:xfrm>
            <a:off x="5640656" y="6368806"/>
            <a:ext cx="925708" cy="365125"/>
          </a:xfrm>
          <a:prstGeom prst="rect">
            <a:avLst/>
          </a:prstGeom>
          <a:noFill/>
          <a:ln>
            <a:noFill/>
          </a:ln>
        </p:spPr>
        <p:txBody>
          <a:bodyPr spcFirstLastPara="1" wrap="square" lIns="91425" tIns="45700" rIns="91425" bIns="45700" anchor="ctr" anchorCtr="0">
            <a:noAutofit/>
          </a:bodyPr>
          <a:lstStyle/>
          <a:p>
            <a:pPr algn="ctr">
              <a:spcBef>
                <a:spcPts val="0"/>
              </a:spcBef>
              <a:spcAft>
                <a:spcPts val="0"/>
              </a:spcAft>
            </a:pPr>
            <a:r>
              <a:rPr lang="en-US" sz="1100">
                <a:solidFill>
                  <a:srgbClr val="114766"/>
                </a:solidFill>
                <a:latin typeface="Calibri"/>
                <a:ea typeface="Calibri"/>
                <a:cs typeface="Calibri"/>
                <a:sym typeface="Calibri"/>
              </a:rPr>
              <a:t>- </a:t>
            </a:r>
            <a:fld id="{00000000-1234-1234-1234-123412341234}" type="slidenum">
              <a:rPr lang="en-US" sz="1100">
                <a:solidFill>
                  <a:srgbClr val="114766"/>
                </a:solidFill>
                <a:latin typeface="Calibri"/>
                <a:ea typeface="Calibri"/>
                <a:cs typeface="Calibri"/>
                <a:sym typeface="Calibri"/>
              </a:rPr>
              <a:pPr algn="ctr">
                <a:spcBef>
                  <a:spcPts val="0"/>
                </a:spcBef>
                <a:spcAft>
                  <a:spcPts val="0"/>
                </a:spcAft>
              </a:pPr>
              <a:t>92</a:t>
            </a:fld>
            <a:r>
              <a:rPr lang="en-US" sz="1100">
                <a:solidFill>
                  <a:srgbClr val="114766"/>
                </a:solidFill>
                <a:latin typeface="Calibri"/>
                <a:ea typeface="Calibri"/>
                <a:cs typeface="Calibri"/>
                <a:sym typeface="Calibri"/>
              </a:rPr>
              <a:t> -</a:t>
            </a:r>
            <a:endParaRPr sz="1100">
              <a:solidFill>
                <a:srgbClr val="114766"/>
              </a:solidFill>
              <a:latin typeface="Calibri"/>
              <a:ea typeface="Calibri"/>
              <a:cs typeface="Calibri"/>
              <a:sym typeface="Calibri"/>
            </a:endParaRPr>
          </a:p>
        </p:txBody>
      </p:sp>
      <p:pic>
        <p:nvPicPr>
          <p:cNvPr id="518" name="Shape 518"/>
          <p:cNvPicPr preferRelativeResize="0"/>
          <p:nvPr/>
        </p:nvPicPr>
        <p:blipFill rotWithShape="1">
          <a:blip r:embed="rId3">
            <a:alphaModFix/>
          </a:blip>
          <a:srcRect/>
          <a:stretch/>
        </p:blipFill>
        <p:spPr>
          <a:xfrm>
            <a:off x="963508" y="1317163"/>
            <a:ext cx="4561380" cy="2584551"/>
          </a:xfrm>
          <a:prstGeom prst="rect">
            <a:avLst/>
          </a:prstGeom>
          <a:noFill/>
          <a:ln>
            <a:noFill/>
          </a:ln>
        </p:spPr>
      </p:pic>
      <p:sp>
        <p:nvSpPr>
          <p:cNvPr id="519" name="Shape 519"/>
          <p:cNvSpPr txBox="1"/>
          <p:nvPr/>
        </p:nvSpPr>
        <p:spPr>
          <a:xfrm>
            <a:off x="6235016" y="1305561"/>
            <a:ext cx="3644900" cy="2880019"/>
          </a:xfrm>
          <a:prstGeom prst="rect">
            <a:avLst/>
          </a:prstGeom>
          <a:solidFill>
            <a:srgbClr val="DFEAF2"/>
          </a:solidFill>
          <a:ln>
            <a:noFill/>
          </a:ln>
        </p:spPr>
        <p:txBody>
          <a:bodyPr spcFirstLastPara="1" wrap="square" lIns="91425" tIns="45700" rIns="91425" bIns="45700" anchor="t" anchorCtr="0">
            <a:noAutofit/>
          </a:bodyPr>
          <a:lstStyle/>
          <a:p>
            <a:pPr>
              <a:lnSpc>
                <a:spcPct val="90000"/>
              </a:lnSpc>
              <a:spcBef>
                <a:spcPts val="0"/>
              </a:spcBef>
              <a:spcAft>
                <a:spcPts val="0"/>
              </a:spcAft>
            </a:pPr>
            <a:r>
              <a:rPr lang="en-US" sz="1200" dirty="0">
                <a:solidFill>
                  <a:srgbClr val="CA0202"/>
                </a:solidFill>
                <a:latin typeface="Tahoma"/>
                <a:ea typeface="Tahoma"/>
                <a:cs typeface="Tahoma"/>
                <a:sym typeface="Tahoma"/>
              </a:rPr>
              <a:t> !$OMP PARALLEL</a:t>
            </a:r>
            <a:endParaRPr dirty="0"/>
          </a:p>
          <a:p>
            <a:pPr>
              <a:lnSpc>
                <a:spcPct val="90000"/>
              </a:lnSpc>
              <a:spcBef>
                <a:spcPts val="0"/>
              </a:spcBef>
              <a:spcAft>
                <a:spcPts val="0"/>
              </a:spcAft>
            </a:pPr>
            <a:r>
              <a:rPr lang="en-US" sz="1200" dirty="0">
                <a:solidFill>
                  <a:srgbClr val="CA0202"/>
                </a:solidFill>
                <a:latin typeface="Tahoma"/>
                <a:ea typeface="Tahoma"/>
                <a:cs typeface="Tahoma"/>
                <a:sym typeface="Tahoma"/>
              </a:rPr>
              <a:t>     </a:t>
            </a:r>
            <a:r>
              <a:rPr lang="en-US" sz="1200" dirty="0">
                <a:solidFill>
                  <a:srgbClr val="2709DB"/>
                </a:solidFill>
                <a:latin typeface="Tahoma"/>
                <a:ea typeface="Tahoma"/>
                <a:cs typeface="Tahoma"/>
                <a:sym typeface="Tahoma"/>
              </a:rPr>
              <a:t>if (</a:t>
            </a:r>
            <a:r>
              <a:rPr lang="en-US" sz="1200" dirty="0" err="1">
                <a:solidFill>
                  <a:srgbClr val="2709DB"/>
                </a:solidFill>
                <a:latin typeface="Tahoma"/>
                <a:ea typeface="Tahoma"/>
                <a:cs typeface="Tahoma"/>
                <a:sym typeface="Tahoma"/>
              </a:rPr>
              <a:t>my_thread_rank</a:t>
            </a:r>
            <a:r>
              <a:rPr lang="en-US" sz="1200" dirty="0">
                <a:solidFill>
                  <a:srgbClr val="2709DB"/>
                </a:solidFill>
                <a:latin typeface="Tahoma"/>
                <a:ea typeface="Tahoma"/>
                <a:cs typeface="Tahoma"/>
                <a:sym typeface="Tahoma"/>
              </a:rPr>
              <a:t> &lt; 1) then</a:t>
            </a:r>
            <a:r>
              <a:rPr lang="en-US" sz="1200" dirty="0">
                <a:solidFill>
                  <a:srgbClr val="CA0202"/>
                </a:solidFill>
                <a:latin typeface="Tahoma"/>
                <a:ea typeface="Tahoma"/>
                <a:cs typeface="Tahoma"/>
                <a:sym typeface="Tahoma"/>
              </a:rPr>
              <a:t>   </a:t>
            </a:r>
            <a:endParaRPr dirty="0"/>
          </a:p>
          <a:p>
            <a:pPr>
              <a:lnSpc>
                <a:spcPct val="90000"/>
              </a:lnSpc>
              <a:spcBef>
                <a:spcPts val="0"/>
              </a:spcBef>
              <a:spcAft>
                <a:spcPts val="0"/>
              </a:spcAft>
            </a:pPr>
            <a:r>
              <a:rPr lang="en-US" sz="1200" dirty="0">
                <a:solidFill>
                  <a:srgbClr val="CA0202"/>
                </a:solidFill>
                <a:latin typeface="Tahoma"/>
                <a:ea typeface="Tahoma"/>
                <a:cs typeface="Tahoma"/>
                <a:sym typeface="Tahoma"/>
              </a:rPr>
              <a:t>         </a:t>
            </a:r>
            <a:r>
              <a:rPr lang="en-US" sz="1200" b="1" dirty="0">
                <a:solidFill>
                  <a:schemeClr val="dk1"/>
                </a:solidFill>
                <a:latin typeface="Tahoma"/>
                <a:ea typeface="Tahoma"/>
                <a:cs typeface="Tahoma"/>
                <a:sym typeface="Tahoma"/>
              </a:rPr>
              <a:t>call </a:t>
            </a:r>
            <a:r>
              <a:rPr lang="en-US" sz="1200" b="1" dirty="0" err="1">
                <a:solidFill>
                  <a:schemeClr val="dk1"/>
                </a:solidFill>
                <a:latin typeface="Tahoma"/>
                <a:ea typeface="Tahoma"/>
                <a:cs typeface="Tahoma"/>
                <a:sym typeface="Tahoma"/>
              </a:rPr>
              <a:t>MPI_xxx</a:t>
            </a:r>
            <a:r>
              <a:rPr lang="en-US" sz="1200" b="1" dirty="0">
                <a:solidFill>
                  <a:schemeClr val="dk1"/>
                </a:solidFill>
                <a:latin typeface="Tahoma"/>
                <a:ea typeface="Tahoma"/>
                <a:cs typeface="Tahoma"/>
                <a:sym typeface="Tahoma"/>
              </a:rPr>
              <a:t>(…)</a:t>
            </a:r>
            <a:endParaRPr sz="1200" dirty="0">
              <a:solidFill>
                <a:srgbClr val="CA0202"/>
              </a:solidFill>
              <a:latin typeface="Tahoma"/>
              <a:ea typeface="Tahoma"/>
              <a:cs typeface="Tahoma"/>
              <a:sym typeface="Tahoma"/>
            </a:endParaRPr>
          </a:p>
          <a:p>
            <a:pPr>
              <a:lnSpc>
                <a:spcPct val="90000"/>
              </a:lnSpc>
              <a:spcBef>
                <a:spcPts val="0"/>
              </a:spcBef>
              <a:spcAft>
                <a:spcPts val="0"/>
              </a:spcAft>
            </a:pPr>
            <a:r>
              <a:rPr lang="en-US" sz="1200" dirty="0">
                <a:solidFill>
                  <a:srgbClr val="CA0202"/>
                </a:solidFill>
                <a:latin typeface="Tahoma"/>
                <a:ea typeface="Tahoma"/>
                <a:cs typeface="Tahoma"/>
                <a:sym typeface="Tahoma"/>
              </a:rPr>
              <a:t>     </a:t>
            </a:r>
            <a:r>
              <a:rPr lang="en-US" sz="1200" dirty="0">
                <a:solidFill>
                  <a:srgbClr val="2709DB"/>
                </a:solidFill>
                <a:latin typeface="Tahoma"/>
                <a:ea typeface="Tahoma"/>
                <a:cs typeface="Tahoma"/>
                <a:sym typeface="Tahoma"/>
              </a:rPr>
              <a:t>else</a:t>
            </a:r>
            <a:endParaRPr dirty="0"/>
          </a:p>
          <a:p>
            <a:pPr>
              <a:lnSpc>
                <a:spcPct val="90000"/>
              </a:lnSpc>
              <a:spcBef>
                <a:spcPts val="0"/>
              </a:spcBef>
              <a:spcAft>
                <a:spcPts val="0"/>
              </a:spcAft>
            </a:pPr>
            <a:r>
              <a:rPr lang="en-US" sz="1200" dirty="0">
                <a:solidFill>
                  <a:schemeClr val="dk1"/>
                </a:solidFill>
                <a:latin typeface="Tahoma"/>
                <a:ea typeface="Tahoma"/>
                <a:cs typeface="Tahoma"/>
                <a:sym typeface="Tahoma"/>
              </a:rPr>
              <a:t>         </a:t>
            </a:r>
            <a:r>
              <a:rPr lang="en-US" sz="1200" b="1" dirty="0">
                <a:solidFill>
                  <a:schemeClr val="dk1"/>
                </a:solidFill>
                <a:latin typeface="Tahoma"/>
                <a:ea typeface="Tahoma"/>
                <a:cs typeface="Tahoma"/>
                <a:sym typeface="Tahoma"/>
              </a:rPr>
              <a:t>do some computation</a:t>
            </a:r>
            <a:endParaRPr dirty="0"/>
          </a:p>
          <a:p>
            <a:pPr>
              <a:lnSpc>
                <a:spcPct val="90000"/>
              </a:lnSpc>
              <a:spcBef>
                <a:spcPts val="0"/>
              </a:spcBef>
              <a:spcAft>
                <a:spcPts val="0"/>
              </a:spcAft>
            </a:pPr>
            <a:r>
              <a:rPr lang="en-US" sz="1200" dirty="0">
                <a:solidFill>
                  <a:schemeClr val="dk1"/>
                </a:solidFill>
                <a:latin typeface="Tahoma"/>
                <a:ea typeface="Tahoma"/>
                <a:cs typeface="Tahoma"/>
                <a:sym typeface="Tahoma"/>
              </a:rPr>
              <a:t> </a:t>
            </a:r>
            <a:r>
              <a:rPr lang="en-US" sz="1200" dirty="0">
                <a:solidFill>
                  <a:srgbClr val="2709DB"/>
                </a:solidFill>
                <a:latin typeface="Tahoma"/>
                <a:ea typeface="Tahoma"/>
                <a:cs typeface="Tahoma"/>
                <a:sym typeface="Tahoma"/>
              </a:rPr>
              <a:t>    </a:t>
            </a:r>
            <a:r>
              <a:rPr lang="en-US" sz="1200" dirty="0" err="1">
                <a:solidFill>
                  <a:srgbClr val="2709DB"/>
                </a:solidFill>
                <a:latin typeface="Tahoma"/>
                <a:ea typeface="Tahoma"/>
                <a:cs typeface="Tahoma"/>
                <a:sym typeface="Tahoma"/>
              </a:rPr>
              <a:t>endif</a:t>
            </a:r>
            <a:endParaRPr sz="1200" dirty="0">
              <a:solidFill>
                <a:srgbClr val="2709DB"/>
              </a:solidFill>
              <a:latin typeface="Tahoma"/>
              <a:ea typeface="Tahoma"/>
              <a:cs typeface="Tahoma"/>
              <a:sym typeface="Tahoma"/>
            </a:endParaRPr>
          </a:p>
          <a:p>
            <a:pPr>
              <a:lnSpc>
                <a:spcPct val="90000"/>
              </a:lnSpc>
              <a:spcBef>
                <a:spcPts val="0"/>
              </a:spcBef>
              <a:spcAft>
                <a:spcPts val="0"/>
              </a:spcAft>
            </a:pPr>
            <a:r>
              <a:rPr lang="en-US" sz="1200" dirty="0">
                <a:solidFill>
                  <a:schemeClr val="dk1"/>
                </a:solidFill>
                <a:latin typeface="Tahoma"/>
                <a:ea typeface="Tahoma"/>
                <a:cs typeface="Tahoma"/>
                <a:sym typeface="Tahoma"/>
              </a:rPr>
              <a:t> </a:t>
            </a:r>
            <a:r>
              <a:rPr lang="en-US" sz="1200" dirty="0">
                <a:solidFill>
                  <a:srgbClr val="CA0202"/>
                </a:solidFill>
                <a:latin typeface="Tahoma"/>
                <a:ea typeface="Tahoma"/>
                <a:cs typeface="Tahoma"/>
                <a:sym typeface="Tahoma"/>
              </a:rPr>
              <a:t>!$OMP END PARALLEL</a:t>
            </a:r>
            <a:endParaRPr dirty="0"/>
          </a:p>
          <a:p>
            <a:pPr>
              <a:lnSpc>
                <a:spcPct val="90000"/>
              </a:lnSpc>
              <a:spcBef>
                <a:spcPts val="0"/>
              </a:spcBef>
              <a:spcAft>
                <a:spcPts val="0"/>
              </a:spcAft>
            </a:pPr>
            <a:endParaRPr sz="1200" dirty="0">
              <a:solidFill>
                <a:srgbClr val="CA0202"/>
              </a:solidFill>
              <a:latin typeface="Tahoma"/>
              <a:ea typeface="Tahoma"/>
              <a:cs typeface="Tahoma"/>
              <a:sym typeface="Tahoma"/>
            </a:endParaRPr>
          </a:p>
          <a:p>
            <a:pPr marL="171450" indent="-171450">
              <a:lnSpc>
                <a:spcPct val="90000"/>
              </a:lnSpc>
              <a:spcBef>
                <a:spcPts val="0"/>
              </a:spcBef>
              <a:spcAft>
                <a:spcPts val="0"/>
              </a:spcAft>
              <a:buClr>
                <a:schemeClr val="dk1"/>
              </a:buClr>
              <a:buSzPts val="1500"/>
              <a:buFont typeface="Arial"/>
              <a:buChar char="•"/>
            </a:pPr>
            <a:r>
              <a:rPr lang="en-US" sz="1500" b="1" dirty="0">
                <a:solidFill>
                  <a:schemeClr val="dk1"/>
                </a:solidFill>
                <a:latin typeface="Calibri"/>
                <a:ea typeface="Calibri"/>
                <a:cs typeface="Calibri"/>
                <a:sym typeface="Calibri"/>
              </a:rPr>
              <a:t>Need at least </a:t>
            </a:r>
            <a:r>
              <a:rPr lang="en-US" sz="1500" b="1" dirty="0">
                <a:solidFill>
                  <a:srgbClr val="CA0202"/>
                </a:solidFill>
                <a:latin typeface="Calibri"/>
                <a:ea typeface="Calibri"/>
                <a:cs typeface="Calibri"/>
                <a:sym typeface="Calibri"/>
              </a:rPr>
              <a:t>MPI_THREAD_FUNNELED</a:t>
            </a:r>
            <a:r>
              <a:rPr lang="en-US" sz="1500" b="1" dirty="0">
                <a:solidFill>
                  <a:schemeClr val="dk1"/>
                </a:solidFill>
                <a:latin typeface="Calibri"/>
                <a:ea typeface="Calibri"/>
                <a:cs typeface="Calibri"/>
                <a:sym typeface="Calibri"/>
              </a:rPr>
              <a:t>.  </a:t>
            </a:r>
            <a:endParaRPr dirty="0"/>
          </a:p>
          <a:p>
            <a:pPr marL="171450" indent="-171450">
              <a:lnSpc>
                <a:spcPct val="90000"/>
              </a:lnSpc>
              <a:spcBef>
                <a:spcPts val="0"/>
              </a:spcBef>
              <a:spcAft>
                <a:spcPts val="0"/>
              </a:spcAft>
              <a:buClr>
                <a:schemeClr val="dk1"/>
              </a:buClr>
              <a:buSzPts val="1500"/>
              <a:buFont typeface="Arial"/>
              <a:buChar char="•"/>
            </a:pPr>
            <a:r>
              <a:rPr lang="en-US" sz="1500" b="1" dirty="0">
                <a:solidFill>
                  <a:schemeClr val="dk1"/>
                </a:solidFill>
                <a:latin typeface="Calibri"/>
                <a:ea typeface="Calibri"/>
                <a:cs typeface="Calibri"/>
                <a:sym typeface="Calibri"/>
              </a:rPr>
              <a:t>While master or single thread is making MPI calls, </a:t>
            </a:r>
            <a:r>
              <a:rPr lang="en-US" sz="1500" b="1" dirty="0">
                <a:solidFill>
                  <a:srgbClr val="0000FF"/>
                </a:solidFill>
                <a:latin typeface="Calibri"/>
                <a:ea typeface="Calibri"/>
                <a:cs typeface="Calibri"/>
                <a:sym typeface="Calibri"/>
              </a:rPr>
              <a:t>other threads are computing</a:t>
            </a:r>
            <a:r>
              <a:rPr lang="en-US" sz="1500" b="1" dirty="0">
                <a:solidFill>
                  <a:schemeClr val="dk1"/>
                </a:solidFill>
                <a:latin typeface="Calibri"/>
                <a:ea typeface="Calibri"/>
                <a:cs typeface="Calibri"/>
                <a:sym typeface="Calibri"/>
              </a:rPr>
              <a:t>!</a:t>
            </a:r>
            <a:endParaRPr dirty="0"/>
          </a:p>
          <a:p>
            <a:pPr marL="171450" indent="-171450">
              <a:lnSpc>
                <a:spcPct val="90000"/>
              </a:lnSpc>
              <a:spcBef>
                <a:spcPts val="0"/>
              </a:spcBef>
              <a:spcAft>
                <a:spcPts val="0"/>
              </a:spcAft>
              <a:buClr>
                <a:schemeClr val="dk1"/>
              </a:buClr>
              <a:buSzPts val="1500"/>
              <a:buFont typeface="Arial"/>
              <a:buChar char="•"/>
            </a:pPr>
            <a:r>
              <a:rPr lang="en-US" sz="1500" b="1" dirty="0">
                <a:solidFill>
                  <a:schemeClr val="dk1"/>
                </a:solidFill>
                <a:latin typeface="Calibri"/>
                <a:ea typeface="Calibri"/>
                <a:cs typeface="Calibri"/>
                <a:sym typeface="Calibri"/>
              </a:rPr>
              <a:t>Must be able to separate codes that can run before or after halo info is received.  </a:t>
            </a:r>
            <a:r>
              <a:rPr lang="en-US" sz="1500" b="1" dirty="0">
                <a:solidFill>
                  <a:srgbClr val="CA0202"/>
                </a:solidFill>
                <a:latin typeface="Calibri"/>
                <a:ea typeface="Calibri"/>
                <a:cs typeface="Calibri"/>
                <a:sym typeface="Calibri"/>
              </a:rPr>
              <a:t>Very hard</a:t>
            </a:r>
            <a:r>
              <a:rPr lang="en-US" sz="1500" b="1" dirty="0">
                <a:solidFill>
                  <a:schemeClr val="dk1"/>
                </a:solidFill>
                <a:latin typeface="Calibri"/>
                <a:ea typeface="Calibri"/>
                <a:cs typeface="Calibri"/>
                <a:sym typeface="Calibri"/>
              </a:rPr>
              <a:t>!   </a:t>
            </a:r>
            <a:endParaRPr dirty="0"/>
          </a:p>
          <a:p>
            <a:pPr marL="171450" indent="-171450">
              <a:lnSpc>
                <a:spcPct val="90000"/>
              </a:lnSpc>
              <a:spcBef>
                <a:spcPts val="0"/>
              </a:spcBef>
              <a:spcAft>
                <a:spcPts val="0"/>
              </a:spcAft>
              <a:buClr>
                <a:schemeClr val="dk1"/>
              </a:buClr>
              <a:buSzPts val="1500"/>
              <a:buFont typeface="Arial"/>
              <a:buChar char="•"/>
            </a:pPr>
            <a:r>
              <a:rPr lang="en-US" sz="1500" b="1" dirty="0">
                <a:solidFill>
                  <a:schemeClr val="dk1"/>
                </a:solidFill>
                <a:latin typeface="Calibri"/>
                <a:ea typeface="Calibri"/>
                <a:cs typeface="Calibri"/>
                <a:sym typeface="Calibri"/>
              </a:rPr>
              <a:t>Lose compiler optimizations.</a:t>
            </a:r>
            <a:endParaRPr sz="1500" b="1" dirty="0">
              <a:solidFill>
                <a:schemeClr val="dk1"/>
              </a:solidFill>
              <a:latin typeface="Calibri"/>
              <a:ea typeface="Calibri"/>
              <a:cs typeface="Calibri"/>
              <a:sym typeface="Calibri"/>
            </a:endParaRPr>
          </a:p>
        </p:txBody>
      </p:sp>
      <p:sp>
        <p:nvSpPr>
          <p:cNvPr id="520" name="Shape 520"/>
          <p:cNvSpPr txBox="1">
            <a:spLocks noGrp="1"/>
          </p:cNvSpPr>
          <p:nvPr>
            <p:ph type="body" idx="1"/>
          </p:nvPr>
        </p:nvSpPr>
        <p:spPr>
          <a:xfrm>
            <a:off x="1261205" y="4441880"/>
            <a:ext cx="8527366" cy="1981200"/>
          </a:xfrm>
          <a:prstGeom prst="rect">
            <a:avLst/>
          </a:prstGeom>
          <a:solidFill>
            <a:srgbClr val="F3CAC6"/>
          </a:solidFill>
          <a:ln>
            <a:noFill/>
          </a:ln>
        </p:spPr>
        <p:txBody>
          <a:bodyPr spcFirstLastPara="1" vert="horz" wrap="square" lIns="91425" tIns="45700" rIns="91425" bIns="45700" numCol="1" anchor="t" anchorCtr="0" compatLnSpc="1">
            <a:prstTxWarp prst="textNoShape">
              <a:avLst/>
            </a:prstTxWarp>
            <a:noAutofit/>
          </a:bodyPr>
          <a:lstStyle/>
          <a:p>
            <a:pPr marL="342900" indent="-342900">
              <a:spcBef>
                <a:spcPts val="0"/>
              </a:spcBef>
              <a:spcAft>
                <a:spcPts val="0"/>
              </a:spcAft>
              <a:buClr>
                <a:schemeClr val="dk1"/>
              </a:buClr>
              <a:buSzPts val="1470"/>
              <a:buFont typeface="Arial"/>
              <a:buChar char="•"/>
            </a:pPr>
            <a:r>
              <a:rPr lang="en-US" sz="1470" b="1" dirty="0" err="1">
                <a:solidFill>
                  <a:schemeClr val="dk1"/>
                </a:solidFill>
                <a:latin typeface="Calibri"/>
                <a:ea typeface="Calibri"/>
                <a:cs typeface="Calibri"/>
                <a:sym typeface="Calibri"/>
              </a:rPr>
              <a:t>MFDn</a:t>
            </a:r>
            <a:r>
              <a:rPr lang="en-US" sz="1470" b="1" dirty="0">
                <a:solidFill>
                  <a:schemeClr val="dk1"/>
                </a:solidFill>
                <a:latin typeface="Calibri"/>
                <a:ea typeface="Calibri"/>
                <a:cs typeface="Calibri"/>
                <a:sym typeface="Calibri"/>
              </a:rPr>
              <a:t>: a nuclear physics code. </a:t>
            </a:r>
            <a:endParaRPr dirty="0"/>
          </a:p>
          <a:p>
            <a:pPr marL="342900" indent="-342900">
              <a:spcBef>
                <a:spcPts val="294"/>
              </a:spcBef>
              <a:spcAft>
                <a:spcPts val="0"/>
              </a:spcAft>
              <a:buClr>
                <a:schemeClr val="dk1"/>
              </a:buClr>
              <a:buSzPts val="1470"/>
              <a:buFont typeface="Arial"/>
              <a:buChar char="•"/>
            </a:pPr>
            <a:r>
              <a:rPr lang="en-US" sz="1470" b="1" dirty="0">
                <a:solidFill>
                  <a:schemeClr val="dk1"/>
                </a:solidFill>
                <a:latin typeface="Calibri"/>
                <a:ea typeface="Calibri"/>
                <a:cs typeface="Calibri"/>
                <a:sym typeface="Calibri"/>
              </a:rPr>
              <a:t>Hopper. Pure MPI: 12,096 MPI tasks. </a:t>
            </a:r>
            <a:endParaRPr dirty="0"/>
          </a:p>
          <a:p>
            <a:pPr marL="342900" indent="-342900">
              <a:spcBef>
                <a:spcPts val="294"/>
              </a:spcBef>
              <a:spcAft>
                <a:spcPts val="0"/>
              </a:spcAft>
              <a:buClr>
                <a:schemeClr val="dk1"/>
              </a:buClr>
              <a:buSzPts val="1470"/>
              <a:buFont typeface="Arial"/>
              <a:buChar char="•"/>
            </a:pPr>
            <a:r>
              <a:rPr lang="en-US" sz="1470" b="1" dirty="0">
                <a:solidFill>
                  <a:schemeClr val="dk1"/>
                </a:solidFill>
                <a:latin typeface="Calibri"/>
                <a:ea typeface="Calibri"/>
                <a:cs typeface="Calibri"/>
                <a:sym typeface="Calibri"/>
              </a:rPr>
              <a:t>Hybrid A: hybrid MPI/</a:t>
            </a:r>
            <a:r>
              <a:rPr lang="en-US" sz="1470" b="1" dirty="0" err="1">
                <a:solidFill>
                  <a:schemeClr val="dk1"/>
                </a:solidFill>
                <a:latin typeface="Calibri"/>
                <a:ea typeface="Calibri"/>
                <a:cs typeface="Calibri"/>
                <a:sym typeface="Calibri"/>
              </a:rPr>
              <a:t>OpenMP</a:t>
            </a:r>
            <a:r>
              <a:rPr lang="en-US" sz="1470" b="1" dirty="0">
                <a:solidFill>
                  <a:schemeClr val="dk1"/>
                </a:solidFill>
                <a:latin typeface="Calibri"/>
                <a:ea typeface="Calibri"/>
                <a:cs typeface="Calibri"/>
                <a:sym typeface="Calibri"/>
              </a:rPr>
              <a:t>, 2,016 MPI* 6 threads.</a:t>
            </a:r>
            <a:endParaRPr dirty="0"/>
          </a:p>
          <a:p>
            <a:pPr marL="342900" indent="-342900">
              <a:spcBef>
                <a:spcPts val="294"/>
              </a:spcBef>
              <a:spcAft>
                <a:spcPts val="0"/>
              </a:spcAft>
              <a:buClr>
                <a:schemeClr val="dk1"/>
              </a:buClr>
              <a:buSzPts val="1470"/>
              <a:buFont typeface="Arial"/>
              <a:buChar char="•"/>
            </a:pPr>
            <a:r>
              <a:rPr lang="en-US" sz="1470" b="1" dirty="0">
                <a:solidFill>
                  <a:schemeClr val="dk1"/>
                </a:solidFill>
                <a:latin typeface="Calibri"/>
                <a:ea typeface="Calibri"/>
                <a:cs typeface="Calibri"/>
                <a:sym typeface="Calibri"/>
              </a:rPr>
              <a:t>Hybrid B: hybrid A, plus: merge </a:t>
            </a:r>
            <a:r>
              <a:rPr lang="en-US" sz="1470" b="1" dirty="0" err="1">
                <a:solidFill>
                  <a:schemeClr val="dk1"/>
                </a:solidFill>
                <a:latin typeface="Calibri"/>
                <a:ea typeface="Calibri"/>
                <a:cs typeface="Calibri"/>
                <a:sym typeface="Calibri"/>
              </a:rPr>
              <a:t>MPI_Reduce</a:t>
            </a:r>
            <a:r>
              <a:rPr lang="en-US" sz="1470" b="1" dirty="0">
                <a:solidFill>
                  <a:schemeClr val="dk1"/>
                </a:solidFill>
                <a:latin typeface="Calibri"/>
                <a:ea typeface="Calibri"/>
                <a:cs typeface="Calibri"/>
                <a:sym typeface="Calibri"/>
              </a:rPr>
              <a:t> and </a:t>
            </a:r>
            <a:r>
              <a:rPr lang="en-US" sz="1470" b="1" dirty="0" err="1">
                <a:solidFill>
                  <a:schemeClr val="dk1"/>
                </a:solidFill>
                <a:latin typeface="Calibri"/>
                <a:ea typeface="Calibri"/>
                <a:cs typeface="Calibri"/>
                <a:sym typeface="Calibri"/>
              </a:rPr>
              <a:t>MPI_Scatter</a:t>
            </a:r>
            <a:r>
              <a:rPr lang="en-US" sz="1470" b="1" dirty="0">
                <a:solidFill>
                  <a:schemeClr val="dk1"/>
                </a:solidFill>
                <a:latin typeface="Calibri"/>
                <a:ea typeface="Calibri"/>
                <a:cs typeface="Calibri"/>
                <a:sym typeface="Calibri"/>
              </a:rPr>
              <a:t> into </a:t>
            </a:r>
            <a:r>
              <a:rPr lang="en-US" sz="1470" b="1" dirty="0" err="1">
                <a:solidFill>
                  <a:schemeClr val="dk1"/>
                </a:solidFill>
                <a:latin typeface="Calibri"/>
                <a:ea typeface="Calibri"/>
                <a:cs typeface="Calibri"/>
                <a:sym typeface="Calibri"/>
              </a:rPr>
              <a:t>MPI_Reduce_Scatter</a:t>
            </a:r>
            <a:r>
              <a:rPr lang="en-US" sz="1470" b="1" dirty="0">
                <a:solidFill>
                  <a:schemeClr val="dk1"/>
                </a:solidFill>
                <a:latin typeface="Calibri"/>
                <a:ea typeface="Calibri"/>
                <a:cs typeface="Calibri"/>
                <a:sym typeface="Calibri"/>
              </a:rPr>
              <a:t>, and merge </a:t>
            </a:r>
            <a:r>
              <a:rPr lang="en-US" sz="1470" b="1" dirty="0" err="1">
                <a:solidFill>
                  <a:schemeClr val="dk1"/>
                </a:solidFill>
                <a:latin typeface="Calibri"/>
                <a:ea typeface="Calibri"/>
                <a:cs typeface="Calibri"/>
                <a:sym typeface="Calibri"/>
              </a:rPr>
              <a:t>MPI_Gather</a:t>
            </a:r>
            <a:r>
              <a:rPr lang="en-US" sz="1470" b="1" dirty="0">
                <a:solidFill>
                  <a:schemeClr val="dk1"/>
                </a:solidFill>
                <a:latin typeface="Calibri"/>
                <a:ea typeface="Calibri"/>
                <a:cs typeface="Calibri"/>
                <a:sym typeface="Calibri"/>
              </a:rPr>
              <a:t> and </a:t>
            </a:r>
            <a:r>
              <a:rPr lang="en-US" sz="1470" b="1" dirty="0" err="1">
                <a:solidFill>
                  <a:schemeClr val="dk1"/>
                </a:solidFill>
                <a:latin typeface="Calibri"/>
                <a:ea typeface="Calibri"/>
                <a:cs typeface="Calibri"/>
                <a:sym typeface="Calibri"/>
              </a:rPr>
              <a:t>MPI_Bcast</a:t>
            </a:r>
            <a:r>
              <a:rPr lang="en-US" sz="1470" b="1" dirty="0">
                <a:solidFill>
                  <a:schemeClr val="dk1"/>
                </a:solidFill>
                <a:latin typeface="Calibri"/>
                <a:ea typeface="Calibri"/>
                <a:cs typeface="Calibri"/>
                <a:sym typeface="Calibri"/>
              </a:rPr>
              <a:t> into </a:t>
            </a:r>
            <a:r>
              <a:rPr lang="en-US" sz="1470" b="1" dirty="0" err="1">
                <a:solidFill>
                  <a:schemeClr val="dk1"/>
                </a:solidFill>
                <a:latin typeface="Calibri"/>
                <a:ea typeface="Calibri"/>
                <a:cs typeface="Calibri"/>
                <a:sym typeface="Calibri"/>
              </a:rPr>
              <a:t>MPI_Allgatherv</a:t>
            </a:r>
            <a:r>
              <a:rPr lang="en-US" sz="1470" b="1" dirty="0">
                <a:solidFill>
                  <a:schemeClr val="dk1"/>
                </a:solidFill>
                <a:latin typeface="Calibri"/>
                <a:ea typeface="Calibri"/>
                <a:cs typeface="Calibri"/>
                <a:sym typeface="Calibri"/>
              </a:rPr>
              <a:t>.</a:t>
            </a:r>
            <a:endParaRPr dirty="0"/>
          </a:p>
          <a:p>
            <a:pPr marL="342900" indent="-342900">
              <a:spcBef>
                <a:spcPts val="294"/>
              </a:spcBef>
              <a:spcAft>
                <a:spcPts val="0"/>
              </a:spcAft>
              <a:buClr>
                <a:schemeClr val="dk1"/>
              </a:buClr>
              <a:buSzPts val="1470"/>
              <a:buFont typeface="Arial"/>
              <a:buChar char="•"/>
            </a:pPr>
            <a:r>
              <a:rPr lang="en-US" sz="1470" b="1" dirty="0">
                <a:solidFill>
                  <a:schemeClr val="dk1"/>
                </a:solidFill>
                <a:latin typeface="Calibri"/>
                <a:ea typeface="Calibri"/>
                <a:cs typeface="Calibri"/>
                <a:sym typeface="Calibri"/>
              </a:rPr>
              <a:t>Hybrid C: Hybrid B, plus: overlap row-group communications with computation.</a:t>
            </a:r>
            <a:endParaRPr dirty="0"/>
          </a:p>
          <a:p>
            <a:pPr marL="342900" indent="-342900">
              <a:spcBef>
                <a:spcPts val="294"/>
              </a:spcBef>
              <a:spcAft>
                <a:spcPts val="0"/>
              </a:spcAft>
              <a:buClr>
                <a:schemeClr val="dk1"/>
              </a:buClr>
              <a:buSzPts val="1470"/>
              <a:buFont typeface="Arial"/>
              <a:buChar char="•"/>
            </a:pPr>
            <a:r>
              <a:rPr lang="en-US" sz="1470" b="1" dirty="0">
                <a:solidFill>
                  <a:schemeClr val="dk1"/>
                </a:solidFill>
                <a:latin typeface="Calibri"/>
                <a:ea typeface="Calibri"/>
                <a:cs typeface="Calibri"/>
                <a:sym typeface="Calibri"/>
              </a:rPr>
              <a:t>Hybrid D: Hybrid C, plus: overlap (most) column-group communications with computation.</a:t>
            </a:r>
            <a:endParaRPr dirty="0"/>
          </a:p>
        </p:txBody>
      </p:sp>
      <p:sp>
        <p:nvSpPr>
          <p:cNvPr id="521" name="Shape 521"/>
          <p:cNvSpPr txBox="1"/>
          <p:nvPr/>
        </p:nvSpPr>
        <p:spPr>
          <a:xfrm>
            <a:off x="3690617" y="3977140"/>
            <a:ext cx="2544399" cy="307777"/>
          </a:xfrm>
          <a:prstGeom prst="rect">
            <a:avLst/>
          </a:prstGeom>
          <a:noFill/>
          <a:ln>
            <a:noFill/>
          </a:ln>
        </p:spPr>
        <p:txBody>
          <a:bodyPr spcFirstLastPara="1" wrap="square" lIns="91425" tIns="45700" rIns="91425" bIns="45700" anchor="t" anchorCtr="0">
            <a:noAutofit/>
          </a:bodyPr>
          <a:lstStyle/>
          <a:p>
            <a:pPr>
              <a:spcBef>
                <a:spcPts val="0"/>
              </a:spcBef>
              <a:spcAft>
                <a:spcPts val="0"/>
              </a:spcAft>
            </a:pPr>
            <a:r>
              <a:rPr lang="en-US" sz="1400" i="1" dirty="0">
                <a:solidFill>
                  <a:schemeClr val="dk1"/>
                </a:solidFill>
                <a:latin typeface="Calibri"/>
                <a:ea typeface="Calibri"/>
                <a:cs typeface="Calibri"/>
                <a:sym typeface="Calibri"/>
              </a:rPr>
              <a:t>Courtesy of H. M. </a:t>
            </a:r>
            <a:r>
              <a:rPr lang="en-US" sz="1400" i="1" dirty="0" err="1">
                <a:solidFill>
                  <a:schemeClr val="dk1"/>
                </a:solidFill>
                <a:latin typeface="Calibri"/>
                <a:ea typeface="Calibri"/>
                <a:cs typeface="Calibri"/>
                <a:sym typeface="Calibri"/>
              </a:rPr>
              <a:t>Aktulga</a:t>
            </a:r>
            <a:r>
              <a:rPr lang="en-US" sz="1400" i="1" dirty="0">
                <a:solidFill>
                  <a:schemeClr val="dk1"/>
                </a:solidFill>
                <a:latin typeface="Calibri"/>
                <a:ea typeface="Calibri"/>
                <a:cs typeface="Calibri"/>
                <a:sym typeface="Calibri"/>
              </a:rPr>
              <a:t> et. al. </a:t>
            </a:r>
            <a:endParaRPr dirty="0"/>
          </a:p>
        </p:txBody>
      </p:sp>
      <p:sp>
        <p:nvSpPr>
          <p:cNvPr id="2" name="TextBox 1">
            <a:extLst>
              <a:ext uri="{FF2B5EF4-FFF2-40B4-BE49-F238E27FC236}">
                <a16:creationId xmlns:a16="http://schemas.microsoft.com/office/drawing/2014/main" id="{C90B60AA-60CE-D940-8B52-4CB017EABE10}"/>
              </a:ext>
            </a:extLst>
          </p:cNvPr>
          <p:cNvSpPr txBox="1"/>
          <p:nvPr/>
        </p:nvSpPr>
        <p:spPr>
          <a:xfrm>
            <a:off x="7179115" y="340683"/>
            <a:ext cx="4083245" cy="840230"/>
          </a:xfrm>
          <a:prstGeom prst="rect">
            <a:avLst/>
          </a:prstGeom>
          <a:noFill/>
        </p:spPr>
        <p:txBody>
          <a:bodyPr wrap="square" rtlCol="0">
            <a:spAutoFit/>
          </a:bodyPr>
          <a:lstStyle/>
          <a:p>
            <a:pPr algn="ctr">
              <a:lnSpc>
                <a:spcPct val="90000"/>
              </a:lnSpc>
            </a:pPr>
            <a:r>
              <a:rPr lang="en-US" dirty="0">
                <a:solidFill>
                  <a:srgbClr val="FF0000"/>
                </a:solidFill>
              </a:rPr>
              <a:t>Helen: consider to remove this slide. Old Hopper result, but very classic. Also has Kevin’s case study next</a:t>
            </a:r>
          </a:p>
        </p:txBody>
      </p:sp>
    </p:spTree>
    <p:extLst>
      <p:ext uri="{BB962C8B-B14F-4D97-AF65-F5344CB8AC3E}">
        <p14:creationId xmlns:p14="http://schemas.microsoft.com/office/powerpoint/2010/main" val="58704196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661FAC-0616-3C4B-9F98-5DF3076F5566}"/>
              </a:ext>
            </a:extLst>
          </p:cNvPr>
          <p:cNvSpPr>
            <a:spLocks noGrp="1"/>
          </p:cNvSpPr>
          <p:nvPr>
            <p:ph type="title"/>
          </p:nvPr>
        </p:nvSpPr>
        <p:spPr>
          <a:xfrm>
            <a:off x="292608" y="173736"/>
            <a:ext cx="11375136" cy="1272784"/>
          </a:xfrm>
        </p:spPr>
        <p:txBody>
          <a:bodyPr/>
          <a:lstStyle/>
          <a:p>
            <a:r>
              <a:rPr lang="en-US" dirty="0"/>
              <a:t>Overlap Computation and communication: </a:t>
            </a:r>
            <a:r>
              <a:rPr lang="en-US" dirty="0" err="1"/>
              <a:t>mpi_thread_multiple</a:t>
            </a:r>
            <a:r>
              <a:rPr lang="en-US" dirty="0"/>
              <a:t>. (Kevin)</a:t>
            </a:r>
            <a:br>
              <a:rPr lang="en-US" dirty="0"/>
            </a:br>
            <a:endParaRPr lang="en-US" dirty="0"/>
          </a:p>
        </p:txBody>
      </p:sp>
      <p:sp>
        <p:nvSpPr>
          <p:cNvPr id="3" name="Content Placeholder 2">
            <a:extLst>
              <a:ext uri="{FF2B5EF4-FFF2-40B4-BE49-F238E27FC236}">
                <a16:creationId xmlns:a16="http://schemas.microsoft.com/office/drawing/2014/main" id="{B9B25B2A-75E9-9B4E-8961-39BB3D3893EA}"/>
              </a:ext>
            </a:extLst>
          </p:cNvPr>
          <p:cNvSpPr>
            <a:spLocks noGrp="1"/>
          </p:cNvSpPr>
          <p:nvPr>
            <p:ph idx="1"/>
          </p:nvPr>
        </p:nvSpPr>
        <p:spPr/>
        <p:txBody>
          <a:bodyPr/>
          <a:lstStyle/>
          <a:p>
            <a:endParaRPr lang="en-US" dirty="0"/>
          </a:p>
        </p:txBody>
      </p:sp>
      <p:sp>
        <p:nvSpPr>
          <p:cNvPr id="4" name="Shape 519">
            <a:extLst>
              <a:ext uri="{FF2B5EF4-FFF2-40B4-BE49-F238E27FC236}">
                <a16:creationId xmlns:a16="http://schemas.microsoft.com/office/drawing/2014/main" id="{737DBBAE-23CF-694B-BCA5-98AAEABAE382}"/>
              </a:ext>
            </a:extLst>
          </p:cNvPr>
          <p:cNvSpPr txBox="1"/>
          <p:nvPr/>
        </p:nvSpPr>
        <p:spPr>
          <a:xfrm>
            <a:off x="7650480" y="1902461"/>
            <a:ext cx="3644900" cy="2880019"/>
          </a:xfrm>
          <a:prstGeom prst="rect">
            <a:avLst/>
          </a:prstGeom>
          <a:solidFill>
            <a:srgbClr val="DFEAF2"/>
          </a:solidFill>
          <a:ln>
            <a:noFill/>
          </a:ln>
        </p:spPr>
        <p:txBody>
          <a:bodyPr spcFirstLastPara="1" wrap="square" lIns="91425" tIns="45700" rIns="91425" bIns="45700" anchor="t" anchorCtr="0">
            <a:noAutofit/>
          </a:bodyPr>
          <a:lstStyle/>
          <a:p>
            <a:pPr>
              <a:lnSpc>
                <a:spcPct val="90000"/>
              </a:lnSpc>
              <a:spcBef>
                <a:spcPts val="0"/>
              </a:spcBef>
              <a:spcAft>
                <a:spcPts val="0"/>
              </a:spcAft>
            </a:pPr>
            <a:r>
              <a:rPr lang="en-US" sz="1200">
                <a:solidFill>
                  <a:srgbClr val="CA0202"/>
                </a:solidFill>
                <a:latin typeface="Tahoma"/>
                <a:ea typeface="Tahoma"/>
                <a:cs typeface="Tahoma"/>
                <a:sym typeface="Tahoma"/>
              </a:rPr>
              <a:t> !$OMP PARALLEL</a:t>
            </a:r>
            <a:endParaRPr/>
          </a:p>
          <a:p>
            <a:pPr>
              <a:lnSpc>
                <a:spcPct val="90000"/>
              </a:lnSpc>
              <a:spcBef>
                <a:spcPts val="0"/>
              </a:spcBef>
              <a:spcAft>
                <a:spcPts val="0"/>
              </a:spcAft>
            </a:pPr>
            <a:r>
              <a:rPr lang="en-US" sz="1200">
                <a:solidFill>
                  <a:srgbClr val="CA0202"/>
                </a:solidFill>
                <a:latin typeface="Tahoma"/>
                <a:ea typeface="Tahoma"/>
                <a:cs typeface="Tahoma"/>
                <a:sym typeface="Tahoma"/>
              </a:rPr>
              <a:t>     </a:t>
            </a:r>
            <a:r>
              <a:rPr lang="en-US" sz="1200">
                <a:solidFill>
                  <a:srgbClr val="2709DB"/>
                </a:solidFill>
                <a:latin typeface="Tahoma"/>
                <a:ea typeface="Tahoma"/>
                <a:cs typeface="Tahoma"/>
                <a:sym typeface="Tahoma"/>
              </a:rPr>
              <a:t>if (my_thread_rank &lt; 1) then</a:t>
            </a:r>
            <a:r>
              <a:rPr lang="en-US" sz="1200">
                <a:solidFill>
                  <a:srgbClr val="CA0202"/>
                </a:solidFill>
                <a:latin typeface="Tahoma"/>
                <a:ea typeface="Tahoma"/>
                <a:cs typeface="Tahoma"/>
                <a:sym typeface="Tahoma"/>
              </a:rPr>
              <a:t>   </a:t>
            </a:r>
            <a:endParaRPr/>
          </a:p>
          <a:p>
            <a:pPr>
              <a:lnSpc>
                <a:spcPct val="90000"/>
              </a:lnSpc>
              <a:spcBef>
                <a:spcPts val="0"/>
              </a:spcBef>
              <a:spcAft>
                <a:spcPts val="0"/>
              </a:spcAft>
            </a:pPr>
            <a:r>
              <a:rPr lang="en-US" sz="1200">
                <a:solidFill>
                  <a:srgbClr val="CA0202"/>
                </a:solidFill>
                <a:latin typeface="Tahoma"/>
                <a:ea typeface="Tahoma"/>
                <a:cs typeface="Tahoma"/>
                <a:sym typeface="Tahoma"/>
              </a:rPr>
              <a:t>         </a:t>
            </a:r>
            <a:r>
              <a:rPr lang="en-US" sz="1200" b="1">
                <a:solidFill>
                  <a:schemeClr val="dk1"/>
                </a:solidFill>
                <a:latin typeface="Tahoma"/>
                <a:ea typeface="Tahoma"/>
                <a:cs typeface="Tahoma"/>
                <a:sym typeface="Tahoma"/>
              </a:rPr>
              <a:t>call MPI_xxx(…)</a:t>
            </a:r>
            <a:endParaRPr sz="1200">
              <a:solidFill>
                <a:srgbClr val="CA0202"/>
              </a:solidFill>
              <a:latin typeface="Tahoma"/>
              <a:ea typeface="Tahoma"/>
              <a:cs typeface="Tahoma"/>
              <a:sym typeface="Tahoma"/>
            </a:endParaRPr>
          </a:p>
          <a:p>
            <a:pPr>
              <a:lnSpc>
                <a:spcPct val="90000"/>
              </a:lnSpc>
              <a:spcBef>
                <a:spcPts val="0"/>
              </a:spcBef>
              <a:spcAft>
                <a:spcPts val="0"/>
              </a:spcAft>
            </a:pPr>
            <a:r>
              <a:rPr lang="en-US" sz="1200">
                <a:solidFill>
                  <a:srgbClr val="CA0202"/>
                </a:solidFill>
                <a:latin typeface="Tahoma"/>
                <a:ea typeface="Tahoma"/>
                <a:cs typeface="Tahoma"/>
                <a:sym typeface="Tahoma"/>
              </a:rPr>
              <a:t>     </a:t>
            </a:r>
            <a:r>
              <a:rPr lang="en-US" sz="1200">
                <a:solidFill>
                  <a:srgbClr val="2709DB"/>
                </a:solidFill>
                <a:latin typeface="Tahoma"/>
                <a:ea typeface="Tahoma"/>
                <a:cs typeface="Tahoma"/>
                <a:sym typeface="Tahoma"/>
              </a:rPr>
              <a:t>else</a:t>
            </a:r>
            <a:endParaRPr/>
          </a:p>
          <a:p>
            <a:pPr>
              <a:lnSpc>
                <a:spcPct val="90000"/>
              </a:lnSpc>
              <a:spcBef>
                <a:spcPts val="0"/>
              </a:spcBef>
              <a:spcAft>
                <a:spcPts val="0"/>
              </a:spcAft>
            </a:pPr>
            <a:r>
              <a:rPr lang="en-US" sz="1200">
                <a:solidFill>
                  <a:schemeClr val="dk1"/>
                </a:solidFill>
                <a:latin typeface="Tahoma"/>
                <a:ea typeface="Tahoma"/>
                <a:cs typeface="Tahoma"/>
                <a:sym typeface="Tahoma"/>
              </a:rPr>
              <a:t>         </a:t>
            </a:r>
            <a:r>
              <a:rPr lang="en-US" sz="1200" b="1">
                <a:solidFill>
                  <a:schemeClr val="dk1"/>
                </a:solidFill>
                <a:latin typeface="Tahoma"/>
                <a:ea typeface="Tahoma"/>
                <a:cs typeface="Tahoma"/>
                <a:sym typeface="Tahoma"/>
              </a:rPr>
              <a:t>do some computation</a:t>
            </a:r>
            <a:endParaRPr/>
          </a:p>
          <a:p>
            <a:pPr>
              <a:lnSpc>
                <a:spcPct val="90000"/>
              </a:lnSpc>
              <a:spcBef>
                <a:spcPts val="0"/>
              </a:spcBef>
              <a:spcAft>
                <a:spcPts val="0"/>
              </a:spcAft>
            </a:pPr>
            <a:r>
              <a:rPr lang="en-US" sz="1200">
                <a:solidFill>
                  <a:schemeClr val="dk1"/>
                </a:solidFill>
                <a:latin typeface="Tahoma"/>
                <a:ea typeface="Tahoma"/>
                <a:cs typeface="Tahoma"/>
                <a:sym typeface="Tahoma"/>
              </a:rPr>
              <a:t> </a:t>
            </a:r>
            <a:r>
              <a:rPr lang="en-US" sz="1200">
                <a:solidFill>
                  <a:srgbClr val="2709DB"/>
                </a:solidFill>
                <a:latin typeface="Tahoma"/>
                <a:ea typeface="Tahoma"/>
                <a:cs typeface="Tahoma"/>
                <a:sym typeface="Tahoma"/>
              </a:rPr>
              <a:t>    endif</a:t>
            </a:r>
            <a:endParaRPr sz="1200">
              <a:solidFill>
                <a:srgbClr val="2709DB"/>
              </a:solidFill>
              <a:latin typeface="Tahoma"/>
              <a:ea typeface="Tahoma"/>
              <a:cs typeface="Tahoma"/>
              <a:sym typeface="Tahoma"/>
            </a:endParaRPr>
          </a:p>
          <a:p>
            <a:pPr>
              <a:lnSpc>
                <a:spcPct val="90000"/>
              </a:lnSpc>
              <a:spcBef>
                <a:spcPts val="0"/>
              </a:spcBef>
              <a:spcAft>
                <a:spcPts val="0"/>
              </a:spcAft>
            </a:pPr>
            <a:r>
              <a:rPr lang="en-US" sz="1200">
                <a:solidFill>
                  <a:schemeClr val="dk1"/>
                </a:solidFill>
                <a:latin typeface="Tahoma"/>
                <a:ea typeface="Tahoma"/>
                <a:cs typeface="Tahoma"/>
                <a:sym typeface="Tahoma"/>
              </a:rPr>
              <a:t> </a:t>
            </a:r>
            <a:r>
              <a:rPr lang="en-US" sz="1200">
                <a:solidFill>
                  <a:srgbClr val="CA0202"/>
                </a:solidFill>
                <a:latin typeface="Tahoma"/>
                <a:ea typeface="Tahoma"/>
                <a:cs typeface="Tahoma"/>
                <a:sym typeface="Tahoma"/>
              </a:rPr>
              <a:t>!$OMP END PARALLEL</a:t>
            </a:r>
            <a:endParaRPr/>
          </a:p>
          <a:p>
            <a:pPr>
              <a:lnSpc>
                <a:spcPct val="90000"/>
              </a:lnSpc>
              <a:spcBef>
                <a:spcPts val="0"/>
              </a:spcBef>
              <a:spcAft>
                <a:spcPts val="0"/>
              </a:spcAft>
            </a:pPr>
            <a:endParaRPr sz="1200">
              <a:solidFill>
                <a:srgbClr val="CA0202"/>
              </a:solidFill>
              <a:latin typeface="Tahoma"/>
              <a:ea typeface="Tahoma"/>
              <a:cs typeface="Tahoma"/>
              <a:sym typeface="Tahoma"/>
            </a:endParaRPr>
          </a:p>
          <a:p>
            <a:pPr marL="171450" indent="-171450">
              <a:lnSpc>
                <a:spcPct val="90000"/>
              </a:lnSpc>
              <a:spcBef>
                <a:spcPts val="0"/>
              </a:spcBef>
              <a:spcAft>
                <a:spcPts val="0"/>
              </a:spcAft>
              <a:buClr>
                <a:schemeClr val="dk1"/>
              </a:buClr>
              <a:buSzPts val="1500"/>
              <a:buFont typeface="Arial"/>
              <a:buChar char="•"/>
            </a:pPr>
            <a:r>
              <a:rPr lang="en-US" sz="1500" b="1">
                <a:solidFill>
                  <a:schemeClr val="dk1"/>
                </a:solidFill>
                <a:latin typeface="Calibri"/>
                <a:ea typeface="Calibri"/>
                <a:cs typeface="Calibri"/>
                <a:sym typeface="Calibri"/>
              </a:rPr>
              <a:t>Need at least </a:t>
            </a:r>
            <a:r>
              <a:rPr lang="en-US" sz="1500" b="1">
                <a:solidFill>
                  <a:srgbClr val="CA0202"/>
                </a:solidFill>
                <a:latin typeface="Calibri"/>
                <a:ea typeface="Calibri"/>
                <a:cs typeface="Calibri"/>
                <a:sym typeface="Calibri"/>
              </a:rPr>
              <a:t>MPI_THREAD_FUNNELED</a:t>
            </a:r>
            <a:r>
              <a:rPr lang="en-US" sz="1500" b="1">
                <a:solidFill>
                  <a:schemeClr val="dk1"/>
                </a:solidFill>
                <a:latin typeface="Calibri"/>
                <a:ea typeface="Calibri"/>
                <a:cs typeface="Calibri"/>
                <a:sym typeface="Calibri"/>
              </a:rPr>
              <a:t>.  </a:t>
            </a:r>
            <a:endParaRPr/>
          </a:p>
          <a:p>
            <a:pPr marL="171450" indent="-171450">
              <a:lnSpc>
                <a:spcPct val="90000"/>
              </a:lnSpc>
              <a:spcBef>
                <a:spcPts val="0"/>
              </a:spcBef>
              <a:spcAft>
                <a:spcPts val="0"/>
              </a:spcAft>
              <a:buClr>
                <a:schemeClr val="dk1"/>
              </a:buClr>
              <a:buSzPts val="1500"/>
              <a:buFont typeface="Arial"/>
              <a:buChar char="•"/>
            </a:pPr>
            <a:r>
              <a:rPr lang="en-US" sz="1500" b="1">
                <a:solidFill>
                  <a:schemeClr val="dk1"/>
                </a:solidFill>
                <a:latin typeface="Calibri"/>
                <a:ea typeface="Calibri"/>
                <a:cs typeface="Calibri"/>
                <a:sym typeface="Calibri"/>
              </a:rPr>
              <a:t>While master or single thread is making MPI calls, </a:t>
            </a:r>
            <a:r>
              <a:rPr lang="en-US" sz="1500" b="1">
                <a:solidFill>
                  <a:srgbClr val="0000FF"/>
                </a:solidFill>
                <a:latin typeface="Calibri"/>
                <a:ea typeface="Calibri"/>
                <a:cs typeface="Calibri"/>
                <a:sym typeface="Calibri"/>
              </a:rPr>
              <a:t>other threads are computing</a:t>
            </a:r>
            <a:r>
              <a:rPr lang="en-US" sz="1500" b="1">
                <a:solidFill>
                  <a:schemeClr val="dk1"/>
                </a:solidFill>
                <a:latin typeface="Calibri"/>
                <a:ea typeface="Calibri"/>
                <a:cs typeface="Calibri"/>
                <a:sym typeface="Calibri"/>
              </a:rPr>
              <a:t>!</a:t>
            </a:r>
            <a:endParaRPr/>
          </a:p>
          <a:p>
            <a:pPr marL="171450" indent="-171450">
              <a:lnSpc>
                <a:spcPct val="90000"/>
              </a:lnSpc>
              <a:spcBef>
                <a:spcPts val="0"/>
              </a:spcBef>
              <a:spcAft>
                <a:spcPts val="0"/>
              </a:spcAft>
              <a:buClr>
                <a:schemeClr val="dk1"/>
              </a:buClr>
              <a:buSzPts val="1500"/>
              <a:buFont typeface="Arial"/>
              <a:buChar char="•"/>
            </a:pPr>
            <a:r>
              <a:rPr lang="en-US" sz="1500" b="1">
                <a:solidFill>
                  <a:schemeClr val="dk1"/>
                </a:solidFill>
                <a:latin typeface="Calibri"/>
                <a:ea typeface="Calibri"/>
                <a:cs typeface="Calibri"/>
                <a:sym typeface="Calibri"/>
              </a:rPr>
              <a:t>Must be able to separate codes that can run before or after halo info is received.  </a:t>
            </a:r>
            <a:r>
              <a:rPr lang="en-US" sz="1500" b="1">
                <a:solidFill>
                  <a:srgbClr val="CA0202"/>
                </a:solidFill>
                <a:latin typeface="Calibri"/>
                <a:ea typeface="Calibri"/>
                <a:cs typeface="Calibri"/>
                <a:sym typeface="Calibri"/>
              </a:rPr>
              <a:t>Very hard</a:t>
            </a:r>
            <a:r>
              <a:rPr lang="en-US" sz="1500" b="1">
                <a:solidFill>
                  <a:schemeClr val="dk1"/>
                </a:solidFill>
                <a:latin typeface="Calibri"/>
                <a:ea typeface="Calibri"/>
                <a:cs typeface="Calibri"/>
                <a:sym typeface="Calibri"/>
              </a:rPr>
              <a:t>!   </a:t>
            </a:r>
            <a:endParaRPr/>
          </a:p>
          <a:p>
            <a:pPr marL="171450" indent="-171450">
              <a:lnSpc>
                <a:spcPct val="90000"/>
              </a:lnSpc>
              <a:spcBef>
                <a:spcPts val="0"/>
              </a:spcBef>
              <a:spcAft>
                <a:spcPts val="0"/>
              </a:spcAft>
              <a:buClr>
                <a:schemeClr val="dk1"/>
              </a:buClr>
              <a:buSzPts val="1500"/>
              <a:buFont typeface="Arial"/>
              <a:buChar char="•"/>
            </a:pPr>
            <a:r>
              <a:rPr lang="en-US" sz="1500" b="1">
                <a:solidFill>
                  <a:schemeClr val="dk1"/>
                </a:solidFill>
                <a:latin typeface="Calibri"/>
                <a:ea typeface="Calibri"/>
                <a:cs typeface="Calibri"/>
                <a:sym typeface="Calibri"/>
              </a:rPr>
              <a:t>Lose compiler optimizations.</a:t>
            </a:r>
            <a:endParaRPr sz="1500" b="1">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47820783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A521E4-2258-064F-A036-ABB7F90F04E9}"/>
              </a:ext>
            </a:extLst>
          </p:cNvPr>
          <p:cNvSpPr>
            <a:spLocks noGrp="1"/>
          </p:cNvSpPr>
          <p:nvPr>
            <p:ph type="title"/>
          </p:nvPr>
        </p:nvSpPr>
        <p:spPr>
          <a:xfrm>
            <a:off x="308864" y="509016"/>
            <a:ext cx="11375136" cy="484748"/>
          </a:xfrm>
        </p:spPr>
        <p:txBody>
          <a:bodyPr/>
          <a:lstStyle/>
          <a:p>
            <a:r>
              <a:rPr lang="en-US" dirty="0" err="1"/>
              <a:t>OpenMP</a:t>
            </a:r>
            <a:r>
              <a:rPr lang="en-US" dirty="0"/>
              <a:t> tasking (Bill biology code)</a:t>
            </a:r>
          </a:p>
        </p:txBody>
      </p:sp>
      <p:sp>
        <p:nvSpPr>
          <p:cNvPr id="3" name="Content Placeholder 2">
            <a:extLst>
              <a:ext uri="{FF2B5EF4-FFF2-40B4-BE49-F238E27FC236}">
                <a16:creationId xmlns:a16="http://schemas.microsoft.com/office/drawing/2014/main" id="{68579978-1852-0043-AF93-72F8F5DCFA96}"/>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158484019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2608" y="173736"/>
            <a:ext cx="11375136" cy="496290"/>
          </a:xfrm>
        </p:spPr>
        <p:txBody>
          <a:bodyPr/>
          <a:lstStyle/>
          <a:p>
            <a:r>
              <a:rPr lang="en-US" dirty="0"/>
              <a:t>Current and Future Direction of </a:t>
            </a:r>
            <a:r>
              <a:rPr lang="en-US" dirty="0" err="1"/>
              <a:t>OpenMP</a:t>
            </a:r>
            <a:endParaRPr lang="en-US" dirty="0"/>
          </a:p>
        </p:txBody>
      </p:sp>
      <p:sp>
        <p:nvSpPr>
          <p:cNvPr id="3" name="Content Placeholder 2"/>
          <p:cNvSpPr>
            <a:spLocks noGrp="1"/>
          </p:cNvSpPr>
          <p:nvPr>
            <p:ph idx="1"/>
          </p:nvPr>
        </p:nvSpPr>
        <p:spPr/>
        <p:txBody>
          <a:bodyPr/>
          <a:lstStyle/>
          <a:p>
            <a:r>
              <a:rPr lang="en-US" dirty="0"/>
              <a:t>Barbara Slides</a:t>
            </a:r>
          </a:p>
        </p:txBody>
      </p:sp>
    </p:spTree>
    <p:extLst>
      <p:ext uri="{BB962C8B-B14F-4D97-AF65-F5344CB8AC3E}">
        <p14:creationId xmlns:p14="http://schemas.microsoft.com/office/powerpoint/2010/main" val="266337563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09600" y="1239165"/>
            <a:ext cx="11142133" cy="5079056"/>
          </a:xfrm>
        </p:spPr>
        <p:txBody>
          <a:bodyPr>
            <a:normAutofit/>
          </a:bodyPr>
          <a:lstStyle/>
          <a:p>
            <a:r>
              <a:rPr lang="en-US" dirty="0"/>
              <a:t>Released at SC’15</a:t>
            </a:r>
          </a:p>
          <a:p>
            <a:r>
              <a:rPr lang="en-US" dirty="0"/>
              <a:t>Many refinements to device support</a:t>
            </a:r>
          </a:p>
          <a:p>
            <a:r>
              <a:rPr lang="en-US" dirty="0"/>
              <a:t>Clarifications and minor enhancements, including:</a:t>
            </a:r>
          </a:p>
          <a:p>
            <a:pPr lvl="1"/>
            <a:r>
              <a:rPr lang="en-US" dirty="0"/>
              <a:t>Reductions for C/C++ arrays</a:t>
            </a:r>
          </a:p>
          <a:p>
            <a:pPr lvl="1"/>
            <a:r>
              <a:rPr lang="en-US" dirty="0"/>
              <a:t>Runtime routines to support cancelation and affinity</a:t>
            </a:r>
          </a:p>
          <a:p>
            <a:r>
              <a:rPr lang="en-US" dirty="0"/>
              <a:t>Some new features have been added</a:t>
            </a:r>
          </a:p>
          <a:p>
            <a:pPr lvl="1"/>
            <a:r>
              <a:rPr lang="en-US" dirty="0"/>
              <a:t>Support for </a:t>
            </a:r>
            <a:r>
              <a:rPr lang="en-US" i="1" dirty="0" err="1"/>
              <a:t>doacross</a:t>
            </a:r>
            <a:r>
              <a:rPr lang="en-US" dirty="0"/>
              <a:t> loops </a:t>
            </a:r>
          </a:p>
          <a:p>
            <a:pPr lvl="1"/>
            <a:r>
              <a:rPr lang="en-US" dirty="0"/>
              <a:t>Divide loop into tasks with </a:t>
            </a:r>
            <a:r>
              <a:rPr lang="en-US" dirty="0" err="1">
                <a:latin typeface="Courier New"/>
                <a:cs typeface="Courier New"/>
              </a:rPr>
              <a:t>taskloop</a:t>
            </a:r>
            <a:r>
              <a:rPr lang="en-US" dirty="0"/>
              <a:t> construct</a:t>
            </a:r>
          </a:p>
        </p:txBody>
      </p:sp>
      <p:sp>
        <p:nvSpPr>
          <p:cNvPr id="3" name="Title 2"/>
          <p:cNvSpPr>
            <a:spLocks noGrp="1"/>
          </p:cNvSpPr>
          <p:nvPr>
            <p:ph type="title"/>
          </p:nvPr>
        </p:nvSpPr>
        <p:spPr>
          <a:xfrm>
            <a:off x="657703" y="673527"/>
            <a:ext cx="11695445" cy="625003"/>
          </a:xfrm>
        </p:spPr>
        <p:txBody>
          <a:bodyPr>
            <a:normAutofit fontScale="90000"/>
          </a:bodyPr>
          <a:lstStyle/>
          <a:p>
            <a:r>
              <a:rPr lang="en-US" dirty="0"/>
              <a:t>Overview: </a:t>
            </a:r>
            <a:r>
              <a:rPr lang="en-US" dirty="0" err="1"/>
              <a:t>OpenMP</a:t>
            </a:r>
            <a:r>
              <a:rPr lang="en-US" dirty="0"/>
              <a:t> 4.5 Update</a:t>
            </a:r>
            <a:br>
              <a:rPr lang="en-US" dirty="0"/>
            </a:br>
            <a:endParaRPr lang="en-US" dirty="0"/>
          </a:p>
        </p:txBody>
      </p:sp>
    </p:spTree>
    <p:extLst>
      <p:ext uri="{BB962C8B-B14F-4D97-AF65-F5344CB8AC3E}">
        <p14:creationId xmlns:p14="http://schemas.microsoft.com/office/powerpoint/2010/main" val="316320144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09600" y="1379843"/>
            <a:ext cx="11310544" cy="5116407"/>
          </a:xfrm>
        </p:spPr>
        <p:txBody>
          <a:bodyPr>
            <a:normAutofit/>
          </a:bodyPr>
          <a:lstStyle/>
          <a:p>
            <a:r>
              <a:rPr lang="en-US" dirty="0"/>
              <a:t>Unstructured data mapping</a:t>
            </a:r>
          </a:p>
          <a:p>
            <a:r>
              <a:rPr lang="en-US" dirty="0"/>
              <a:t>Asynchronous execution</a:t>
            </a:r>
          </a:p>
          <a:p>
            <a:r>
              <a:rPr lang="en-US" dirty="0"/>
              <a:t>Scalar variables are </a:t>
            </a:r>
            <a:r>
              <a:rPr lang="en-US" dirty="0" err="1"/>
              <a:t>firstprivate</a:t>
            </a:r>
            <a:r>
              <a:rPr lang="en-US" dirty="0"/>
              <a:t> by default</a:t>
            </a:r>
          </a:p>
          <a:p>
            <a:r>
              <a:rPr lang="en-US" dirty="0"/>
              <a:t>Device runtime routines: allocation, copy, etc.</a:t>
            </a:r>
          </a:p>
          <a:p>
            <a:r>
              <a:rPr lang="en-US" dirty="0"/>
              <a:t>Clauses to support device pointers</a:t>
            </a:r>
          </a:p>
          <a:p>
            <a:r>
              <a:rPr lang="en-US" dirty="0"/>
              <a:t>Ability to map structure elements</a:t>
            </a:r>
          </a:p>
          <a:p>
            <a:r>
              <a:rPr lang="en-US" dirty="0"/>
              <a:t>New combined constructs</a:t>
            </a:r>
          </a:p>
          <a:p>
            <a:r>
              <a:rPr lang="en-US" dirty="0"/>
              <a:t>New way to map global variables (</a:t>
            </a:r>
            <a:r>
              <a:rPr lang="en-US" dirty="0">
                <a:latin typeface="Courier New"/>
                <a:cs typeface="Courier New"/>
              </a:rPr>
              <a:t>link</a:t>
            </a:r>
            <a:r>
              <a:rPr lang="en-US" dirty="0"/>
              <a:t>)</a:t>
            </a:r>
          </a:p>
          <a:p>
            <a:pPr marL="0" indent="0">
              <a:buNone/>
            </a:pPr>
            <a:endParaRPr lang="en-US" dirty="0"/>
          </a:p>
        </p:txBody>
      </p:sp>
      <p:sp>
        <p:nvSpPr>
          <p:cNvPr id="3" name="Title 2"/>
          <p:cNvSpPr>
            <a:spLocks noGrp="1"/>
          </p:cNvSpPr>
          <p:nvPr>
            <p:ph type="title"/>
          </p:nvPr>
        </p:nvSpPr>
        <p:spPr>
          <a:xfrm>
            <a:off x="619221" y="326264"/>
            <a:ext cx="10972800" cy="697079"/>
          </a:xfrm>
        </p:spPr>
        <p:txBody>
          <a:bodyPr>
            <a:normAutofit/>
          </a:bodyPr>
          <a:lstStyle/>
          <a:p>
            <a:r>
              <a:rPr lang="en-US" dirty="0" err="1"/>
              <a:t>OpenMP</a:t>
            </a:r>
            <a:r>
              <a:rPr lang="en-US" dirty="0"/>
              <a:t> 4.5 substantially improves device support</a:t>
            </a:r>
          </a:p>
        </p:txBody>
      </p:sp>
    </p:spTree>
    <p:extLst>
      <p:ext uri="{BB962C8B-B14F-4D97-AF65-F5344CB8AC3E}">
        <p14:creationId xmlns:p14="http://schemas.microsoft.com/office/powerpoint/2010/main" val="359469743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58230" y="1221101"/>
            <a:ext cx="11528461" cy="5104195"/>
          </a:xfrm>
        </p:spPr>
        <p:txBody>
          <a:bodyPr>
            <a:normAutofit fontScale="77500" lnSpcReduction="20000"/>
          </a:bodyPr>
          <a:lstStyle/>
          <a:p>
            <a:r>
              <a:rPr lang="en-US" dirty="0"/>
              <a:t>Many clarifications and minor enhancements</a:t>
            </a:r>
          </a:p>
          <a:p>
            <a:pPr lvl="1"/>
            <a:r>
              <a:rPr lang="en-US" dirty="0"/>
              <a:t>SIMD extensions</a:t>
            </a:r>
          </a:p>
          <a:p>
            <a:pPr lvl="2"/>
            <a:r>
              <a:rPr lang="en-US" dirty="0"/>
              <a:t>SIMD and SIMD parallel loop chunk size control</a:t>
            </a:r>
          </a:p>
          <a:p>
            <a:pPr lvl="1"/>
            <a:r>
              <a:rPr lang="en-US" dirty="0"/>
              <a:t>Addition of schedule modifiers: </a:t>
            </a:r>
            <a:r>
              <a:rPr lang="en-US" dirty="0" err="1">
                <a:latin typeface="Courier New"/>
                <a:cs typeface="Courier New"/>
              </a:rPr>
              <a:t>simd</a:t>
            </a:r>
            <a:r>
              <a:rPr lang="en-US" dirty="0"/>
              <a:t>, </a:t>
            </a:r>
            <a:r>
              <a:rPr lang="en-US" dirty="0">
                <a:latin typeface="Courier New"/>
                <a:cs typeface="Courier New"/>
              </a:rPr>
              <a:t>monotonic</a:t>
            </a:r>
            <a:r>
              <a:rPr lang="en-US" dirty="0"/>
              <a:t>, </a:t>
            </a:r>
            <a:r>
              <a:rPr lang="en-US" dirty="0" err="1">
                <a:latin typeface="Courier New"/>
                <a:cs typeface="Courier New"/>
              </a:rPr>
              <a:t>nonmonotonic</a:t>
            </a:r>
            <a:endParaRPr lang="en-US" dirty="0"/>
          </a:p>
          <a:p>
            <a:pPr lvl="1"/>
            <a:r>
              <a:rPr lang="en-US" dirty="0"/>
              <a:t>Clarifications of thread affinity policies</a:t>
            </a:r>
          </a:p>
          <a:p>
            <a:pPr lvl="1"/>
            <a:r>
              <a:rPr lang="en-US" dirty="0"/>
              <a:t>Grammar for </a:t>
            </a:r>
            <a:r>
              <a:rPr lang="en-US" dirty="0">
                <a:latin typeface="Courier New"/>
                <a:cs typeface="Courier New"/>
              </a:rPr>
              <a:t>OMP_PLACES</a:t>
            </a:r>
            <a:r>
              <a:rPr lang="en-US" dirty="0"/>
              <a:t> </a:t>
            </a:r>
          </a:p>
          <a:p>
            <a:pPr lvl="1"/>
            <a:r>
              <a:rPr lang="en-US" dirty="0"/>
              <a:t>Support for </a:t>
            </a:r>
            <a:r>
              <a:rPr lang="en-US" dirty="0">
                <a:latin typeface="Courier New"/>
                <a:cs typeface="Courier New"/>
              </a:rPr>
              <a:t>if</a:t>
            </a:r>
            <a:r>
              <a:rPr lang="en-US" dirty="0"/>
              <a:t> clause on combined/composite constructs</a:t>
            </a:r>
          </a:p>
          <a:p>
            <a:r>
              <a:rPr lang="en-US" dirty="0"/>
              <a:t>Hints for locks and </a:t>
            </a:r>
            <a:r>
              <a:rPr lang="en-US" dirty="0">
                <a:latin typeface="Courier New"/>
                <a:cs typeface="Courier New"/>
              </a:rPr>
              <a:t>critical</a:t>
            </a:r>
            <a:r>
              <a:rPr lang="en-US" dirty="0"/>
              <a:t> sections </a:t>
            </a:r>
          </a:p>
          <a:p>
            <a:r>
              <a:rPr lang="en-US" dirty="0"/>
              <a:t>Continues to increase Fortran 2003 support</a:t>
            </a:r>
          </a:p>
          <a:p>
            <a:pPr lvl="1"/>
            <a:r>
              <a:rPr lang="en-US" dirty="0"/>
              <a:t>Ten limitations remain until 5.0</a:t>
            </a:r>
          </a:p>
          <a:p>
            <a:r>
              <a:rPr lang="en-US" dirty="0"/>
              <a:t>Task priorities </a:t>
            </a:r>
          </a:p>
          <a:p>
            <a:r>
              <a:rPr lang="en-US" dirty="0"/>
              <a:t>Improved support for C++ reference types</a:t>
            </a:r>
          </a:p>
          <a:p>
            <a:r>
              <a:rPr lang="en-US" dirty="0"/>
              <a:t>Compiler support: </a:t>
            </a:r>
            <a:r>
              <a:rPr lang="en-US" dirty="0">
                <a:hlinkClick r:id="rId2"/>
              </a:rPr>
              <a:t>http://www.openmp.org/resources/openmp-compilers/</a:t>
            </a:r>
            <a:endParaRPr lang="en-US" dirty="0"/>
          </a:p>
          <a:p>
            <a:endParaRPr lang="en-US" dirty="0"/>
          </a:p>
          <a:p>
            <a:endParaRPr lang="en-US" dirty="0"/>
          </a:p>
        </p:txBody>
      </p:sp>
      <p:sp>
        <p:nvSpPr>
          <p:cNvPr id="3" name="Title 2"/>
          <p:cNvSpPr>
            <a:spLocks noGrp="1"/>
          </p:cNvSpPr>
          <p:nvPr>
            <p:ph type="title"/>
          </p:nvPr>
        </p:nvSpPr>
        <p:spPr>
          <a:xfrm>
            <a:off x="311354" y="-294927"/>
            <a:ext cx="11582400" cy="1251063"/>
          </a:xfrm>
        </p:spPr>
        <p:txBody>
          <a:bodyPr>
            <a:normAutofit/>
          </a:bodyPr>
          <a:lstStyle/>
          <a:p>
            <a:r>
              <a:rPr lang="en-US" dirty="0" err="1"/>
              <a:t>OpenMP</a:t>
            </a:r>
            <a:r>
              <a:rPr lang="en-US" dirty="0"/>
              <a:t> 4.5 has many other refinements to recent additions</a:t>
            </a:r>
          </a:p>
        </p:txBody>
      </p:sp>
    </p:spTree>
    <p:extLst>
      <p:ext uri="{BB962C8B-B14F-4D97-AF65-F5344CB8AC3E}">
        <p14:creationId xmlns:p14="http://schemas.microsoft.com/office/powerpoint/2010/main" val="3367539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
                                            <p:txEl>
                                              <p:pRg st="11" end="11"/>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91485" y="777226"/>
            <a:ext cx="11900516" cy="5940247"/>
          </a:xfrm>
        </p:spPr>
        <p:txBody>
          <a:bodyPr>
            <a:normAutofit/>
          </a:bodyPr>
          <a:lstStyle/>
          <a:p>
            <a:r>
              <a:rPr lang="en-US" dirty="0"/>
              <a:t>Major new feature is performance tool support (TR2+) - </a:t>
            </a:r>
          </a:p>
          <a:p>
            <a:r>
              <a:rPr lang="en-US" dirty="0"/>
              <a:t>Some significant extensions to existing functionality</a:t>
            </a:r>
          </a:p>
          <a:p>
            <a:pPr lvl="1"/>
            <a:r>
              <a:rPr lang="en-US" dirty="0"/>
              <a:t>Support for task reductions, including on </a:t>
            </a:r>
            <a:r>
              <a:rPr lang="en-US" dirty="0" err="1">
                <a:latin typeface="Courier New"/>
                <a:cs typeface="Courier New"/>
              </a:rPr>
              <a:t>taskloop</a:t>
            </a:r>
            <a:r>
              <a:rPr lang="en-US" dirty="0"/>
              <a:t> construct</a:t>
            </a:r>
          </a:p>
          <a:p>
            <a:pPr lvl="1"/>
            <a:r>
              <a:rPr lang="en-US" dirty="0"/>
              <a:t>Implicit </a:t>
            </a:r>
            <a:r>
              <a:rPr lang="en-US" dirty="0">
                <a:latin typeface="Courier New"/>
                <a:cs typeface="Courier New"/>
              </a:rPr>
              <a:t>declare target</a:t>
            </a:r>
            <a:r>
              <a:rPr lang="en-US" dirty="0"/>
              <a:t> directives and other verbosity reducing changes</a:t>
            </a:r>
          </a:p>
          <a:p>
            <a:r>
              <a:rPr lang="en-US" dirty="0"/>
              <a:t>Many clarifications and minor enhancements, including:</a:t>
            </a:r>
          </a:p>
          <a:p>
            <a:pPr lvl="1"/>
            <a:r>
              <a:rPr lang="en-US" dirty="0">
                <a:solidFill>
                  <a:srgbClr val="FF0000"/>
                </a:solidFill>
              </a:rPr>
              <a:t>Runtime report of actual thread affinity information (Helen added this)</a:t>
            </a:r>
          </a:p>
          <a:p>
            <a:pPr lvl="1"/>
            <a:r>
              <a:rPr lang="en-US" dirty="0"/>
              <a:t>Use of any C/C++ </a:t>
            </a:r>
            <a:r>
              <a:rPr lang="en-US" i="1" dirty="0" err="1"/>
              <a:t>lvalue</a:t>
            </a:r>
            <a:r>
              <a:rPr lang="en-US" dirty="0"/>
              <a:t> in </a:t>
            </a:r>
            <a:r>
              <a:rPr lang="en-US" dirty="0">
                <a:latin typeface="Courier New"/>
                <a:cs typeface="Courier New"/>
              </a:rPr>
              <a:t>depend</a:t>
            </a:r>
            <a:r>
              <a:rPr lang="en-US" dirty="0"/>
              <a:t> clauses</a:t>
            </a:r>
          </a:p>
          <a:p>
            <a:pPr lvl="1"/>
            <a:r>
              <a:rPr lang="en-US" dirty="0"/>
              <a:t>Addition of </a:t>
            </a:r>
            <a:r>
              <a:rPr lang="en-US" dirty="0">
                <a:latin typeface="Courier New"/>
                <a:cs typeface="Courier New"/>
              </a:rPr>
              <a:t>depend</a:t>
            </a:r>
            <a:r>
              <a:rPr lang="en-US" dirty="0"/>
              <a:t> clause to </a:t>
            </a:r>
            <a:r>
              <a:rPr lang="en-US" dirty="0" err="1">
                <a:latin typeface="Courier New"/>
                <a:cs typeface="Courier New"/>
              </a:rPr>
              <a:t>taskwait</a:t>
            </a:r>
            <a:r>
              <a:rPr lang="en-US" dirty="0"/>
              <a:t> construct</a:t>
            </a:r>
          </a:p>
          <a:p>
            <a:pPr lvl="1"/>
            <a:r>
              <a:rPr lang="en-US" dirty="0"/>
              <a:t>Addition of </a:t>
            </a:r>
            <a:r>
              <a:rPr lang="en-US" dirty="0">
                <a:latin typeface="Courier New"/>
                <a:cs typeface="Courier New"/>
              </a:rPr>
              <a:t>conditional</a:t>
            </a:r>
            <a:r>
              <a:rPr lang="en-US" dirty="0"/>
              <a:t> modifier to </a:t>
            </a:r>
            <a:r>
              <a:rPr lang="en-US" dirty="0" err="1">
                <a:latin typeface="Courier New"/>
                <a:cs typeface="Courier New"/>
              </a:rPr>
              <a:t>lastprivate</a:t>
            </a:r>
            <a:r>
              <a:rPr lang="en-US" dirty="0"/>
              <a:t> clause</a:t>
            </a:r>
          </a:p>
          <a:p>
            <a:pPr lvl="1"/>
            <a:r>
              <a:rPr lang="en-US" dirty="0"/>
              <a:t>Permits </a:t>
            </a:r>
            <a:r>
              <a:rPr lang="en-US" dirty="0">
                <a:latin typeface="Courier New"/>
                <a:cs typeface="Courier New"/>
              </a:rPr>
              <a:t>declare target</a:t>
            </a:r>
            <a:r>
              <a:rPr lang="en-US" dirty="0"/>
              <a:t> on C++ classes with virtual members</a:t>
            </a:r>
          </a:p>
          <a:p>
            <a:pPr lvl="1"/>
            <a:r>
              <a:rPr lang="en-US" dirty="0"/>
              <a:t>Clarification of </a:t>
            </a:r>
            <a:r>
              <a:rPr lang="en-US" dirty="0">
                <a:latin typeface="Courier New"/>
                <a:cs typeface="Courier New"/>
              </a:rPr>
              <a:t>declare target</a:t>
            </a:r>
            <a:r>
              <a:rPr lang="en-US" dirty="0"/>
              <a:t> C++ initializations</a:t>
            </a:r>
          </a:p>
        </p:txBody>
      </p:sp>
      <p:sp>
        <p:nvSpPr>
          <p:cNvPr id="3" name="Title 2"/>
          <p:cNvSpPr>
            <a:spLocks noGrp="1"/>
          </p:cNvSpPr>
          <p:nvPr>
            <p:ph type="title"/>
          </p:nvPr>
        </p:nvSpPr>
        <p:spPr>
          <a:xfrm>
            <a:off x="313861" y="0"/>
            <a:ext cx="10972800" cy="920741"/>
          </a:xfrm>
        </p:spPr>
        <p:txBody>
          <a:bodyPr>
            <a:normAutofit/>
          </a:bodyPr>
          <a:lstStyle/>
          <a:p>
            <a:r>
              <a:rPr lang="en-US" dirty="0" err="1"/>
              <a:t>OpenMP</a:t>
            </a:r>
            <a:r>
              <a:rPr lang="en-US" dirty="0"/>
              <a:t> 5.0 Preview – TR6 released November 2017 </a:t>
            </a:r>
            <a:br>
              <a:rPr lang="en-US" dirty="0"/>
            </a:br>
            <a:r>
              <a:rPr lang="en-US" dirty="0">
                <a:solidFill>
                  <a:srgbClr val="FF0000"/>
                </a:solidFill>
              </a:rPr>
              <a:t>Slide Needs to be updated</a:t>
            </a:r>
          </a:p>
        </p:txBody>
      </p:sp>
    </p:spTree>
    <p:extLst>
      <p:ext uri="{BB962C8B-B14F-4D97-AF65-F5344CB8AC3E}">
        <p14:creationId xmlns:p14="http://schemas.microsoft.com/office/powerpoint/2010/main" val="943654065"/>
      </p:ext>
    </p:extLst>
  </p:cSld>
  <p:clrMapOvr>
    <a:masterClrMapping/>
  </p:clrMapOvr>
</p:sld>
</file>

<file path=ppt/theme/theme1.xml><?xml version="1.0" encoding="utf-8"?>
<a:theme xmlns:a="http://schemas.openxmlformats.org/drawingml/2006/main" name="Default Theme">
  <a:themeElements>
    <a:clrScheme name="ECP color palette">
      <a:dk1>
        <a:sysClr val="windowText" lastClr="000000"/>
      </a:dk1>
      <a:lt1>
        <a:sysClr val="window" lastClr="FFFFFF"/>
      </a:lt1>
      <a:dk2>
        <a:srgbClr val="266092"/>
      </a:dk2>
      <a:lt2>
        <a:srgbClr val="FFFFFF"/>
      </a:lt2>
      <a:accent1>
        <a:srgbClr val="266092"/>
      </a:accent1>
      <a:accent2>
        <a:srgbClr val="84B641"/>
      </a:accent2>
      <a:accent3>
        <a:srgbClr val="43B1E5"/>
      </a:accent3>
      <a:accent4>
        <a:srgbClr val="DA1F28"/>
      </a:accent4>
      <a:accent5>
        <a:srgbClr val="CC9900"/>
      </a:accent5>
      <a:accent6>
        <a:srgbClr val="0070B9"/>
      </a:accent6>
      <a:hlink>
        <a:srgbClr val="A03123"/>
      </a:hlink>
      <a:folHlink>
        <a:srgbClr val="00000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2"/>
        </a:solidFill>
        <a:ln>
          <a:solidFill>
            <a:schemeClr val="accent1"/>
          </a:solidFill>
        </a:ln>
        <a:effectLst/>
        <a:scene3d>
          <a:camera prst="orthographicFront">
            <a:rot lat="0" lon="0" rev="0"/>
          </a:camera>
          <a:lightRig rig="threePt" dir="t">
            <a:rot lat="0" lon="0" rev="1200000"/>
          </a:lightRig>
        </a:scene3d>
        <a:sp3d/>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a:lnSpc>
            <a:spcPct val="90000"/>
          </a:lnSpc>
          <a:defRPr dirty="0" smtClean="0">
            <a:solidFill>
              <a:schemeClr val="tx1"/>
            </a:solidFill>
          </a:defRPr>
        </a:defPPr>
      </a:lstStyle>
      <a:style>
        <a:lnRef idx="0">
          <a:schemeClr val="accent1"/>
        </a:lnRef>
        <a:fillRef idx="3">
          <a:schemeClr val="accent1"/>
        </a:fillRef>
        <a:effectRef idx="3">
          <a:schemeClr val="accent1"/>
        </a:effectRef>
        <a:fontRef idx="minor">
          <a:schemeClr val="lt1"/>
        </a:fontRef>
      </a:style>
    </a:spDef>
    <a:txDef>
      <a:spPr>
        <a:noFill/>
      </a:spPr>
      <a:bodyPr wrap="none" rtlCol="0">
        <a:spAutoFit/>
      </a:bodyPr>
      <a:lstStyle>
        <a:defPPr algn="ctr">
          <a:lnSpc>
            <a:spcPct val="90000"/>
          </a:lnSpc>
          <a:defRPr dirty="0" smtClean="0"/>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59192E3E0B644D855D2E80A798640D" ma:contentTypeVersion="0" ma:contentTypeDescription="Create a new document." ma:contentTypeScope="" ma:versionID="4f6b215d0e52e4908df401bc054b398a">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4AD0C60-8268-4F44-ADEF-A90EC8EC1075}">
  <ds:schemaRefs>
    <ds:schemaRef ds:uri="http://schemas.microsoft.com/office/2006/metadata/properties"/>
  </ds:schemaRefs>
</ds:datastoreItem>
</file>

<file path=customXml/itemProps2.xml><?xml version="1.0" encoding="utf-8"?>
<ds:datastoreItem xmlns:ds="http://schemas.openxmlformats.org/officeDocument/2006/customXml" ds:itemID="{80D4B8DA-0B02-4FD2-954F-809ED9832B5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3.xml><?xml version="1.0" encoding="utf-8"?>
<ds:datastoreItem xmlns:ds="http://schemas.openxmlformats.org/officeDocument/2006/customXml" ds:itemID="{9016576F-36A9-42E4-B0C9-79B4FD81F67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Default Theme</Template>
  <TotalTime>22553</TotalTime>
  <Words>11271</Words>
  <Application>Microsoft Macintosh PowerPoint</Application>
  <PresentationFormat>Widescreen</PresentationFormat>
  <Paragraphs>1660</Paragraphs>
  <Slides>103</Slides>
  <Notes>42</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103</vt:i4>
      </vt:variant>
    </vt:vector>
  </HeadingPairs>
  <TitlesOfParts>
    <vt:vector size="118" baseType="lpstr">
      <vt:lpstr>ＭＳ Ｐゴシック</vt:lpstr>
      <vt:lpstr>Noto Sans Symbols</vt:lpstr>
      <vt:lpstr>SimSun</vt:lpstr>
      <vt:lpstr>Arial</vt:lpstr>
      <vt:lpstr>Arial Black</vt:lpstr>
      <vt:lpstr>Arial Narrow</vt:lpstr>
      <vt:lpstr>Calibri</vt:lpstr>
      <vt:lpstr>Courier New</vt:lpstr>
      <vt:lpstr>Helvetica</vt:lpstr>
      <vt:lpstr>Helvetica Neue</vt:lpstr>
      <vt:lpstr>Lucida Handwriting</vt:lpstr>
      <vt:lpstr>Symbol</vt:lpstr>
      <vt:lpstr>Tahoma</vt:lpstr>
      <vt:lpstr>Wingdings</vt:lpstr>
      <vt:lpstr>Default Theme</vt:lpstr>
      <vt:lpstr>MPI + OpenMP tutorial</vt:lpstr>
      <vt:lpstr>DOE’s Office of Science Computation User Facilities</vt:lpstr>
      <vt:lpstr> Roadmap to Exascale (ORNL)</vt:lpstr>
      <vt:lpstr>Exascale Systems Roadmap (NERSC)</vt:lpstr>
      <vt:lpstr>Two Architecture Paths for  Today and Future Leadership Systems</vt:lpstr>
      <vt:lpstr>PowerPoint Presentation</vt:lpstr>
      <vt:lpstr>On Modern HPC systems, we need a solution to enable parallelism across nodes</vt:lpstr>
      <vt:lpstr>Choices for Programming Models</vt:lpstr>
      <vt:lpstr>Choice of Programming Models</vt:lpstr>
      <vt:lpstr>Programming Model: MPI + OpenMP</vt:lpstr>
      <vt:lpstr>MPI and OpenMP</vt:lpstr>
      <vt:lpstr>Why Hybrid MPI + OpenMP?</vt:lpstr>
      <vt:lpstr>Slides added: MPI + OpenMP Programming Styles</vt:lpstr>
      <vt:lpstr>A Pseudo Hybrid MPI/OpenMP Code </vt:lpstr>
      <vt:lpstr>Supported Levels of Thread Safety </vt:lpstr>
      <vt:lpstr>Hybrid MPI+OpenMP Programming Styles</vt:lpstr>
      <vt:lpstr>What This Means in the OpenMP Context</vt:lpstr>
      <vt:lpstr>Thread Support Levels</vt:lpstr>
      <vt:lpstr>MPI Calls Inside OMP MASTER</vt:lpstr>
      <vt:lpstr>MPI Calls Inside OMP SINGLE</vt:lpstr>
      <vt:lpstr>Overlap Communication and Computation</vt:lpstr>
      <vt:lpstr>Best Practices for hybrid MPI/OpenMP (1)</vt:lpstr>
      <vt:lpstr>Best Practices for hybrid MPI/OpenMP (2)</vt:lpstr>
      <vt:lpstr>MPI vs. OpenMP Scaling Analysis for Optimal Configuration</vt:lpstr>
      <vt:lpstr>MPI + OpenMP: Affinity / Placement </vt:lpstr>
      <vt:lpstr>Thread Affinity and Data Locality</vt:lpstr>
      <vt:lpstr>Memory Locality</vt:lpstr>
      <vt:lpstr>OpenMP Thread Affinity</vt:lpstr>
      <vt:lpstr>OpenMP Thread Affinity</vt:lpstr>
      <vt:lpstr>OpenMP Thread Affinity</vt:lpstr>
      <vt:lpstr>Thread Placement in OpenMP</vt:lpstr>
      <vt:lpstr>Runtime Environment Variable: OMP_PROC_BIND  </vt:lpstr>
      <vt:lpstr>Considerations for OMP_PROC_BIND Choices</vt:lpstr>
      <vt:lpstr>Runtime Environment Variable: OMP_PROC_BIND (2)</vt:lpstr>
      <vt:lpstr>OpenMP Places – This slide needs to be improved</vt:lpstr>
      <vt:lpstr>Runtime Environment Variable: OMP_PLACES (1)</vt:lpstr>
      <vt:lpstr>Abstract names for OMP_PLACES</vt:lpstr>
      <vt:lpstr>Runtime Environment Variable: OMP_PLACES (2)</vt:lpstr>
      <vt:lpstr>Memory Affinity: “First Touch” Memory</vt:lpstr>
      <vt:lpstr>“Perfect Touch” is Hard</vt:lpstr>
      <vt:lpstr>Other Runtime Environment Variables for Affinity Support </vt:lpstr>
      <vt:lpstr>OMP_PROC_BIND Choices for STREAM</vt:lpstr>
      <vt:lpstr>Sample Nested OpenMP Program</vt:lpstr>
      <vt:lpstr>Process and Thread Affinity in Nested OpenMP</vt:lpstr>
      <vt:lpstr>When to Use Nested OpenMP</vt:lpstr>
      <vt:lpstr>Use Multiple Threads in MKL</vt:lpstr>
      <vt:lpstr>Example: MPI + OpenMP affinity on Cori</vt:lpstr>
      <vt:lpstr>Cori: Example Compute Nodes (Intel Haswell)</vt:lpstr>
      <vt:lpstr>numactl: Check Compute Node Information </vt:lpstr>
      <vt:lpstr>CoriL KNL Node Overview</vt:lpstr>
      <vt:lpstr>Cori: Example Compute Nodes (Intel KNL)</vt:lpstr>
      <vt:lpstr>“numactl -H” displays NUMA domain info (1)</vt:lpstr>
      <vt:lpstr>Cori: Intel KNL Quad,Flat Node </vt:lpstr>
      <vt:lpstr>A Naive “srun” Causes Mess in Process/Thread Affinity</vt:lpstr>
      <vt:lpstr>Cori KNL: the importance of “srun” -c and --cpu_bind Options</vt:lpstr>
      <vt:lpstr>Now it Looks good!</vt:lpstr>
      <vt:lpstr>Cori: Essential Runtime Settings for Process/Thread Affinity</vt:lpstr>
      <vt:lpstr>Cori: Essential Runtime Settings for MCDRAM Memory Affinity </vt:lpstr>
      <vt:lpstr>Cori: Sample Job Script to Run on KNL quad,cache Nodes</vt:lpstr>
      <vt:lpstr>Cori: Sample Job Script to Run on KNL quad,cache Nodes</vt:lpstr>
      <vt:lpstr>Cori: Sample Job Script to Run on KNL quad,cache Nodes</vt:lpstr>
      <vt:lpstr>Cori: Sample Job Script to Run on KNL quad,flat Nodes</vt:lpstr>
      <vt:lpstr>Thread Affinity and Data Locality Best Practices</vt:lpstr>
      <vt:lpstr>OpenMP MPI+OpenMP affinity on Summit </vt:lpstr>
      <vt:lpstr>Summit – MPI+OpenMP Affinity</vt:lpstr>
      <vt:lpstr>Summit - JSRUN – Resource Sets</vt:lpstr>
      <vt:lpstr>Resources sets in Summit Node</vt:lpstr>
      <vt:lpstr>JSRUN Command</vt:lpstr>
      <vt:lpstr>Example of MPI+OpenMP Affinity (Dirac, GTC, HACC, NWCHEM)</vt:lpstr>
      <vt:lpstr>Example of MPI+OpenMP Affinity (E3SM)</vt:lpstr>
      <vt:lpstr>MPI+OpenMP: Affinity (LS-Dalton)  / Tasking</vt:lpstr>
      <vt:lpstr>Example of MPI+OpenMP Affinity (NAMD)</vt:lpstr>
      <vt:lpstr>Application Case Studies</vt:lpstr>
      <vt:lpstr>CESM HOMME</vt:lpstr>
      <vt:lpstr>HOMME: Modified OpenMP Structure </vt:lpstr>
      <vt:lpstr>HOMME Single Node Haswell vs. KNL</vt:lpstr>
      <vt:lpstr>OpenMP 4 SIMD</vt:lpstr>
      <vt:lpstr>NPB: Hybrid MPI/OpenMP on Hopper</vt:lpstr>
      <vt:lpstr>LBM: Add OpenMP Incrementally</vt:lpstr>
      <vt:lpstr>VASP</vt:lpstr>
      <vt:lpstr>VASP</vt:lpstr>
      <vt:lpstr>VASP MPI/OpenMP Scaling</vt:lpstr>
      <vt:lpstr>MPAS-O: Tasking</vt:lpstr>
      <vt:lpstr>MPAS-O: Compare Schedules and SIMD</vt:lpstr>
      <vt:lpstr>BoxLib: Tiling Threading Model</vt:lpstr>
      <vt:lpstr>BoxLib: OpenMP and Hybrid MPI/OpenMP Scaling with Tiling</vt:lpstr>
      <vt:lpstr>Nyx, a PDE/Stencil Code</vt:lpstr>
      <vt:lpstr>Nyx: New OpenMP Scheme</vt:lpstr>
      <vt:lpstr>Nyx: Tiling effects (KNL)</vt:lpstr>
      <vt:lpstr>PowerPoint Presentation</vt:lpstr>
      <vt:lpstr>Example - Quantum ESPRESSO Optimizations</vt:lpstr>
      <vt:lpstr>MFDn: Overlap Comm and Comp</vt:lpstr>
      <vt:lpstr>Overlap Computation and communication: mpi_thread_multiple. (Kevin) </vt:lpstr>
      <vt:lpstr>OpenMP tasking (Bill biology code)</vt:lpstr>
      <vt:lpstr>Current and Future Direction of OpenMP</vt:lpstr>
      <vt:lpstr>Overview: OpenMP 4.5 Update </vt:lpstr>
      <vt:lpstr>OpenMP 4.5 substantially improves device support</vt:lpstr>
      <vt:lpstr>OpenMP 4.5 has many other refinements to recent additions</vt:lpstr>
      <vt:lpstr>OpenMP 5.0 Preview – TR6 released November 2017  Slide Needs to be updated</vt:lpstr>
      <vt:lpstr>OpenMP 5.0 will significantly extend TR6 &amp; TR5</vt:lpstr>
      <vt:lpstr>Memory Management --- TR6 released November 2017</vt:lpstr>
      <vt:lpstr>Help us shape the future of OpenMP</vt:lpstr>
      <vt:lpstr>Extra Slides</vt:lpstr>
    </vt:vector>
  </TitlesOfParts>
  <Company>ORNL</Company>
  <LinksUpToDate>false</LinksUpToDate>
  <SharedDoc>false</SharedDoc>
  <HyperlinksChanged>false</HyperlinksChanged>
  <AppVersion>16.0009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Roy, Donna Jo</dc:creator>
  <cp:lastModifiedBy>Microsoft Office User</cp:lastModifiedBy>
  <cp:revision>1624</cp:revision>
  <cp:lastPrinted>2016-07-14T17:16:21Z</cp:lastPrinted>
  <dcterms:created xsi:type="dcterms:W3CDTF">2015-12-16T17:19:11Z</dcterms:created>
  <dcterms:modified xsi:type="dcterms:W3CDTF">2018-02-04T23:58:39Z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0x0101007959192E3E0B644D855D2E80A798640D</vt:lpwstr>
  </property>
</Properties>
</file>